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6" d="100"/>
          <a:sy n="96" d="100"/>
        </p:scale>
        <p:origin x="-636" y="9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Connecteur droit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r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fr-FR" smtClean="0"/>
              <a:t>Cliquez pour modifier le style du titre</a:t>
            </a:r>
            <a:endParaRPr kumimoji="0" lang="en-US"/>
          </a:p>
        </p:txBody>
      </p:sp>
      <p:sp>
        <p:nvSpPr>
          <p:cNvPr id="25" name="Sous-titr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31" name="Espace réservé de la date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D8C6086-3DF9-4D51-8857-A60FD7062D1B}" type="datetimeFigureOut">
              <a:rPr lang="fr-FR" smtClean="0"/>
              <a:pPr/>
              <a:t>27/05/2012</a:t>
            </a:fld>
            <a:endParaRPr lang="fr-FR"/>
          </a:p>
        </p:txBody>
      </p:sp>
      <p:sp>
        <p:nvSpPr>
          <p:cNvPr id="18" name="Espace réservé du pied de page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fr-FR"/>
          </a:p>
        </p:txBody>
      </p:sp>
      <p:sp>
        <p:nvSpPr>
          <p:cNvPr id="29" name="Espace réservé du numéro de diapositive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C1D798F5-D896-4689-A6B4-EA8511AC0F70}"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D8C6086-3DF9-4D51-8857-A60FD7062D1B}" type="datetimeFigureOut">
              <a:rPr lang="fr-FR" smtClean="0"/>
              <a:pPr/>
              <a:t>27/05/2012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C1D798F5-D896-4689-A6B4-EA8511AC0F70}"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53200" y="274955"/>
            <a:ext cx="1524000" cy="5851525"/>
          </a:xfrm>
        </p:spPr>
        <p:txBody>
          <a:bodyPr vert="eaVert" ancho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42"/>
            <a:ext cx="60198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4242816" y="6557946"/>
            <a:ext cx="2002464" cy="226902"/>
          </a:xfrm>
        </p:spPr>
        <p:txBody>
          <a:bodyPr/>
          <a:lstStyle>
            <a:extLst/>
          </a:lstStyle>
          <a:p>
            <a:fld id="{ED8C6086-3DF9-4D51-8857-A60FD7062D1B}" type="datetimeFigureOut">
              <a:rPr lang="fr-FR" smtClean="0"/>
              <a:pPr/>
              <a:t>27/05/2012</a:t>
            </a:fld>
            <a:endParaRPr lang="fr-FR"/>
          </a:p>
        </p:txBody>
      </p:sp>
      <p:sp>
        <p:nvSpPr>
          <p:cNvPr id="5" name="Espace réservé du pied de page 4"/>
          <p:cNvSpPr>
            <a:spLocks noGrp="1"/>
          </p:cNvSpPr>
          <p:nvPr>
            <p:ph type="ftr" sz="quarter" idx="11"/>
          </p:nvPr>
        </p:nvSpPr>
        <p:spPr>
          <a:xfrm>
            <a:off x="457200" y="6556248"/>
            <a:ext cx="3657600" cy="228600"/>
          </a:xfrm>
        </p:spPr>
        <p:txBody>
          <a:bodyPr/>
          <a:lstStyle>
            <a:extLst/>
          </a:lstStyle>
          <a:p>
            <a:endParaRPr lang="fr-FR"/>
          </a:p>
        </p:txBody>
      </p:sp>
      <p:sp>
        <p:nvSpPr>
          <p:cNvPr id="6" name="Espace réservé du numéro de diapositive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C1D798F5-D896-4689-A6B4-EA8511AC0F70}"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D8C6086-3DF9-4D51-8857-A60FD7062D1B}" type="datetimeFigureOut">
              <a:rPr lang="fr-FR" smtClean="0"/>
              <a:pPr/>
              <a:t>27/05/2012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C1D798F5-D896-4689-A6B4-EA8511AC0F70}"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D8C6086-3DF9-4D51-8857-A60FD7062D1B}" type="datetimeFigureOut">
              <a:rPr lang="fr-FR" smtClean="0"/>
              <a:pPr/>
              <a:t>27/05/2012</a:t>
            </a:fld>
            <a:endParaRPr lang="fr-FR"/>
          </a:p>
        </p:txBody>
      </p:sp>
      <p:sp>
        <p:nvSpPr>
          <p:cNvPr id="5" name="Espace réservé du pied de page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fr-FR"/>
          </a:p>
        </p:txBody>
      </p:sp>
      <p:sp>
        <p:nvSpPr>
          <p:cNvPr id="6" name="Espace réservé du numéro de diapositive 5"/>
          <p:cNvSpPr>
            <a:spLocks noGrp="1"/>
          </p:cNvSpPr>
          <p:nvPr>
            <p:ph type="sldNum" sz="quarter" idx="12"/>
          </p:nvPr>
        </p:nvSpPr>
        <p:spPr>
          <a:xfrm>
            <a:off x="6733952" y="6555112"/>
            <a:ext cx="588336" cy="228600"/>
          </a:xfrm>
        </p:spPr>
        <p:txBody>
          <a:bodyPr/>
          <a:lstStyle>
            <a:extLst/>
          </a:lstStyle>
          <a:p>
            <a:fld id="{C1D798F5-D896-4689-A6B4-EA8511AC0F70}"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ED8C6086-3DF9-4D51-8857-A60FD7062D1B}" type="datetimeFigureOut">
              <a:rPr lang="fr-FR" smtClean="0"/>
              <a:pPr/>
              <a:t>27/05/2012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C1D798F5-D896-4689-A6B4-EA8511AC0F70}"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nchor="b"/>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ED8C6086-3DF9-4D51-8857-A60FD7062D1B}" type="datetimeFigureOut">
              <a:rPr lang="fr-FR" smtClean="0"/>
              <a:pPr/>
              <a:t>27/05/2012</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C1D798F5-D896-4689-A6B4-EA8511AC0F70}"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ED8C6086-3DF9-4D51-8857-A60FD7062D1B}" type="datetimeFigureOut">
              <a:rPr lang="fr-FR" smtClean="0"/>
              <a:pPr/>
              <a:t>27/05/2012</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C1D798F5-D896-4689-A6B4-EA8511AC0F70}"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solidFill>
                  <a:schemeClr val="tx2"/>
                </a:solidFill>
              </a:defRPr>
            </a:lvl1pPr>
            <a:extLst/>
          </a:lstStyle>
          <a:p>
            <a:fld id="{ED8C6086-3DF9-4D51-8857-A60FD7062D1B}" type="datetimeFigureOut">
              <a:rPr lang="fr-FR" smtClean="0"/>
              <a:pPr/>
              <a:t>27/05/2012</a:t>
            </a:fld>
            <a:endParaRPr lang="fr-FR"/>
          </a:p>
        </p:txBody>
      </p:sp>
      <p:sp>
        <p:nvSpPr>
          <p:cNvPr id="3" name="Espace réservé du pied de page 2"/>
          <p:cNvSpPr>
            <a:spLocks noGrp="1"/>
          </p:cNvSpPr>
          <p:nvPr>
            <p:ph type="ftr" sz="quarter" idx="11"/>
          </p:nvPr>
        </p:nvSpPr>
        <p:spPr/>
        <p:txBody>
          <a:bodyPr/>
          <a:lstStyle>
            <a:lvl1pPr>
              <a:defRPr>
                <a:solidFill>
                  <a:schemeClr val="tx2"/>
                </a:solidFill>
              </a:defRPr>
            </a:lvl1pPr>
            <a:extLst/>
          </a:lstStyle>
          <a:p>
            <a:endParaRPr lang="fr-FR"/>
          </a:p>
        </p:txBody>
      </p:sp>
      <p:sp>
        <p:nvSpPr>
          <p:cNvPr id="4" name="Espace réservé du numéro de diapositive 3"/>
          <p:cNvSpPr>
            <a:spLocks noGrp="1"/>
          </p:cNvSpPr>
          <p:nvPr>
            <p:ph type="sldNum" sz="quarter" idx="12"/>
          </p:nvPr>
        </p:nvSpPr>
        <p:spPr/>
        <p:txBody>
          <a:bodyPr/>
          <a:lstStyle>
            <a:extLst/>
          </a:lstStyle>
          <a:p>
            <a:fld id="{C1D798F5-D896-4689-A6B4-EA8511AC0F70}"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ED8C6086-3DF9-4D51-8857-A60FD7062D1B}" type="datetimeFigureOut">
              <a:rPr lang="fr-FR" smtClean="0"/>
              <a:pPr/>
              <a:t>27/05/2012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C1D798F5-D896-4689-A6B4-EA8511AC0F70}"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fr-FR" smtClean="0"/>
              <a:t>Cliquez pour modifier le style du titre</a:t>
            </a:r>
            <a:endParaRPr kumimoji="0" lang="en-US" dirty="0"/>
          </a:p>
        </p:txBody>
      </p:sp>
      <p:sp>
        <p:nvSpPr>
          <p:cNvPr id="4" name="Espace réservé du texte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extLst/>
          </a:lstStyle>
          <a:p>
            <a:fld id="{ED8C6086-3DF9-4D51-8857-A60FD7062D1B}" type="datetimeFigureOut">
              <a:rPr lang="fr-FR" smtClean="0"/>
              <a:pPr/>
              <a:t>27/05/2012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C1D798F5-D896-4689-A6B4-EA8511AC0F70}" type="slidenum">
              <a:rPr lang="fr-FR" smtClean="0"/>
              <a:pPr/>
              <a:t>‹N°›</a:t>
            </a:fld>
            <a:endParaRPr lang="fr-FR"/>
          </a:p>
        </p:txBody>
      </p:sp>
      <p:sp>
        <p:nvSpPr>
          <p:cNvPr id="10" name="Espace réservé pour une imag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fr-FR" smtClean="0"/>
              <a:t>Cliquez sur l'icône pour ajouter une image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Espace réservé du titre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fr-FR" smtClean="0"/>
              <a:t>Cliquez pour modifier le style du titre</a:t>
            </a:r>
            <a:endParaRPr kumimoji="0" lang="en-US"/>
          </a:p>
        </p:txBody>
      </p:sp>
      <p:sp>
        <p:nvSpPr>
          <p:cNvPr id="31" name="Espace réservé du texte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7" name="Espace réservé de la date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D8C6086-3DF9-4D51-8857-A60FD7062D1B}" type="datetimeFigureOut">
              <a:rPr lang="fr-FR" smtClean="0"/>
              <a:pPr/>
              <a:t>27/05/2012</a:t>
            </a:fld>
            <a:endParaRPr lang="fr-FR"/>
          </a:p>
        </p:txBody>
      </p:sp>
      <p:sp>
        <p:nvSpPr>
          <p:cNvPr id="4" name="Espace réservé du pied de page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fr-FR"/>
          </a:p>
        </p:txBody>
      </p:sp>
      <p:sp>
        <p:nvSpPr>
          <p:cNvPr id="16" name="Espace réservé du numéro de diapositive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C1D798F5-D896-4689-A6B4-EA8511AC0F70}"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Le transport urbain</a:t>
            </a:r>
            <a:endParaRPr lang="fr-FR" dirty="0"/>
          </a:p>
        </p:txBody>
      </p:sp>
      <p:sp>
        <p:nvSpPr>
          <p:cNvPr id="3" name="Sous-titre 2"/>
          <p:cNvSpPr>
            <a:spLocks noGrp="1"/>
          </p:cNvSpPr>
          <p:nvPr>
            <p:ph type="subTitle" idx="1"/>
          </p:nvPr>
        </p:nvSpPr>
        <p:spPr>
          <a:xfrm>
            <a:off x="2915816" y="3573016"/>
            <a:ext cx="6048672" cy="3096344"/>
          </a:xfrm>
        </p:spPr>
        <p:txBody>
          <a:bodyPr>
            <a:normAutofit/>
          </a:bodyPr>
          <a:lstStyle/>
          <a:p>
            <a:r>
              <a:rPr lang="fr-FR" dirty="0" smtClean="0"/>
              <a:t>Réaliser par : </a:t>
            </a:r>
          </a:p>
          <a:p>
            <a:r>
              <a:rPr lang="fr-FR" dirty="0" err="1" smtClean="0"/>
              <a:t>Kheddia</a:t>
            </a:r>
            <a:r>
              <a:rPr lang="fr-FR" dirty="0" smtClean="0"/>
              <a:t> </a:t>
            </a:r>
            <a:r>
              <a:rPr lang="fr-FR" dirty="0" err="1" smtClean="0"/>
              <a:t>fatima</a:t>
            </a:r>
            <a:r>
              <a:rPr lang="fr-FR" dirty="0" smtClean="0"/>
              <a:t> </a:t>
            </a:r>
            <a:r>
              <a:rPr lang="fr-FR" dirty="0" err="1" smtClean="0"/>
              <a:t>zahra</a:t>
            </a:r>
            <a:endParaRPr lang="fr-FR" dirty="0" smtClean="0"/>
          </a:p>
          <a:p>
            <a:r>
              <a:rPr lang="fr-FR" dirty="0" err="1" smtClean="0"/>
              <a:t>Khaldi</a:t>
            </a:r>
            <a:r>
              <a:rPr lang="fr-FR" dirty="0" smtClean="0"/>
              <a:t> </a:t>
            </a:r>
            <a:r>
              <a:rPr lang="fr-FR" dirty="0" err="1" smtClean="0"/>
              <a:t>hassna</a:t>
            </a:r>
            <a:endParaRPr lang="fr-FR" dirty="0" smtClean="0"/>
          </a:p>
          <a:p>
            <a:endParaRPr lang="fr-FR" dirty="0" smtClean="0"/>
          </a:p>
          <a:p>
            <a:endParaRPr lang="fr-FR" dirty="0" smtClean="0"/>
          </a:p>
          <a:p>
            <a:r>
              <a:rPr lang="fr-FR" dirty="0" smtClean="0"/>
              <a:t>Groupe:10</a:t>
            </a:r>
          </a:p>
          <a:p>
            <a:endParaRPr lang="fr-FR" dirty="0" smtClean="0"/>
          </a:p>
          <a:p>
            <a:endParaRPr lang="fr-FR"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None/>
            </a:pPr>
            <a:r>
              <a:rPr lang="fr-FR" i="1" dirty="0" smtClean="0"/>
              <a:t>avant </a:t>
            </a:r>
            <a:r>
              <a:rPr lang="fr-FR" i="1" dirty="0" smtClean="0"/>
              <a:t>les temps modernes, en dehors de la force humaine et animale, le vent était le seul auxiliaire que l’homme utilisait pour se déplacer sous forme de navigation à voile. Celle-ci dans les pays développés ne subsiste plus que pour le sport et les activités de plaisances.</a:t>
            </a:r>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None/>
            </a:pPr>
            <a:r>
              <a:rPr lang="fr-FR" i="1" dirty="0" smtClean="0"/>
              <a:t> Actuellement, presque tout les transports, qu’ils soient terrestres, maritimes ou aériens font appel à l’énergie des carburants dérivés de pétrole et à l’électricité. Mais le début de l’ère industrielle a été conditionné par la machine à vapeur. Depuis, les transports de plus en plus rapides et nombreux.</a:t>
            </a:r>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i="1" dirty="0" smtClean="0"/>
              <a:t> C’est à partir du début des années 1970 commence par la prise de conscience des nombreuses difficultés que pose le transport urbain, elle correspond en fait à la véritable naissance du concept qui n’existait pas auparavant : c’est seulement après 1973 que lorsque l’on parle de  « transport urbain », on pense à l’ensemble des déplacements des personnes et des biens à l’intérieur des villes.</a:t>
            </a:r>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lvl="0"/>
            <a:r>
              <a:rPr lang="fr-FR" u="sng" dirty="0" smtClean="0"/>
              <a:t>Les  types de transport :</a:t>
            </a:r>
            <a:br>
              <a:rPr lang="fr-FR" u="sng" dirty="0" smtClean="0"/>
            </a:br>
            <a:endParaRPr lang="fr-FR" dirty="0"/>
          </a:p>
        </p:txBody>
      </p:sp>
      <p:sp>
        <p:nvSpPr>
          <p:cNvPr id="3" name="Espace réservé du contenu 2"/>
          <p:cNvSpPr>
            <a:spLocks noGrp="1"/>
          </p:cNvSpPr>
          <p:nvPr>
            <p:ph idx="1"/>
          </p:nvPr>
        </p:nvSpPr>
        <p:spPr/>
        <p:txBody>
          <a:bodyPr/>
          <a:lstStyle/>
          <a:p>
            <a:pPr>
              <a:buNone/>
            </a:pPr>
            <a:r>
              <a:rPr lang="fr-FR" dirty="0" smtClean="0"/>
              <a:t>Les types de transport sont généralement classifiés selon les voies de communication utilisées</a:t>
            </a:r>
          </a:p>
          <a:p>
            <a:pPr>
              <a:buNone/>
            </a:pPr>
            <a:r>
              <a:rPr lang="fr-FR" dirty="0" smtClean="0"/>
              <a:t>1-Le transport terrestre:</a:t>
            </a:r>
          </a:p>
          <a:p>
            <a:r>
              <a:rPr lang="fr-FR" dirty="0" smtClean="0"/>
              <a:t>Le transport terrestre est tout déplacement d’un point à un autre par route ou par une voie ferré</a:t>
            </a:r>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transport_d_auteur"/>
          <p:cNvPicPr>
            <a:picLocks noGrp="1"/>
          </p:cNvPicPr>
          <p:nvPr>
            <p:ph idx="1"/>
          </p:nvPr>
        </p:nvPicPr>
        <p:blipFill>
          <a:blip r:embed="rId2" cstate="print"/>
          <a:srcRect/>
          <a:stretch>
            <a:fillRect/>
          </a:stretch>
        </p:blipFill>
        <p:spPr bwMode="auto">
          <a:xfrm>
            <a:off x="3131840" y="1700808"/>
            <a:ext cx="4536504" cy="2664296"/>
          </a:xfrm>
          <a:prstGeom prst="rect">
            <a:avLst/>
          </a:prstGeom>
          <a:noFill/>
          <a:ln w="9525">
            <a:noFill/>
            <a:miter lim="800000"/>
            <a:headEnd/>
            <a:tailEnd/>
          </a:ln>
        </p:spPr>
      </p:pic>
      <p:pic>
        <p:nvPicPr>
          <p:cNvPr id="5" name="Image 4" descr="autobus03"/>
          <p:cNvPicPr/>
          <p:nvPr/>
        </p:nvPicPr>
        <p:blipFill>
          <a:blip r:embed="rId3" cstate="print"/>
          <a:srcRect/>
          <a:stretch>
            <a:fillRect/>
          </a:stretch>
        </p:blipFill>
        <p:spPr bwMode="auto">
          <a:xfrm>
            <a:off x="179513" y="4149080"/>
            <a:ext cx="4392487" cy="2376264"/>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None/>
            </a:pPr>
            <a:r>
              <a:rPr lang="fr-FR" u="sng" dirty="0" smtClean="0"/>
              <a:t>2-Le transport routier </a:t>
            </a:r>
            <a:endParaRPr lang="fr-FR" dirty="0" smtClean="0"/>
          </a:p>
          <a:p>
            <a:r>
              <a:rPr lang="fr-FR" dirty="0" smtClean="0"/>
              <a:t>Le transport routiers qui s'effectuaient à pied, puis à la traction animale ont pris leur essor (départ) , avec l'invention du moteur, réduisant le temps et les distances de transport, à moindre fatigue et à moindre cout</a:t>
            </a:r>
          </a:p>
          <a:p>
            <a:endParaRPr lang="fr-FR" dirty="0"/>
          </a:p>
        </p:txBody>
      </p:sp>
      <p:pic>
        <p:nvPicPr>
          <p:cNvPr id="4" name="Image 3"/>
          <p:cNvPicPr/>
          <p:nvPr/>
        </p:nvPicPr>
        <p:blipFill>
          <a:blip r:embed="rId2" cstate="print"/>
          <a:srcRect/>
          <a:stretch>
            <a:fillRect/>
          </a:stretch>
        </p:blipFill>
        <p:spPr bwMode="auto">
          <a:xfrm>
            <a:off x="2483768" y="4077072"/>
            <a:ext cx="3791830" cy="2780928"/>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None/>
            </a:pPr>
            <a:r>
              <a:rPr lang="fr-FR" dirty="0" smtClean="0"/>
              <a:t>3-Le transport ferroviaire : </a:t>
            </a:r>
          </a:p>
          <a:p>
            <a:r>
              <a:rPr lang="fr-FR" dirty="0" smtClean="0"/>
              <a:t>Le transport ferroviaire s'effectue sur des voies ferrées, et comprend, par conséquent, le train, le métro et le tramway. C'est le seul moyen de transport (avec certains navires à propulsion nucléaire) qui utilise à ce jour, l'électricité massivement, comme source d'énergie. Il présente par conséquent de nombreux avantages, sur les autres modes de transport</a:t>
            </a:r>
            <a:endParaRPr lang="fr-F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p:cNvPicPr>
          <p:nvPr>
            <p:ph idx="1"/>
          </p:nvPr>
        </p:nvPicPr>
        <p:blipFill>
          <a:blip r:embed="rId2" cstate="print"/>
          <a:srcRect/>
          <a:stretch>
            <a:fillRect/>
          </a:stretch>
        </p:blipFill>
        <p:spPr bwMode="auto">
          <a:xfrm>
            <a:off x="1162050" y="2413794"/>
            <a:ext cx="5829300" cy="32385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None/>
            </a:pPr>
            <a:r>
              <a:rPr lang="fr-FR" dirty="0" smtClean="0"/>
              <a:t>4</a:t>
            </a:r>
            <a:r>
              <a:rPr lang="fr-FR" dirty="0" smtClean="0"/>
              <a:t>-Transport </a:t>
            </a:r>
            <a:r>
              <a:rPr lang="fr-FR" dirty="0" smtClean="0"/>
              <a:t>maritime :</a:t>
            </a:r>
          </a:p>
          <a:p>
            <a:r>
              <a:rPr lang="fr-FR" dirty="0" smtClean="0"/>
              <a:t>Les déplacements s’effectuent sur l’eau associant une infrastructure ponctuelle, la ligne et des moyens spécifiques, navires, bateaux… </a:t>
            </a:r>
            <a:endParaRPr lang="fr-FR" dirty="0"/>
          </a:p>
        </p:txBody>
      </p:sp>
      <p:pic>
        <p:nvPicPr>
          <p:cNvPr id="4" name="Image 3" descr="transport"/>
          <p:cNvPicPr/>
          <p:nvPr/>
        </p:nvPicPr>
        <p:blipFill>
          <a:blip r:embed="rId2" cstate="print">
            <a:lum bright="24000"/>
          </a:blip>
          <a:srcRect l="22928" t="52576"/>
          <a:stretch>
            <a:fillRect/>
          </a:stretch>
        </p:blipFill>
        <p:spPr bwMode="auto">
          <a:xfrm>
            <a:off x="395536" y="1484784"/>
            <a:ext cx="8280919" cy="496855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lnSpcReduction="10000"/>
          </a:bodyPr>
          <a:lstStyle/>
          <a:p>
            <a:pPr>
              <a:buNone/>
            </a:pPr>
            <a:r>
              <a:rPr lang="fr-FR" dirty="0" smtClean="0"/>
              <a:t>5</a:t>
            </a:r>
            <a:r>
              <a:rPr lang="fr-FR" dirty="0" smtClean="0"/>
              <a:t>-  </a:t>
            </a:r>
            <a:r>
              <a:rPr lang="fr-FR" dirty="0" smtClean="0"/>
              <a:t>Transport aérospatial:</a:t>
            </a:r>
            <a:br>
              <a:rPr lang="fr-FR" dirty="0" smtClean="0"/>
            </a:br>
            <a:r>
              <a:rPr lang="fr-FR" dirty="0" smtClean="0"/>
              <a:t>5-1- </a:t>
            </a:r>
            <a:r>
              <a:rPr lang="fr-FR" dirty="0" smtClean="0"/>
              <a:t>transport aérien:</a:t>
            </a:r>
          </a:p>
          <a:p>
            <a:r>
              <a:rPr lang="fr-FR" dirty="0" smtClean="0"/>
              <a:t>Le transport aérien est le plus récent de tous les moyens de transport. Il est apparu au début du siècle comme une nouvelle technique de transport. Jusqu’en 1914, les applications étaient essentiellement </a:t>
            </a:r>
            <a:r>
              <a:rPr lang="fr-FR" dirty="0" smtClean="0"/>
              <a:t>militaires. </a:t>
            </a:r>
            <a:r>
              <a:rPr lang="fr-FR" dirty="0" smtClean="0"/>
              <a:t>Les premières lignes régulières de passagers se développèrent entre les deux guerres, mais de manière encore très marginale : chaque appareil ne transportait alors que 10 ou 15 personnes. </a:t>
            </a: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u="sng" dirty="0" smtClean="0"/>
              <a:t>Plan de travail :</a:t>
            </a:r>
            <a:r>
              <a:rPr lang="fr-FR" b="1" u="sng" dirty="0" smtClean="0"/>
              <a:t/>
            </a:r>
            <a:br>
              <a:rPr lang="fr-FR" b="1" u="sng" dirty="0" smtClean="0"/>
            </a:br>
            <a:endParaRPr lang="fr-FR" dirty="0"/>
          </a:p>
        </p:txBody>
      </p:sp>
      <p:sp>
        <p:nvSpPr>
          <p:cNvPr id="3" name="Espace réservé du contenu 2"/>
          <p:cNvSpPr>
            <a:spLocks noGrp="1"/>
          </p:cNvSpPr>
          <p:nvPr>
            <p:ph idx="1"/>
          </p:nvPr>
        </p:nvSpPr>
        <p:spPr/>
        <p:txBody>
          <a:bodyPr>
            <a:normAutofit fontScale="85000" lnSpcReduction="20000"/>
          </a:bodyPr>
          <a:lstStyle/>
          <a:p>
            <a:pPr>
              <a:buNone/>
            </a:pPr>
            <a:endParaRPr lang="fr-FR" dirty="0"/>
          </a:p>
          <a:p>
            <a:pPr lvl="0"/>
            <a:r>
              <a:rPr lang="fr-FR" dirty="0"/>
              <a:t>Introduction</a:t>
            </a:r>
          </a:p>
          <a:p>
            <a:pPr lvl="0"/>
            <a:r>
              <a:rPr lang="fr-FR" dirty="0"/>
              <a:t>Définition :</a:t>
            </a:r>
          </a:p>
          <a:p>
            <a:pPr lvl="0"/>
            <a:r>
              <a:rPr lang="fr-FR" dirty="0"/>
              <a:t>-transport</a:t>
            </a:r>
          </a:p>
          <a:p>
            <a:pPr lvl="0"/>
            <a:r>
              <a:rPr lang="fr-FR" dirty="0"/>
              <a:t>-transport urbain</a:t>
            </a:r>
          </a:p>
          <a:p>
            <a:pPr lvl="0"/>
            <a:r>
              <a:rPr lang="fr-FR" dirty="0"/>
              <a:t>Déplacement</a:t>
            </a:r>
          </a:p>
          <a:p>
            <a:pPr lvl="0"/>
            <a:r>
              <a:rPr lang="fr-FR" dirty="0"/>
              <a:t>Aperçu historique</a:t>
            </a:r>
          </a:p>
          <a:p>
            <a:pPr lvl="0"/>
            <a:r>
              <a:rPr lang="fr-FR" dirty="0"/>
              <a:t>Les types de transport </a:t>
            </a:r>
          </a:p>
          <a:p>
            <a:pPr lvl="0"/>
            <a:r>
              <a:rPr lang="fr-FR" dirty="0"/>
              <a:t>Les moyens de transport </a:t>
            </a:r>
          </a:p>
          <a:p>
            <a:pPr lvl="0"/>
            <a:r>
              <a:rPr lang="fr-FR" dirty="0"/>
              <a:t>Le cas d’étude :</a:t>
            </a:r>
          </a:p>
          <a:p>
            <a:pPr lvl="0"/>
            <a:r>
              <a:rPr lang="fr-FR" dirty="0"/>
              <a:t>Le transport urbain à CONSTANTINE</a:t>
            </a:r>
          </a:p>
          <a:p>
            <a:pPr lvl="0"/>
            <a:r>
              <a:rPr lang="fr-FR" dirty="0"/>
              <a:t>Conclusion    </a:t>
            </a:r>
          </a:p>
          <a:p>
            <a:pPr lvl="0"/>
            <a:r>
              <a:rPr lang="fr-FR" dirty="0"/>
              <a:t>Bibliographie   </a:t>
            </a:r>
          </a:p>
          <a:p>
            <a:endParaRPr lang="fr-F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lnSpcReduction="10000"/>
          </a:bodyPr>
          <a:lstStyle/>
          <a:p>
            <a:r>
              <a:rPr lang="fr-FR" dirty="0" smtClean="0"/>
              <a:t>C’est surtout sous l’effet des progrès nécessités par l’utilisation de l’aviation lors de la Seconde Guerre mondiale que l’avion prit son essor comme moyen de transport civil. Toutefois, son utilisation demeura encore très minoritaire face au transport maritime à très longue distance, ou au train pour les moyennes distances, en raison de la capacité limitée des appareils (quelques dizaines de passagers). Il fallut attendre la fin des années 1950 pour que les avions à réaction (jets) viennent modifier totalement les données du trafic aérien.</a:t>
            </a:r>
            <a:endParaRPr lang="fr-F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None/>
            </a:pPr>
            <a:r>
              <a:rPr lang="fr-FR" dirty="0" smtClean="0"/>
              <a:t>5</a:t>
            </a:r>
            <a:r>
              <a:rPr lang="fr-FR" dirty="0" smtClean="0"/>
              <a:t>-2-Le </a:t>
            </a:r>
            <a:r>
              <a:rPr lang="fr-FR" dirty="0" smtClean="0"/>
              <a:t>transport spatial</a:t>
            </a:r>
          </a:p>
          <a:p>
            <a:pPr>
              <a:buNone/>
            </a:pPr>
            <a:r>
              <a:rPr lang="fr-FR" dirty="0" smtClean="0"/>
              <a:t>          Dernier né du siècle, utiliser spécialement à des fins scientifique parmi on est trouvé les fusés satellite…</a:t>
            </a:r>
          </a:p>
          <a:p>
            <a:endParaRPr lang="fr-FR" dirty="0"/>
          </a:p>
        </p:txBody>
      </p:sp>
      <p:pic>
        <p:nvPicPr>
          <p:cNvPr id="4" name="Image 3" descr="http://upload.wikimedia.org/wikipedia/commons/thumb/8/8b/5927_NASA.jpg/200px-5927_NASA.jpg"/>
          <p:cNvPicPr/>
          <p:nvPr/>
        </p:nvPicPr>
        <p:blipFill>
          <a:blip r:embed="rId2" cstate="print"/>
          <a:srcRect/>
          <a:stretch>
            <a:fillRect/>
          </a:stretch>
        </p:blipFill>
        <p:spPr bwMode="auto">
          <a:xfrm>
            <a:off x="0" y="3501008"/>
            <a:ext cx="3995936" cy="3356992"/>
          </a:xfrm>
          <a:prstGeom prst="rect">
            <a:avLst/>
          </a:prstGeom>
          <a:noFill/>
          <a:ln w="9525">
            <a:noFill/>
            <a:miter lim="800000"/>
            <a:headEnd/>
            <a:tailEnd/>
          </a:ln>
        </p:spPr>
      </p:pic>
      <p:pic>
        <p:nvPicPr>
          <p:cNvPr id="5" name="Image 4"/>
          <p:cNvPicPr/>
          <p:nvPr/>
        </p:nvPicPr>
        <p:blipFill>
          <a:blip r:embed="rId3" cstate="print"/>
          <a:srcRect/>
          <a:stretch>
            <a:fillRect/>
          </a:stretch>
        </p:blipFill>
        <p:spPr bwMode="auto">
          <a:xfrm>
            <a:off x="3635897" y="4293096"/>
            <a:ext cx="4248472" cy="2564904"/>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moyens de transport </a:t>
            </a:r>
            <a:endParaRPr lang="fr-FR" dirty="0"/>
          </a:p>
        </p:txBody>
      </p:sp>
      <p:sp>
        <p:nvSpPr>
          <p:cNvPr id="3" name="Espace réservé du contenu 2"/>
          <p:cNvSpPr>
            <a:spLocks noGrp="1"/>
          </p:cNvSpPr>
          <p:nvPr>
            <p:ph idx="1"/>
          </p:nvPr>
        </p:nvSpPr>
        <p:spPr/>
        <p:txBody>
          <a:bodyPr/>
          <a:lstStyle/>
          <a:p>
            <a:pPr>
              <a:buNone/>
            </a:pPr>
            <a:r>
              <a:rPr lang="fr-FR" b="1" dirty="0" smtClean="0"/>
              <a:t>-</a:t>
            </a:r>
            <a:r>
              <a:rPr lang="fr-FR" b="1" i="1" dirty="0" smtClean="0"/>
              <a:t>Trolleybus</a:t>
            </a:r>
            <a:r>
              <a:rPr lang="fr-FR" dirty="0" smtClean="0"/>
              <a:t> : les trolleybus sont des bus fonctionnant à l’électricité, alimentée grâce a un réseau de fils aériens, permettant de proposer un mode de transport plus silencieux, plus respectueux de l’environnement que le bus et bien moins couteux que le tramway. </a:t>
            </a:r>
            <a:endParaRPr lang="fr-FR" dirty="0"/>
          </a:p>
        </p:txBody>
      </p:sp>
      <p:pic>
        <p:nvPicPr>
          <p:cNvPr id="4" name="Image 3" descr="C:\Documents and Settings\Administrateur\Bureau\Cormoran\TIMISO.JPG"/>
          <p:cNvPicPr/>
          <p:nvPr/>
        </p:nvPicPr>
        <p:blipFill>
          <a:blip r:embed="rId2" cstate="print"/>
          <a:srcRect/>
          <a:stretch>
            <a:fillRect/>
          </a:stretch>
        </p:blipFill>
        <p:spPr bwMode="auto">
          <a:xfrm>
            <a:off x="3203848" y="4293096"/>
            <a:ext cx="5256584" cy="2264638"/>
          </a:xfrm>
          <a:prstGeom prst="roundRect">
            <a:avLst>
              <a:gd name="adj" fmla="val 50000"/>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2"/>
            <a:r>
              <a:rPr lang="fr-FR" b="1" dirty="0" smtClean="0"/>
              <a:t>- </a:t>
            </a:r>
            <a:r>
              <a:rPr lang="fr-FR" b="1" i="1" dirty="0" smtClean="0"/>
              <a:t>Le</a:t>
            </a:r>
            <a:r>
              <a:rPr lang="fr-FR" b="1" dirty="0" smtClean="0"/>
              <a:t> </a:t>
            </a:r>
            <a:r>
              <a:rPr lang="fr-FR" b="1" i="1" dirty="0" smtClean="0"/>
              <a:t>tramway</a:t>
            </a:r>
            <a:r>
              <a:rPr lang="fr-FR" dirty="0" smtClean="0"/>
              <a:t> : véhicule de transport collectif à traction électrique circulant sur des rails. </a:t>
            </a:r>
            <a:endParaRPr lang="fr-FR" sz="1100" dirty="0"/>
          </a:p>
        </p:txBody>
      </p:sp>
      <p:pic>
        <p:nvPicPr>
          <p:cNvPr id="4" name="Image 3" descr="H:\rezak images\article591.jpg"/>
          <p:cNvPicPr/>
          <p:nvPr/>
        </p:nvPicPr>
        <p:blipFill>
          <a:blip r:embed="rId2" cstate="print"/>
          <a:srcRect/>
          <a:stretch>
            <a:fillRect/>
          </a:stretch>
        </p:blipFill>
        <p:spPr bwMode="auto">
          <a:xfrm>
            <a:off x="1763688" y="2780928"/>
            <a:ext cx="5904656" cy="3672408"/>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buNone/>
            </a:pPr>
            <a:r>
              <a:rPr lang="fr-FR" b="1" dirty="0" smtClean="0"/>
              <a:t>- </a:t>
            </a:r>
            <a:r>
              <a:rPr lang="fr-FR" b="1" i="1" dirty="0" smtClean="0"/>
              <a:t>le</a:t>
            </a:r>
            <a:r>
              <a:rPr lang="fr-FR" b="1" dirty="0" smtClean="0"/>
              <a:t> </a:t>
            </a:r>
            <a:r>
              <a:rPr lang="fr-FR" b="1" i="1" dirty="0" smtClean="0"/>
              <a:t>métro</a:t>
            </a:r>
            <a:r>
              <a:rPr lang="fr-FR" b="1" dirty="0" smtClean="0"/>
              <a:t> </a:t>
            </a:r>
            <a:r>
              <a:rPr lang="fr-FR" dirty="0" smtClean="0"/>
              <a:t>: le métro est depuis des décennies un moyen de transport incontournable dans les grandes villes, on peut même dire que c’est le transport parfait pour une ville : sur, économique, écologiques et rapide. Il constitue le meilleur moyen d’éviter les embouteillages des grandes métropoles comme : Paris, New-York, Sidney ou Londres… </a:t>
            </a:r>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p:cNvPicPr>
          <p:nvPr>
            <p:ph idx="1"/>
          </p:nvPr>
        </p:nvPicPr>
        <p:blipFill>
          <a:blip r:embed="rId2" cstate="print"/>
          <a:srcRect/>
          <a:stretch>
            <a:fillRect/>
          </a:stretch>
        </p:blipFill>
        <p:spPr bwMode="auto">
          <a:xfrm>
            <a:off x="1259632" y="1484784"/>
            <a:ext cx="6120680" cy="4464496"/>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u="sng" dirty="0" smtClean="0"/>
              <a:t>LE CAS D’ETUDE :</a:t>
            </a:r>
            <a:endParaRPr lang="fr-FR" u="sng" dirty="0"/>
          </a:p>
        </p:txBody>
      </p:sp>
      <p:sp>
        <p:nvSpPr>
          <p:cNvPr id="3" name="Espace réservé du contenu 2"/>
          <p:cNvSpPr>
            <a:spLocks noGrp="1"/>
          </p:cNvSpPr>
          <p:nvPr>
            <p:ph idx="1"/>
          </p:nvPr>
        </p:nvSpPr>
        <p:spPr/>
        <p:txBody>
          <a:bodyPr>
            <a:normAutofit fontScale="92500" lnSpcReduction="20000"/>
          </a:bodyPr>
          <a:lstStyle/>
          <a:p>
            <a:r>
              <a:rPr lang="fr-FR" dirty="0" smtClean="0"/>
              <a:t>Le transport urbain à Constantine:</a:t>
            </a:r>
          </a:p>
          <a:p>
            <a:pPr>
              <a:buNone/>
            </a:pPr>
            <a:r>
              <a:rPr lang="fr-FR" dirty="0" smtClean="0"/>
              <a:t> Tout système de transport urbain est conditionné par le réseau routier qui le supporte. Plus  ce dernier est développé, moins les réseaux de transport sont saturés et moins la circulation est bloquée.</a:t>
            </a:r>
          </a:p>
          <a:p>
            <a:pPr>
              <a:buNone/>
            </a:pPr>
            <a:r>
              <a:rPr lang="fr-FR" dirty="0" smtClean="0"/>
              <a:t>   La ville de Constantine se caractérise par  son réseau routier dense  et étroit à cause de son  relief, sans parler de manque de stations et de parking.</a:t>
            </a:r>
          </a:p>
          <a:p>
            <a:pPr>
              <a:buNone/>
            </a:pPr>
            <a:r>
              <a:rPr lang="fr-FR" dirty="0" smtClean="0"/>
              <a:t>    Le transport urbain de Constantine est combiné d’un transport collectif (bus) et d’un transport non collectif (taxi).Et actuellement, on trouve le téléphérique, et en voie de réalisation le tramway.</a:t>
            </a:r>
          </a:p>
          <a:p>
            <a:pPr>
              <a:buNone/>
            </a:pPr>
            <a:endParaRPr lang="fr-FR"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Conclusion :</a:t>
            </a:r>
            <a:endParaRPr lang="fr-FR" dirty="0"/>
          </a:p>
        </p:txBody>
      </p:sp>
      <p:sp>
        <p:nvSpPr>
          <p:cNvPr id="3" name="Espace réservé du contenu 2"/>
          <p:cNvSpPr>
            <a:spLocks noGrp="1"/>
          </p:cNvSpPr>
          <p:nvPr>
            <p:ph idx="1"/>
          </p:nvPr>
        </p:nvSpPr>
        <p:spPr/>
        <p:txBody>
          <a:bodyPr>
            <a:normAutofit fontScale="92500" lnSpcReduction="10000"/>
          </a:bodyPr>
          <a:lstStyle/>
          <a:p>
            <a:r>
              <a:rPr lang="fr-FR" dirty="0" smtClean="0"/>
              <a:t>Un système de transport est un organisme vivant ;il n’ait ;il se développe il se transforme par le progrès d’un réseau face au déclin d’un autre … il se modifie surtout pour s’adapter aux besoins que les transformations de l’économie déterminent dans les territoires desservis …. Cette constante évolution se produit dans un milieu géographique dont l’influence. Sensible, les données humaines nous apparaissent plus déterminantes que les caractères </a:t>
            </a:r>
            <a:r>
              <a:rPr lang="fr-FR" dirty="0" smtClean="0"/>
              <a:t>physiques,</a:t>
            </a:r>
            <a:endParaRPr lang="fr-FR" dirty="0" smtClean="0"/>
          </a:p>
          <a:p>
            <a:pPr>
              <a:buNone/>
            </a:pPr>
            <a:r>
              <a:rPr lang="fr-FR" dirty="0" smtClean="0"/>
              <a:t>leurs système </a:t>
            </a:r>
            <a:r>
              <a:rPr lang="fr-FR" dirty="0" smtClean="0"/>
              <a:t>de transport joue un rôle positif et essentiel dans la vie économique des pays et dans la </a:t>
            </a:r>
            <a:r>
              <a:rPr lang="fr-FR" smtClean="0"/>
              <a:t>vie </a:t>
            </a:r>
            <a:r>
              <a:rPr lang="fr-FR" smtClean="0"/>
              <a:t>quotidienne des </a:t>
            </a:r>
            <a:r>
              <a:rPr lang="fr-FR" dirty="0" smtClean="0"/>
              <a:t>habitants.</a:t>
            </a:r>
            <a:endParaRPr lang="fr-F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u="sng" dirty="0" smtClean="0"/>
              <a:t>BIBLIOGRAPHIE :</a:t>
            </a:r>
            <a:endParaRPr lang="fr-FR" u="sng" dirty="0"/>
          </a:p>
        </p:txBody>
      </p:sp>
      <p:sp>
        <p:nvSpPr>
          <p:cNvPr id="3" name="Espace réservé du contenu 2"/>
          <p:cNvSpPr>
            <a:spLocks noGrp="1"/>
          </p:cNvSpPr>
          <p:nvPr>
            <p:ph idx="1"/>
          </p:nvPr>
        </p:nvSpPr>
        <p:spPr/>
        <p:txBody>
          <a:bodyPr/>
          <a:lstStyle/>
          <a:p>
            <a:r>
              <a:rPr lang="fr-FR" i="1" dirty="0" smtClean="0"/>
              <a:t>-Source: Le transport collectif dans le grand Constantine: situation et diagnostic –mémoire de fin d’étude 2008-2009</a:t>
            </a:r>
            <a:endParaRPr lang="fr-FR" dirty="0" smtClean="0"/>
          </a:p>
          <a:p>
            <a:r>
              <a:rPr lang="fr-FR" b="1" dirty="0" smtClean="0"/>
              <a:t>-</a:t>
            </a:r>
            <a:r>
              <a:rPr lang="fr-FR" i="1" dirty="0" smtClean="0"/>
              <a:t>Projet de transport urbain 2008/2009</a:t>
            </a:r>
            <a:endParaRPr lang="fr-FR" b="1" u="sng" dirty="0" smtClean="0"/>
          </a:p>
          <a:p>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lvl="0"/>
            <a:r>
              <a:rPr lang="fr-FR" u="sng" dirty="0" smtClean="0"/>
              <a:t>Introduction : </a:t>
            </a:r>
            <a:br>
              <a:rPr lang="fr-FR" u="sng" dirty="0" smtClean="0"/>
            </a:b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smtClean="0"/>
              <a:t> Les transports constituent l’un des éléments indispensables à la croissance et au développement socioéconomique. Principal facteur d’intégration économique, l’infrastructure de transport et les services sont le préalable à la facilitation des échanges et à la circulation des biens et des personnes. Longtemps perçue comme un outil d’accessibilité pour les échanges commerciaux et mondiaux dans un environnement international en pleine mutation, l’infrastructure de transport reste l’un des piliers du développement en vue de l’accélération de la croissance et de la réduction de la pauvreté. </a:t>
            </a:r>
          </a:p>
          <a:p>
            <a:pPr>
              <a:buNone/>
            </a:pPr>
            <a:r>
              <a:rPr lang="fr-FR" dirty="0" smtClean="0"/>
              <a:t> </a:t>
            </a: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dirty="0" smtClean="0"/>
              <a:t>Or les transports urbains  sont  restés longtemps l'affaire des </a:t>
            </a:r>
          </a:p>
          <a:p>
            <a:pPr>
              <a:buNone/>
            </a:pPr>
            <a:r>
              <a:rPr lang="fr-FR" dirty="0" smtClean="0"/>
              <a:t>Techniciens, mais aujourd'hui polarisant la préoccupation de tous, Ce qui </a:t>
            </a:r>
          </a:p>
          <a:p>
            <a:pPr>
              <a:buNone/>
            </a:pPr>
            <a:r>
              <a:rPr lang="fr-FR" dirty="0" smtClean="0"/>
              <a:t>Conduit les pouvoirs publics à mettre en place une politique de transport </a:t>
            </a:r>
          </a:p>
          <a:p>
            <a:pPr>
              <a:buNone/>
            </a:pPr>
            <a:r>
              <a:rPr lang="fr-FR" dirty="0" smtClean="0"/>
              <a:t>Urbain</a:t>
            </a:r>
          </a:p>
          <a:p>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lvl="0"/>
            <a:r>
              <a:rPr lang="fr-FR" u="sng" dirty="0" smtClean="0"/>
              <a:t>DEFINITIONS:</a:t>
            </a:r>
            <a:br>
              <a:rPr lang="fr-FR" u="sng" dirty="0" smtClean="0"/>
            </a:br>
            <a:endParaRPr lang="fr-FR" dirty="0"/>
          </a:p>
        </p:txBody>
      </p:sp>
      <p:sp>
        <p:nvSpPr>
          <p:cNvPr id="3" name="Espace réservé du contenu 2"/>
          <p:cNvSpPr>
            <a:spLocks noGrp="1"/>
          </p:cNvSpPr>
          <p:nvPr>
            <p:ph idx="1"/>
          </p:nvPr>
        </p:nvSpPr>
        <p:spPr/>
        <p:txBody>
          <a:bodyPr/>
          <a:lstStyle/>
          <a:p>
            <a:r>
              <a:rPr lang="fr-FR" dirty="0" smtClean="0"/>
              <a:t>1-TRANSPORT :</a:t>
            </a:r>
          </a:p>
          <a:p>
            <a:pPr>
              <a:buNone/>
            </a:pPr>
            <a:r>
              <a:rPr lang="fr-FR" dirty="0" smtClean="0"/>
              <a:t>Transport est le déplacement des personnes ou des biens d’un endroit à un autre. Les transports modernes constituent un système, chaque sous-système (selon le mode de transport) est constitué d’une infrastructure (linéaire pour les transports terrestres; ponctuelle pour les transports maritimes et aériens); de véhicules (individuels ou oléoducs) et de techniques d’exploitations particulières. </a:t>
            </a:r>
          </a:p>
          <a:p>
            <a:pPr>
              <a:buNone/>
            </a:pPr>
            <a:endParaRPr lang="fr-FR"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dirty="0" smtClean="0"/>
              <a:t>2-TRANSPORT URBAIN :</a:t>
            </a:r>
          </a:p>
          <a:p>
            <a:pPr>
              <a:buNone/>
            </a:pPr>
            <a:r>
              <a:rPr lang="fr-FR" dirty="0" smtClean="0"/>
              <a:t>Les transports urbains sont des composantes de base de la vie urbaine, leur efficacité dépend fondamentalement du développement et certainement à la survie des villes comme organisations socio-économiques complexes et systèmes écologiques.</a:t>
            </a:r>
          </a:p>
          <a:p>
            <a:pPr>
              <a:buNone/>
            </a:pPr>
            <a:r>
              <a:rPr lang="fr-FR" dirty="0" smtClean="0"/>
              <a:t>Un rapport étroit existe en effet entre les formes, la nature et la structure des réseaux de transport</a:t>
            </a:r>
          </a:p>
          <a:p>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r>
              <a:rPr lang="fr-FR" dirty="0" smtClean="0"/>
              <a:t>3-DÉPLACEMENT</a:t>
            </a:r>
            <a:r>
              <a:rPr lang="fr-FR" dirty="0" smtClean="0"/>
              <a:t>:</a:t>
            </a:r>
            <a:r>
              <a:rPr lang="fr-FR" sz="1800" b="1" dirty="0" smtClean="0"/>
              <a:t>C'est </a:t>
            </a:r>
            <a:r>
              <a:rPr lang="fr-FR" sz="1800" b="1" dirty="0" smtClean="0"/>
              <a:t>un mouvement d'une personne d'une </a:t>
            </a:r>
            <a:r>
              <a:rPr lang="fr-FR" sz="1800" b="1" i="1" dirty="0" smtClean="0"/>
              <a:t>origine</a:t>
            </a:r>
            <a:r>
              <a:rPr lang="fr-FR" sz="1800" b="1" dirty="0" smtClean="0"/>
              <a:t> à une </a:t>
            </a:r>
            <a:r>
              <a:rPr lang="fr-FR" sz="1800" b="1" i="1" dirty="0" smtClean="0"/>
              <a:t>destination</a:t>
            </a:r>
            <a:r>
              <a:rPr lang="fr-FR" sz="1800" b="1" dirty="0" smtClean="0"/>
              <a:t>. C'est une allée simple effectuée sur la voie publique entre deux endroits différents, chacun étant caractérisé par une activité. L'activité est appelée motif. (Ex. :, déplacement scolaire, de loisir, pour achat, … etc</a:t>
            </a:r>
            <a:r>
              <a:rPr lang="fr-FR" sz="1800" b="1" dirty="0" smtClean="0"/>
              <a:t>.).</a:t>
            </a:r>
            <a:endParaRPr lang="fr-FR" sz="1900" i="1" dirty="0" smtClean="0"/>
          </a:p>
          <a:p>
            <a:endParaRPr lang="fr-FR" sz="1900" i="1" dirty="0" smtClean="0"/>
          </a:p>
          <a:p>
            <a:r>
              <a:rPr lang="fr-FR" sz="1900" i="1" dirty="0" smtClean="0"/>
              <a:t>Source</a:t>
            </a:r>
            <a:r>
              <a:rPr lang="fr-FR" sz="1900" i="1" dirty="0" smtClean="0"/>
              <a:t>: Le transport collectif dans le grand Constantine: situation et diagnostic –mémoire de fin d’étude 2008-2009</a:t>
            </a:r>
            <a:endParaRPr lang="fr-FR" sz="1900" dirty="0" smtClean="0"/>
          </a:p>
          <a:p>
            <a:pPr>
              <a:buNone/>
            </a:pPr>
            <a:r>
              <a:rPr lang="fr-FR" sz="1900" dirty="0" smtClean="0"/>
              <a:t> </a:t>
            </a:r>
            <a:endParaRPr lang="fr-FR" dirty="0"/>
          </a:p>
        </p:txBody>
      </p:sp>
      <p:sp>
        <p:nvSpPr>
          <p:cNvPr id="4" name="Rectangle 3"/>
          <p:cNvSpPr/>
          <p:nvPr/>
        </p:nvSpPr>
        <p:spPr>
          <a:xfrm>
            <a:off x="4402723" y="3244334"/>
            <a:ext cx="338554" cy="369332"/>
          </a:xfrm>
          <a:prstGeom prst="rect">
            <a:avLst/>
          </a:prstGeom>
        </p:spPr>
        <p:txBody>
          <a:bodyPr wrap="none">
            <a:spAutoFit/>
          </a:bodyPr>
          <a:lstStyle/>
          <a:p>
            <a:r>
              <a:rPr lang="fr-FR" i="1" dirty="0" smtClean="0">
                <a:solidFill>
                  <a:schemeClr val="bg2"/>
                </a:solidFill>
              </a:rPr>
              <a:t>: </a:t>
            </a:r>
            <a:endParaRPr lang="fr-F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u="sng" dirty="0" smtClean="0"/>
              <a:t>APERCU HISTORIQUE</a:t>
            </a:r>
            <a:endParaRPr lang="fr-FR" u="sng" dirty="0"/>
          </a:p>
        </p:txBody>
      </p:sp>
      <p:sp>
        <p:nvSpPr>
          <p:cNvPr id="3" name="Espace réservé du contenu 2"/>
          <p:cNvSpPr>
            <a:spLocks noGrp="1"/>
          </p:cNvSpPr>
          <p:nvPr>
            <p:ph idx="1"/>
          </p:nvPr>
        </p:nvSpPr>
        <p:spPr/>
        <p:txBody>
          <a:bodyPr>
            <a:normAutofit fontScale="92500" lnSpcReduction="20000"/>
          </a:bodyPr>
          <a:lstStyle/>
          <a:p>
            <a:r>
              <a:rPr lang="fr-FR" i="1" dirty="0" smtClean="0"/>
              <a:t>Historiquement, les transports ont débuté avec les migrations et le nomadisme. A l’origine les voyages se faisaient à pied, et des l’inventions de la rue, les premiers véhicules étaient tirés a bras d’hommes ; très vite l’homme domestiqua des animaux pour leur faire porter ou tirés des charges, principalement le cheval, qui en Europe, servait à des transports de tout genres, monture individuelle, attelages pour voyageurs et marchandises. Sous d’autre climats ont été utilisés le dromadaire adapté à la traversée des zones arides, le renne et le chien, pour tirer des traineaux, le lama et l’âne dans les montagnes, l’éléphant…etc., en Europe  et dans les pays industriels, les animaux ne sont presque plus utilisés, sauf en montagne. </a:t>
            </a:r>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i="1" dirty="0" smtClean="0"/>
              <a:t> Certains moyens de transport emploient cependant la seul force humaine : bateaux manœuvre par rames, avirons…etc. et à partir du 19 siècle. La bicyclette. Ces moyens ne sont utilisés que pour les déplacements individuels peu importants</a:t>
            </a:r>
            <a:endParaRPr lang="fr-F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135</TotalTime>
  <Words>767</Words>
  <Application>Microsoft Office PowerPoint</Application>
  <PresentationFormat>Affichage à l'écran (4:3)</PresentationFormat>
  <Paragraphs>75</Paragraphs>
  <Slides>28</Slides>
  <Notes>0</Notes>
  <HiddenSlides>0</HiddenSlides>
  <MMClips>0</MMClips>
  <ScaleCrop>false</ScaleCrop>
  <HeadingPairs>
    <vt:vector size="4" baseType="variant">
      <vt:variant>
        <vt:lpstr>Thème</vt:lpstr>
      </vt:variant>
      <vt:variant>
        <vt:i4>1</vt:i4>
      </vt:variant>
      <vt:variant>
        <vt:lpstr>Titres des diapositives</vt:lpstr>
      </vt:variant>
      <vt:variant>
        <vt:i4>28</vt:i4>
      </vt:variant>
    </vt:vector>
  </HeadingPairs>
  <TitlesOfParts>
    <vt:vector size="29" baseType="lpstr">
      <vt:lpstr>Opulent</vt:lpstr>
      <vt:lpstr>Le transport urbain</vt:lpstr>
      <vt:lpstr>Plan de travail : </vt:lpstr>
      <vt:lpstr>Introduction :  </vt:lpstr>
      <vt:lpstr>Diapositive 4</vt:lpstr>
      <vt:lpstr>DEFINITIONS: </vt:lpstr>
      <vt:lpstr>Diapositive 6</vt:lpstr>
      <vt:lpstr>Diapositive 7</vt:lpstr>
      <vt:lpstr>APERCU HISTORIQUE</vt:lpstr>
      <vt:lpstr>Diapositive 9</vt:lpstr>
      <vt:lpstr>Diapositive 10</vt:lpstr>
      <vt:lpstr>Diapositive 11</vt:lpstr>
      <vt:lpstr>Diapositive 12</vt:lpstr>
      <vt:lpstr>Les  types de transport : </vt:lpstr>
      <vt:lpstr>Diapositive 14</vt:lpstr>
      <vt:lpstr>Diapositive 15</vt:lpstr>
      <vt:lpstr>Diapositive 16</vt:lpstr>
      <vt:lpstr>Diapositive 17</vt:lpstr>
      <vt:lpstr>Diapositive 18</vt:lpstr>
      <vt:lpstr>Diapositive 19</vt:lpstr>
      <vt:lpstr>Diapositive 20</vt:lpstr>
      <vt:lpstr>Diapositive 21</vt:lpstr>
      <vt:lpstr>Les moyens de transport </vt:lpstr>
      <vt:lpstr>Diapositive 23</vt:lpstr>
      <vt:lpstr>Diapositive 24</vt:lpstr>
      <vt:lpstr>Diapositive 25</vt:lpstr>
      <vt:lpstr>LE CAS D’ETUDE :</vt:lpstr>
      <vt:lpstr>Conclusion :</vt:lpstr>
      <vt:lpstr>BIBLIOGRAPHIE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FUJITSU</dc:creator>
  <cp:lastModifiedBy>FUJITSU</cp:lastModifiedBy>
  <cp:revision>8</cp:revision>
  <dcterms:created xsi:type="dcterms:W3CDTF">2012-05-27T01:22:45Z</dcterms:created>
  <dcterms:modified xsi:type="dcterms:W3CDTF">2012-05-27T08:21:26Z</dcterms:modified>
</cp:coreProperties>
</file>