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94EEC8A-91B0-44F7-B43D-124584840A5C}" type="datetimeFigureOut">
              <a:rPr lang="en-US" smtClean="0"/>
              <a:pPr/>
              <a:t>10/30/2010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A05FDF7-1045-4E75-86FE-9330CB0549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05FDF7-1045-4E75-86FE-9330CB0549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05FDF7-1045-4E75-86FE-9330CB0549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05FDF7-1045-4E75-86FE-9330CB05499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A05FDF7-1045-4E75-86FE-9330CB05499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A05FDF7-1045-4E75-86FE-9330CB05499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A05FDF7-1045-4E75-86FE-9330CB05499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A05FDF7-1045-4E75-86FE-9330CB05499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94EEC8A-91B0-44F7-B43D-124584840A5C}" type="datetimeFigureOut">
              <a:rPr lang="en-US" smtClean="0"/>
              <a:pPr/>
              <a:t>10/30/2010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A05FDF7-1045-4E75-86FE-9330CB0549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94EEC8A-91B0-44F7-B43D-124584840A5C}" type="datetimeFigureOut">
              <a:rPr lang="en-US" smtClean="0"/>
              <a:pPr/>
              <a:t>10/30/2010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A05FDF7-1045-4E75-86FE-9330CB05499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94EEC8A-91B0-44F7-B43D-124584840A5C}" type="datetimeFigureOut">
              <a:rPr lang="en-US" smtClean="0"/>
              <a:pPr/>
              <a:t>10/30/2010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A05FDF7-1045-4E75-86FE-9330CB05499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94EEC8A-91B0-44F7-B43D-124584840A5C}" type="datetimeFigureOut">
              <a:rPr lang="en-US" smtClean="0"/>
              <a:pPr/>
              <a:t>10/30/2010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A05FDF7-1045-4E75-86FE-9330CB0549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normAutofit fontScale="90000"/>
          </a:bodyPr>
          <a:lstStyle/>
          <a:p>
            <a:r>
              <a:rPr lang="mn-MN" sz="5300" b="1" dirty="0" smtClean="0">
                <a:latin typeface="Times New Roman" pitchFamily="18" charset="0"/>
                <a:cs typeface="Times New Roman" pitchFamily="18" charset="0"/>
              </a:rPr>
              <a:t>Хүний нөөцийн зохистой бодлого</a:t>
            </a:r>
            <a:br>
              <a:rPr lang="mn-MN" sz="5300" b="1" dirty="0" smtClean="0">
                <a:latin typeface="Times New Roman" pitchFamily="18" charset="0"/>
                <a:cs typeface="Times New Roman" pitchFamily="18" charset="0"/>
              </a:rPr>
            </a:br>
            <a:r>
              <a:rPr lang="mn-MN" b="1" dirty="0" smtClean="0">
                <a:latin typeface="Times New Roman" pitchFamily="18" charset="0"/>
                <a:cs typeface="Times New Roman" pitchFamily="18" charset="0"/>
              </a:rPr>
              <a:t/>
            </a:r>
            <a:br>
              <a:rPr lang="mn-MN" b="1" dirty="0" smtClean="0">
                <a:latin typeface="Times New Roman" pitchFamily="18" charset="0"/>
                <a:cs typeface="Times New Roman" pitchFamily="18" charset="0"/>
              </a:rPr>
            </a:br>
            <a:r>
              <a:rPr lang="mn-MN" b="1" dirty="0">
                <a:latin typeface="Times New Roman" pitchFamily="18" charset="0"/>
                <a:cs typeface="Times New Roman" pitchFamily="18" charset="0"/>
              </a:rPr>
              <a:t>Ажлын байран дахь дарамт</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3733800"/>
            <a:ext cx="6400800" cy="1752600"/>
          </a:xfrm>
        </p:spPr>
        <p:txBody>
          <a:bodyPr>
            <a:normAutofit/>
          </a:bodyPr>
          <a:lstStyle/>
          <a:p>
            <a:pPr algn="l"/>
            <a:r>
              <a:rPr lang="mn-MN" b="1" dirty="0" smtClean="0">
                <a:solidFill>
                  <a:schemeClr val="tx1"/>
                </a:solidFill>
                <a:latin typeface="Times New Roman" pitchFamily="18" charset="0"/>
                <a:cs typeface="Times New Roman" pitchFamily="18" charset="0"/>
              </a:rPr>
              <a:t>	Бэлтгэсэн</a:t>
            </a:r>
            <a:r>
              <a:rPr lang="mn-MN" b="1" dirty="0">
                <a:solidFill>
                  <a:schemeClr val="tx1"/>
                </a:solidFill>
                <a:latin typeface="Times New Roman" pitchFamily="18" charset="0"/>
                <a:cs typeface="Times New Roman" pitchFamily="18" charset="0"/>
              </a:rPr>
              <a:t>:	</a:t>
            </a:r>
            <a:r>
              <a:rPr lang="mn-MN" b="1" dirty="0" smtClean="0">
                <a:solidFill>
                  <a:schemeClr val="tx1"/>
                </a:solidFill>
                <a:latin typeface="Times New Roman" pitchFamily="18" charset="0"/>
                <a:cs typeface="Times New Roman" pitchFamily="18" charset="0"/>
              </a:rPr>
              <a:t>	Б.Номуундарь  </a:t>
            </a:r>
            <a:endParaRPr lang="en-US" dirty="0">
              <a:solidFill>
                <a:schemeClr val="tx1"/>
              </a:solidFill>
              <a:latin typeface="Times New Roman" pitchFamily="18" charset="0"/>
              <a:cs typeface="Times New Roman" pitchFamily="18" charset="0"/>
            </a:endParaRPr>
          </a:p>
          <a:p>
            <a:r>
              <a:rPr lang="mn-MN" b="1" dirty="0" smtClean="0">
                <a:solidFill>
                  <a:schemeClr val="tx1"/>
                </a:solidFill>
                <a:latin typeface="Times New Roman" pitchFamily="18" charset="0"/>
                <a:cs typeface="Times New Roman" pitchFamily="18" charset="0"/>
              </a:rPr>
              <a:t>	 Н.Одончимэг</a:t>
            </a:r>
            <a:endParaRPr lang="en-US" dirty="0">
              <a:solidFill>
                <a:schemeClr val="tx1"/>
              </a:solidFill>
              <a:latin typeface="Times New Roman" pitchFamily="18" charset="0"/>
              <a:cs typeface="Times New Roman" pitchFamily="18" charset="0"/>
            </a:endParaRPr>
          </a:p>
          <a:p>
            <a:r>
              <a:rPr lang="mn-MN" b="1" dirty="0">
                <a:solidFill>
                  <a:schemeClr val="tx1"/>
                </a:solidFill>
                <a:latin typeface="Times New Roman" pitchFamily="18" charset="0"/>
                <a:cs typeface="Times New Roman" pitchFamily="18" charset="0"/>
              </a:rPr>
              <a:t> </a:t>
            </a:r>
            <a:endParaRPr lang="en-US" dirty="0">
              <a:solidFill>
                <a:schemeClr val="tx1"/>
              </a:solidFill>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6400800"/>
          </a:xfrm>
        </p:spPr>
        <p:txBody>
          <a:bodyPr>
            <a:normAutofit fontScale="25000" lnSpcReduction="20000"/>
          </a:bodyPr>
          <a:lstStyle/>
          <a:p>
            <a:pPr algn="just">
              <a:buNone/>
            </a:pPr>
            <a:r>
              <a:rPr lang="mn-MN" sz="8000" dirty="0" smtClean="0">
                <a:latin typeface="Times New Roman" pitchFamily="18" charset="0"/>
                <a:cs typeface="Times New Roman" pitchFamily="18" charset="0"/>
              </a:rPr>
              <a:t>Эмэгтэйчvvдийн эсрэг ялгаварлан гадуурхах бvх хэлбэрийг устгах тухай конвенцийн НVБ-ын Ерєнхий зєвлємжийн 19-рт ажлын байран дахь бэлгийн дарамтыг “биеэр хvрэх, шахах, бэлгийн ажлын тухай яриа єдєх, садар самуун зураг vзvvлэх vг болон vйл хєдлєлєєр бэлгийн хэрэгцээгээ тулгах зэрэг бэлгийн таагvй vйл авирыг” оруулан тодорхойлсон . Эдгээр нь гутаан доромжилсон vйлдэл болох ба хvний эрvvл мэнд аюулгvй байдалд аюул учруулдаг. </a:t>
            </a:r>
            <a:r>
              <a:rPr lang="mn-MN" sz="8000" dirty="0" smtClean="0">
                <a:latin typeface="Times New Roman" pitchFamily="18" charset="0"/>
                <a:cs typeface="Times New Roman" pitchFamily="18" charset="0"/>
              </a:rPr>
              <a:t>Ажилтан,</a:t>
            </a:r>
            <a:r>
              <a:rPr lang="mn-MN" sz="8000" dirty="0" smtClean="0">
                <a:latin typeface="Times New Roman" pitchFamily="18" charset="0"/>
                <a:cs typeface="Times New Roman" pitchFamily="18" charset="0"/>
              </a:rPr>
              <a:t> </a:t>
            </a:r>
            <a:r>
              <a:rPr lang="mn-MN" sz="8000" dirty="0" smtClean="0">
                <a:latin typeface="Times New Roman" pitchFamily="18" charset="0"/>
                <a:cs typeface="Times New Roman" pitchFamily="18" charset="0"/>
              </a:rPr>
              <a:t>хvн ийм vйлдэлд татгалзсанаараа ажилд орох эсвэл тушаал дэвшихэд бэрхшээл vvсэх зэрэг ажилтай холбоотой таагvй байдлыг vvсгэхээс айж эмээхэд хvргэх, ажиллах орчинг тааламжгvй байдалтай болгосноор эдгээр vйлдэл нь ялгаварлан гадуурхлын хэлбэр болж байдаг. </a:t>
            </a:r>
            <a:endParaRPr lang="en-US" sz="8000" dirty="0" smtClean="0">
              <a:latin typeface="Times New Roman" pitchFamily="18" charset="0"/>
              <a:cs typeface="Times New Roman" pitchFamily="18" charset="0"/>
            </a:endParaRPr>
          </a:p>
          <a:p>
            <a:pPr algn="just"/>
            <a:r>
              <a:rPr lang="mn-MN" sz="8000" b="1" i="1" dirty="0" smtClean="0">
                <a:latin typeface="Times New Roman" pitchFamily="18" charset="0"/>
                <a:cs typeface="Times New Roman" pitchFamily="18" charset="0"/>
              </a:rPr>
              <a:t>Хvчирхийлэгч ба хохирогчын хvйс </a:t>
            </a:r>
            <a:endParaRPr lang="en-US" sz="8000" dirty="0" smtClean="0">
              <a:latin typeface="Times New Roman" pitchFamily="18" charset="0"/>
              <a:cs typeface="Times New Roman" pitchFamily="18" charset="0"/>
            </a:endParaRPr>
          </a:p>
          <a:p>
            <a:pPr algn="just">
              <a:buNone/>
            </a:pPr>
            <a:r>
              <a:rPr lang="mn-MN" sz="8000" dirty="0" smtClean="0">
                <a:latin typeface="Times New Roman" pitchFamily="18" charset="0"/>
                <a:cs typeface="Times New Roman" pitchFamily="18" charset="0"/>
              </a:rPr>
              <a:t>Эрэгтэйчvvд эмэгтэйчvvдийн аль аль нь байж болно </a:t>
            </a:r>
          </a:p>
          <a:p>
            <a:pPr algn="just">
              <a:buNone/>
            </a:pPr>
            <a:r>
              <a:rPr lang="mn-MN" sz="8000" dirty="0" smtClean="0">
                <a:latin typeface="Times New Roman" pitchFamily="18" charset="0"/>
                <a:cs typeface="Times New Roman" pitchFamily="18" charset="0"/>
              </a:rPr>
              <a:t>Ихэнхидээ хохирогчид эмэгтэйчvvд байдаг ба “Хэдийгээр эрэгтэйчvvд ч хvсээгvй бэлгийн халамж, хvчирхийллээс хохирч болох боловч ажлын байран дахь бэлгийн дарамтанд эмэгтэйчvvд хамгийн ихээр єртєж байдаг” гэж Амьдрах ажиллах нєхцєлийг сайжруулах Европын сангаас дvгнэсэн. АНУ-д ажлын байран дахь бэлгийн дарамтын талаар гаргасан гомдлын 85%-ийг эмэгтэйчvvдээс гаргасан  байна.</a:t>
            </a:r>
            <a:endParaRPr lang="en-US" sz="8000"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a:bodyPr>
          <a:lstStyle/>
          <a:p>
            <a:pPr algn="ctr"/>
            <a:r>
              <a:rPr lang="mn-MN" dirty="0" smtClean="0">
                <a:latin typeface="Times New Roman" pitchFamily="18" charset="0"/>
                <a:cs typeface="Times New Roman" pitchFamily="18" charset="0"/>
              </a:rPr>
              <a:t>Бэлгийн дарамтын илрэлүүд</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838200"/>
            <a:ext cx="8229600" cy="4525963"/>
          </a:xfrm>
        </p:spPr>
        <p:txBody>
          <a:bodyPr>
            <a:noAutofit/>
          </a:bodyPr>
          <a:lstStyle/>
          <a:p>
            <a:pPr>
              <a:buNone/>
            </a:pPr>
            <a:r>
              <a:rPr lang="mn-MN" sz="2000" b="1" dirty="0" smtClean="0">
                <a:latin typeface="Times New Roman" pitchFamily="18" charset="0"/>
                <a:cs typeface="Times New Roman" pitchFamily="18" charset="0"/>
              </a:rPr>
              <a:t>Эрх мэдлээ ашиглан vйлдсэн бэлгийн хvчирхийлэл</a:t>
            </a:r>
            <a:endParaRPr lang="en-US" sz="2000" dirty="0" smtClean="0">
              <a:latin typeface="Times New Roman" pitchFamily="18" charset="0"/>
              <a:cs typeface="Times New Roman" pitchFamily="18" charset="0"/>
            </a:endParaRPr>
          </a:p>
          <a:p>
            <a:r>
              <a:rPr lang="mn-MN" sz="2000" dirty="0" smtClean="0">
                <a:latin typeface="Times New Roman" pitchFamily="18" charset="0"/>
                <a:cs typeface="Times New Roman" pitchFamily="18" charset="0"/>
              </a:rPr>
              <a:t>Энэ төрлийн хvчирхийлэл нь  ажиллагчдын талаар шийдвэр гаргах эрх мэдэл бvхий ажил олгогч, удирдах албан тушаалтан, ажил олгогчийн тєлєєлєгч нь ажиллагчийг ажил эрхлvvлэх, албан тушаал дэвшvvлэх, цалин нэмэх, тухайн ээлжинд буюу ажилд томилох, гvйцэтгэлийн vр дvнг нь тооцох зэрэгт ажиллагчийн зvгээс бэлгийн аливаа vйлчилгээ vзvvлэх эсэхээс нь хамаарах байдлаар шийдвэр гаргах бэлгийн оролдлогод нь татгалзах буюу бэлгийн vйлчилгээ хийлгэх хvсэлтээс нь татгалзсаны тєлєє ажиллагч ажлаа алдах буюу дээр дурьдсан хєдєлмєрийн vр шимээ хvртэж чадахгvй байдалд хvргэх зэргээр vйлдэгдэж байдаг. </a:t>
            </a:r>
            <a:endParaRPr lang="en-US" sz="2000" dirty="0" smtClean="0">
              <a:latin typeface="Times New Roman" pitchFamily="18" charset="0"/>
              <a:cs typeface="Times New Roman" pitchFamily="18" charset="0"/>
            </a:endParaRPr>
          </a:p>
          <a:p>
            <a:r>
              <a:rPr lang="mn-MN" sz="2000" dirty="0" smtClean="0">
                <a:latin typeface="Times New Roman" pitchFamily="18" charset="0"/>
                <a:cs typeface="Times New Roman" pitchFamily="18" charset="0"/>
              </a:rPr>
              <a:t>Ийм хэлбэрийн бэлгийн хvчирхийллийг эрvvгийн хуулиар зvйлчлэн (зарим тохиолдолд ийм хэргийг “албан тушаалаа урвуулан ашиглалт” гэж ч томъёолсон байдаг.) хориглох буюу бэлгийн ялгаварлан гадуурхлын хэлбэрийн нь хувьд болон хєдєлмєрийн хууль, иргэний эрхзvйн зєрчлийн тухай хууль тогтоомжийг зєрчсєн зєрчлийн нь хувьд хориглодог. </a:t>
            </a: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3" name="Title 2"/>
          <p:cNvSpPr>
            <a:spLocks noGrp="1"/>
          </p:cNvSpPr>
          <p:nvPr>
            <p:ph type="title"/>
          </p:nvPr>
        </p:nvSpPr>
        <p:spPr>
          <a:xfrm>
            <a:off x="381000" y="0"/>
            <a:ext cx="8229600" cy="1143000"/>
          </a:xfrm>
        </p:spPr>
        <p:txBody>
          <a:bodyPr/>
          <a:lstStyle/>
          <a:p>
            <a:pPr algn="ctr"/>
            <a:r>
              <a:rPr lang="mn-MN" dirty="0" smtClean="0">
                <a:latin typeface="Times New Roman" pitchFamily="18" charset="0"/>
                <a:cs typeface="Times New Roman" pitchFamily="18" charset="0"/>
              </a:rPr>
              <a:t>Бэлгийн дарамтын илрэлүүд</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864291"/>
          </a:xfrm>
        </p:spPr>
        <p:txBody>
          <a:bodyPr>
            <a:normAutofit fontScale="62500" lnSpcReduction="20000"/>
          </a:bodyPr>
          <a:lstStyle/>
          <a:p>
            <a:pPr>
              <a:buNone/>
            </a:pPr>
            <a:r>
              <a:rPr lang="mn-MN" sz="3800" b="1" dirty="0" smtClean="0">
                <a:latin typeface="Times New Roman" pitchFamily="18" charset="0"/>
                <a:cs typeface="Times New Roman" pitchFamily="18" charset="0"/>
              </a:rPr>
              <a:t>Ажлын байран дахь бэлгийн дарамт ажлын байранд эсвэл ажил тєрєлтэй холбоотой орчинд vйлдэгддэг. </a:t>
            </a:r>
            <a:endParaRPr lang="en-US" sz="3800" dirty="0" smtClean="0">
              <a:latin typeface="Times New Roman" pitchFamily="18" charset="0"/>
              <a:cs typeface="Times New Roman" pitchFamily="18" charset="0"/>
            </a:endParaRPr>
          </a:p>
          <a:p>
            <a:r>
              <a:rPr lang="mn-MN" sz="3800" dirty="0" smtClean="0">
                <a:latin typeface="Times New Roman" pitchFamily="18" charset="0"/>
                <a:cs typeface="Times New Roman" pitchFamily="18" charset="0"/>
              </a:rPr>
              <a:t>Ажиллагсад эрхэлж байгаа ажил тєрлийнхээ шугамаар ажилладаг єєр газар ч vйлдэгдэж байдаг. Vvнд томилолтоор явж буй газрууд, салбар оффисууд, хамран ажиллагсдын зохион байгуулж байгаа найр наадам, хурал, ажлын шугамаар очих шаардлагатай болсон хамтран ажиллагчийн гэр орон</a:t>
            </a:r>
            <a:endParaRPr lang="en-US" sz="3800" dirty="0" smtClean="0">
              <a:latin typeface="Times New Roman" pitchFamily="18" charset="0"/>
              <a:cs typeface="Times New Roman" pitchFamily="18" charset="0"/>
            </a:endParaRPr>
          </a:p>
          <a:p>
            <a:r>
              <a:rPr lang="mn-MN" sz="3800" dirty="0" smtClean="0">
                <a:latin typeface="Times New Roman" pitchFamily="18" charset="0"/>
                <a:cs typeface="Times New Roman" pitchFamily="18" charset="0"/>
              </a:rPr>
              <a:t>Хэрвээ ажиллагсдын хувиараа зохион байгуулж байгаа найр наадам, амралт зугаалгын газар эсвэл ажил тєрєлтэй холбоогvй хурал цуглааны vед vйлдэгдсэн бэлгийн хvчирхийлэл, тvvний хор уршиг нь ажлын орчинтой холбогдохооргvй байвал, АНУ, Канадын ажлын байран дахь бэлгийн хvчирхийллийн эсрэг хуулиар ажиллагсдыг хамгаалахгvй гэж заасан. </a:t>
            </a:r>
            <a:endParaRPr lang="en-US" sz="3800"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lstStyle/>
          <a:p>
            <a:pPr algn="ctr"/>
            <a:r>
              <a:rPr lang="mn-MN" dirty="0" smtClean="0">
                <a:latin typeface="Times New Roman" pitchFamily="18" charset="0"/>
                <a:cs typeface="Times New Roman" pitchFamily="18" charset="0"/>
              </a:rPr>
              <a:t>Хаана үйлдэгдэж болох вэ?</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mn-MN" dirty="0" smtClean="0">
                <a:latin typeface="Times New Roman" pitchFamily="18" charset="0"/>
                <a:cs typeface="Times New Roman" pitchFamily="18" charset="0"/>
              </a:rPr>
              <a:t>Бие махбодийн хүчирхийлэл гэж монголчилбол зодуур, биемахбодийг гэмтээх үйлдлийг хэлж буй хэрэг. Энэ төрлийн гэмт хэрэгт цохих нударах, балбах, хүзүүдэх (хоолой боох), юмс эд зүйлээр шидэх, хутга буу зэвсгээр сүрдүүлэх зэрэг нь орно. Энэ нь хаана болсноос үл хамааран жинхэнэ гэмт хэрэгт тооцогддог бөгөөд хууль хяналтын байгууллага энэхүү төрлийн гэмт хэргээс хамгаалах үндсэн үүрэгтэй. </a:t>
            </a:r>
            <a:br>
              <a:rPr lang="mn-MN"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pPr algn="ctr"/>
            <a:r>
              <a:rPr lang="mn-MN" dirty="0" smtClean="0">
                <a:latin typeface="Times New Roman" pitchFamily="18" charset="0"/>
                <a:cs typeface="Times New Roman" pitchFamily="18" charset="0"/>
              </a:rPr>
              <a:t>Бие махбодийн хүчирхийлэл</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mn-MN" sz="1600" dirty="0" smtClean="0">
                <a:latin typeface="Times New Roman Mon" pitchFamily="18" charset="0"/>
              </a:rPr>
              <a:t>МУ-ын хүрээнд хийсэн судалгаагаар </a:t>
            </a:r>
            <a:r>
              <a:rPr lang="en-US" sz="1600" dirty="0" smtClean="0">
                <a:latin typeface="Times New Roman Mon" pitchFamily="18" charset="0"/>
              </a:rPr>
              <a:t>75 </a:t>
            </a:r>
            <a:r>
              <a:rPr lang="en-US" sz="1600" dirty="0" smtClean="0">
                <a:latin typeface="Times New Roman Mon" pitchFamily="18" charset="0"/>
              </a:rPr>
              <a:t>õóâü íü “</a:t>
            </a:r>
            <a:r>
              <a:rPr lang="en-US" sz="1600" dirty="0" smtClean="0">
                <a:latin typeface="Times New Roman Mon" pitchFamily="18" charset="0"/>
              </a:rPr>
              <a:t>ñóðàëöàõ</a:t>
            </a:r>
            <a:r>
              <a:rPr lang="mn-MN" sz="1600" dirty="0" smtClean="0">
                <a:latin typeface="Times New Roman Mon" pitchFamily="18" charset="0"/>
              </a:rPr>
              <a:t> </a:t>
            </a:r>
            <a:r>
              <a:rPr lang="en-US" sz="1600" dirty="0" smtClean="0">
                <a:latin typeface="Times New Roman Mon" pitchFamily="18" charset="0"/>
              </a:rPr>
              <a:t>õóãàöààíäàà </a:t>
            </a:r>
            <a:r>
              <a:rPr lang="mn-MN" sz="1600" dirty="0" smtClean="0">
                <a:latin typeface="Times New Roman Mon" pitchFamily="18" charset="0"/>
              </a:rPr>
              <a:t> болон </a:t>
            </a:r>
            <a:r>
              <a:rPr lang="mn-MN" sz="1600" smtClean="0">
                <a:latin typeface="Times New Roman Mon" pitchFamily="18" charset="0"/>
              </a:rPr>
              <a:t>ажлын байрандаа </a:t>
            </a:r>
            <a:r>
              <a:rPr lang="en-US" sz="1600" smtClean="0">
                <a:latin typeface="Times New Roman Mon" pitchFamily="18" charset="0"/>
              </a:rPr>
              <a:t>“ÿìàð </a:t>
            </a:r>
            <a:r>
              <a:rPr lang="en-US" sz="1600" dirty="0" smtClean="0">
                <a:latin typeface="Times New Roman Mon" pitchFamily="18" charset="0"/>
              </a:rPr>
              <a:t>íýã äàðàìòàíä ºðòºæ áàéãàà”-ãàà èëýðõèéëñýí áàéíà. ¯¿</a:t>
            </a:r>
            <a:r>
              <a:rPr lang="en-US" sz="1600" dirty="0" smtClean="0">
                <a:latin typeface="Times New Roman Mon" pitchFamily="18" charset="0"/>
              </a:rPr>
              <a:t>íýýñ</a:t>
            </a:r>
            <a:r>
              <a:rPr lang="mn-MN" sz="1600" dirty="0" smtClean="0">
                <a:latin typeface="Times New Roman Mon" pitchFamily="18" charset="0"/>
              </a:rPr>
              <a:t> </a:t>
            </a:r>
            <a:r>
              <a:rPr lang="en-US" sz="1600" dirty="0" smtClean="0">
                <a:latin typeface="Times New Roman Mon" pitchFamily="18" charset="0"/>
              </a:rPr>
              <a:t>õàðâàë </a:t>
            </a:r>
            <a:r>
              <a:rPr lang="en-US" sz="1600" dirty="0" smtClean="0">
                <a:latin typeface="Times New Roman Mon" pitchFamily="18" charset="0"/>
              </a:rPr>
              <a:t>àæëûí áîëîí ñóðãóóëèéí ýðãýí òîéðîíä õî¸ð õ¿í á¿ðèéí íýã íü </a:t>
            </a:r>
            <a:r>
              <a:rPr lang="en-US" sz="1600" dirty="0" smtClean="0">
                <a:latin typeface="Times New Roman Mon" pitchFamily="18" charset="0"/>
              </a:rPr>
              <a:t>àëèâàà</a:t>
            </a:r>
            <a:r>
              <a:rPr lang="mn-MN" sz="1600" dirty="0" smtClean="0">
                <a:latin typeface="Times New Roman Mon" pitchFamily="18" charset="0"/>
              </a:rPr>
              <a:t> </a:t>
            </a:r>
            <a:r>
              <a:rPr lang="en-US" sz="1600" dirty="0" smtClean="0">
                <a:latin typeface="Times New Roman Mon" pitchFamily="18" charset="0"/>
              </a:rPr>
              <a:t>õýëáýðýýð </a:t>
            </a:r>
            <a:r>
              <a:rPr lang="en-US" sz="1600" dirty="0" smtClean="0">
                <a:latin typeface="Times New Roman Mon" pitchFamily="18" charset="0"/>
              </a:rPr>
              <a:t>áýëãèéí äàðàìòàíä ºðòºæ </a:t>
            </a:r>
            <a:r>
              <a:rPr lang="en-US" sz="1600" dirty="0" smtClean="0">
                <a:latin typeface="Times New Roman Mon" pitchFamily="18" charset="0"/>
              </a:rPr>
              <a:t>áàéíà</a:t>
            </a:r>
            <a:r>
              <a:rPr lang="mn-MN" sz="1600" dirty="0" smtClean="0">
                <a:latin typeface="Times New Roman Mon" pitchFamily="18" charset="0"/>
              </a:rPr>
              <a:t>.</a:t>
            </a:r>
            <a:endParaRPr lang="en-US" sz="1600" dirty="0" smtClean="0">
              <a:latin typeface="Times New Roman Mon" pitchFamily="18" charset="0"/>
            </a:endParaRPr>
          </a:p>
          <a:p>
            <a:r>
              <a:rPr lang="en-US" sz="1600" dirty="0" smtClean="0">
                <a:latin typeface="Times New Roman Mon" pitchFamily="18" charset="0"/>
              </a:rPr>
              <a:t>Àæëûí áîëîí áîëîâñðîëûí áàéãóóëëàãóóäàä ãàð÷ áàéãàà îõèä áîëîí </a:t>
            </a:r>
            <a:r>
              <a:rPr lang="en-US" sz="1600" dirty="0" smtClean="0">
                <a:latin typeface="Times New Roman Mon" pitchFamily="18" charset="0"/>
              </a:rPr>
              <a:t>çàëóó</a:t>
            </a:r>
            <a:r>
              <a:rPr lang="mn-MN" sz="1600" dirty="0" smtClean="0">
                <a:latin typeface="Times New Roman Mon" pitchFamily="18" charset="0"/>
              </a:rPr>
              <a:t> </a:t>
            </a:r>
            <a:r>
              <a:rPr lang="en-US" sz="1600" dirty="0" smtClean="0">
                <a:latin typeface="Times New Roman Mon" pitchFamily="18" charset="0"/>
              </a:rPr>
              <a:t>ýìýãòýé</a:t>
            </a:r>
            <a:r>
              <a:rPr lang="en-US" sz="1600" dirty="0" smtClean="0">
                <a:latin typeface="Times New Roman Mon" pitchFamily="18" charset="0"/>
              </a:rPr>
              <a:t>÷¿¿äèéí ýñðýã ãàð÷ áàéãàà áýëãèéí äàðàìòëàëûí àñóóäëûí òàëààðõè </a:t>
            </a:r>
            <a:r>
              <a:rPr lang="en-US" sz="1600" dirty="0" smtClean="0">
                <a:latin typeface="Times New Roman Mon" pitchFamily="18" charset="0"/>
              </a:rPr>
              <a:t>îëîí</a:t>
            </a:r>
            <a:r>
              <a:rPr lang="mn-MN" sz="1600" dirty="0" smtClean="0">
                <a:latin typeface="Times New Roman Mon" pitchFamily="18" charset="0"/>
              </a:rPr>
              <a:t> </a:t>
            </a:r>
            <a:r>
              <a:rPr lang="en-US" sz="1600" dirty="0" smtClean="0">
                <a:latin typeface="Times New Roman Mon" pitchFamily="18" charset="0"/>
              </a:rPr>
              <a:t>íèéòèéí </a:t>
            </a:r>
            <a:r>
              <a:rPr lang="en-US" sz="1600" dirty="0" smtClean="0">
                <a:latin typeface="Times New Roman Mon" pitchFamily="18" charset="0"/>
              </a:rPr>
              <a:t>ìýäëýã, áîëîâñðîë òààðóó, õîõèðîã÷èä ãîë òºëºâ ººðñäèéãºº </a:t>
            </a:r>
            <a:r>
              <a:rPr lang="en-US" sz="1600" dirty="0" smtClean="0">
                <a:latin typeface="Times New Roman Mon" pitchFamily="18" charset="0"/>
              </a:rPr>
              <a:t>áóðóóòãàí</a:t>
            </a:r>
            <a:r>
              <a:rPr lang="mn-MN" sz="1600" dirty="0" smtClean="0">
                <a:latin typeface="Times New Roman Mon" pitchFamily="18" charset="0"/>
              </a:rPr>
              <a:t> </a:t>
            </a:r>
            <a:r>
              <a:rPr lang="en-US" sz="1600" dirty="0" smtClean="0">
                <a:latin typeface="Times New Roman Mon" pitchFamily="18" charset="0"/>
              </a:rPr>
              <a:t>¿çäýã</a:t>
            </a:r>
            <a:r>
              <a:rPr lang="en-US" sz="1600" dirty="0" smtClean="0">
                <a:latin typeface="Times New Roman Mon" pitchFamily="18" charset="0"/>
              </a:rPr>
              <a:t>, ñýòãýë ñàíààãàà õóâààëöàõàäë òºâºãòýé, ýìçýã àñóóäàë õýâýýð áàéíà. </a:t>
            </a:r>
            <a:r>
              <a:rPr lang="en-US" sz="1600" dirty="0" smtClean="0">
                <a:latin typeface="Times New Roman Mon" pitchFamily="18" charset="0"/>
              </a:rPr>
              <a:t>Ýíý</a:t>
            </a:r>
            <a:r>
              <a:rPr lang="mn-MN" sz="1600" dirty="0" smtClean="0">
                <a:latin typeface="Times New Roman Mon" pitchFamily="18" charset="0"/>
              </a:rPr>
              <a:t> </a:t>
            </a:r>
            <a:r>
              <a:rPr lang="en-US" sz="1600" dirty="0" smtClean="0">
                <a:latin typeface="Times New Roman Mon" pitchFamily="18" charset="0"/>
              </a:rPr>
              <a:t>ýìçýã </a:t>
            </a:r>
            <a:r>
              <a:rPr lang="en-US" sz="1600" dirty="0" smtClean="0">
                <a:latin typeface="Times New Roman Mon" pitchFamily="18" charset="0"/>
              </a:rPr>
              <a:t>áàéäëûã àøèãëàí íèéãìèéí õ¿ðýýíä õ¿÷èðõèéëýë ¿éëäýã÷ ýð÷¿¿äèéí </a:t>
            </a:r>
            <a:r>
              <a:rPr lang="en-US" sz="1600" dirty="0" smtClean="0">
                <a:latin typeface="Times New Roman Mon" pitchFamily="18" charset="0"/>
              </a:rPr>
              <a:t>ãýìò</a:t>
            </a:r>
            <a:r>
              <a:rPr lang="mn-MN" sz="1600" dirty="0" smtClean="0">
                <a:latin typeface="Times New Roman Mon" pitchFamily="18" charset="0"/>
              </a:rPr>
              <a:t> </a:t>
            </a:r>
            <a:r>
              <a:rPr lang="en-US" sz="1600" dirty="0" smtClean="0">
                <a:latin typeface="Times New Roman Mon" pitchFamily="18" charset="0"/>
              </a:rPr>
              <a:t>õýðýã </a:t>
            </a:r>
            <a:r>
              <a:rPr lang="en-US" sz="1600" dirty="0" smtClean="0">
                <a:latin typeface="Times New Roman Mon" pitchFamily="18" charset="0"/>
              </a:rPr>
              <a:t>áóóðàõã¿é </a:t>
            </a:r>
            <a:r>
              <a:rPr lang="en-US" sz="1600" dirty="0" smtClean="0">
                <a:latin typeface="Times New Roman Mon" pitchFamily="18" charset="0"/>
              </a:rPr>
              <a:t>áàé</a:t>
            </a:r>
            <a:r>
              <a:rPr lang="mn-MN" sz="1600" dirty="0" smtClean="0">
                <a:latin typeface="Times New Roman Mon" pitchFamily="18" charset="0"/>
              </a:rPr>
              <a:t>на.</a:t>
            </a:r>
            <a:endParaRPr lang="en-US" sz="1600" dirty="0" smtClean="0">
              <a:latin typeface="Times New Roman Mon" pitchFamily="18" charset="0"/>
            </a:endParaRPr>
          </a:p>
          <a:p>
            <a:r>
              <a:rPr lang="en-US" sz="1600" dirty="0" smtClean="0">
                <a:latin typeface="Times New Roman Mon" pitchFamily="18" charset="0"/>
              </a:rPr>
              <a:t>Àæèë, õºäºëìºðèéí áîëîí ñóðãóóëèéí áàéðàíä áýëãèéí äàðàìòàä ºðòºæ </a:t>
            </a:r>
            <a:r>
              <a:rPr lang="en-US" sz="1600" dirty="0" smtClean="0">
                <a:latin typeface="Times New Roman Mon" pitchFamily="18" charset="0"/>
              </a:rPr>
              <a:t>õîõèðñîí</a:t>
            </a:r>
            <a:r>
              <a:rPr lang="mn-MN" sz="1600" dirty="0" smtClean="0">
                <a:latin typeface="Times New Roman Mon" pitchFamily="18" charset="0"/>
              </a:rPr>
              <a:t> </a:t>
            </a:r>
            <a:r>
              <a:rPr lang="en-US" sz="1600" dirty="0" smtClean="0">
                <a:latin typeface="Times New Roman Mon" pitchFamily="18" charset="0"/>
              </a:rPr>
              <a:t>îõèä</a:t>
            </a:r>
            <a:r>
              <a:rPr lang="en-US" sz="1600" dirty="0" smtClean="0">
                <a:latin typeface="Times New Roman Mon" pitchFamily="18" charset="0"/>
              </a:rPr>
              <a:t>, ýìýãòýé÷¿¿äèéí ýðõèéã õàìãààëàõ õóóëèéí çààëò áàéõã¿é áàéãààãààñ </a:t>
            </a:r>
            <a:r>
              <a:rPr lang="en-US" sz="1600" dirty="0" smtClean="0">
                <a:latin typeface="Times New Roman Mon" pitchFamily="18" charset="0"/>
              </a:rPr>
              <a:t>áýëãèéí</a:t>
            </a:r>
            <a:r>
              <a:rPr lang="mn-MN" sz="1600" dirty="0" smtClean="0">
                <a:latin typeface="Times New Roman Mon" pitchFamily="18" charset="0"/>
              </a:rPr>
              <a:t> </a:t>
            </a:r>
            <a:r>
              <a:rPr lang="en-US" sz="1600" dirty="0" smtClean="0">
                <a:latin typeface="Times New Roman Mon" pitchFamily="18" charset="0"/>
              </a:rPr>
              <a:t>äàðàìòàíä </a:t>
            </a:r>
            <a:r>
              <a:rPr lang="en-US" sz="1600" dirty="0" smtClean="0">
                <a:latin typeface="Times New Roman Mon" pitchFamily="18" charset="0"/>
              </a:rPr>
              <a:t>ºðòºæ õîõèðñîí òîõèîëäîëä õóóëü, õÿíàëòûí áàéãóóëëàãààð ÿâñàí </a:t>
            </a:r>
            <a:r>
              <a:rPr lang="en-US" sz="1600" dirty="0" smtClean="0">
                <a:latin typeface="Times New Roman Mon" pitchFamily="18" charset="0"/>
              </a:rPr>
              <a:t>÷</a:t>
            </a:r>
            <a:r>
              <a:rPr lang="mn-MN" sz="1600" dirty="0" smtClean="0">
                <a:latin typeface="Times New Roman Mon" pitchFamily="18" charset="0"/>
              </a:rPr>
              <a:t> </a:t>
            </a:r>
            <a:r>
              <a:rPr lang="en-US" sz="1600" dirty="0" smtClean="0">
                <a:latin typeface="Times New Roman Mon" pitchFamily="18" charset="0"/>
              </a:rPr>
              <a:t>øèéäýãäýõã¿é </a:t>
            </a:r>
            <a:r>
              <a:rPr lang="en-US" sz="1600" dirty="0" smtClean="0">
                <a:latin typeface="Times New Roman Mon" pitchFamily="18" charset="0"/>
              </a:rPr>
              <a:t>áàéõ ìàãàäëàë èõòýé áàéíà.</a:t>
            </a:r>
          </a:p>
          <a:p>
            <a:r>
              <a:rPr lang="en-US" sz="1600" dirty="0" smtClean="0">
                <a:latin typeface="Times New Roman Mon" pitchFamily="18" charset="0"/>
              </a:rPr>
              <a:t>Ìîíãîë óëñàä àæëûí áàéðàí äàõü áýëãèéí äàðàìòëàëûí àñóóäëààð îëîí </a:t>
            </a:r>
            <a:r>
              <a:rPr lang="en-US" sz="1600" dirty="0" smtClean="0">
                <a:latin typeface="Times New Roman Mon" pitchFamily="18" charset="0"/>
              </a:rPr>
              <a:t>óëñûí</a:t>
            </a:r>
            <a:r>
              <a:rPr lang="mn-MN" sz="1600" dirty="0" smtClean="0">
                <a:latin typeface="Times New Roman Mon" pitchFamily="18" charset="0"/>
              </a:rPr>
              <a:t> </a:t>
            </a:r>
            <a:r>
              <a:rPr lang="en-US" sz="1600" dirty="0" smtClean="0">
                <a:latin typeface="Times New Roman Mon" pitchFamily="18" charset="0"/>
              </a:rPr>
              <a:t>ãýðýý</a:t>
            </a:r>
            <a:r>
              <a:rPr lang="en-US" sz="1600" dirty="0" smtClean="0">
                <a:latin typeface="Times New Roman Mon" pitchFamily="18" charset="0"/>
              </a:rPr>
              <a:t>, êîíâåíöè, áóñàä îðíû æèøèã áàðüæ øèéäýæ áàéñàí òîõèîëäîë </a:t>
            </a:r>
            <a:r>
              <a:rPr lang="en-US" sz="1600" dirty="0" smtClean="0">
                <a:latin typeface="Times New Roman Mon" pitchFamily="18" charset="0"/>
              </a:rPr>
              <a:t>áàéõã¿é</a:t>
            </a:r>
            <a:r>
              <a:rPr lang="mn-MN" sz="1600" dirty="0" smtClean="0">
                <a:latin typeface="Times New Roman Mon" pitchFamily="18" charset="0"/>
              </a:rPr>
              <a:t> </a:t>
            </a:r>
            <a:r>
              <a:rPr lang="en-US" sz="1600" dirty="0" smtClean="0">
                <a:latin typeface="Times New Roman Mon" pitchFamily="18" charset="0"/>
              </a:rPr>
              <a:t>áàéíà </a:t>
            </a:r>
            <a:r>
              <a:rPr lang="en-US" sz="1600" dirty="0" smtClean="0">
                <a:latin typeface="Times New Roman Mon" pitchFamily="18" charset="0"/>
              </a:rPr>
              <a:t>.</a:t>
            </a:r>
          </a:p>
          <a:p>
            <a:endParaRPr lang="en-US" sz="1600" dirty="0">
              <a:latin typeface="Times New Roman Mon" pitchFamily="18" charset="0"/>
            </a:endParaRPr>
          </a:p>
        </p:txBody>
      </p:sp>
      <p:sp>
        <p:nvSpPr>
          <p:cNvPr id="3" name="Title 2"/>
          <p:cNvSpPr>
            <a:spLocks noGrp="1"/>
          </p:cNvSpPr>
          <p:nvPr>
            <p:ph type="title"/>
          </p:nvPr>
        </p:nvSpPr>
        <p:spPr/>
        <p:txBody>
          <a:bodyPr/>
          <a:lstStyle/>
          <a:p>
            <a:pPr algn="ctr"/>
            <a:r>
              <a:rPr lang="mn-MN" dirty="0" smtClean="0">
                <a:latin typeface="Times New Roman" pitchFamily="18" charset="0"/>
                <a:cs typeface="Times New Roman" pitchFamily="18" charset="0"/>
              </a:rPr>
              <a:t>Дүгнэлт</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1800" dirty="0" smtClean="0">
                <a:latin typeface="Times New Roman Mon" pitchFamily="18" charset="0"/>
              </a:rPr>
              <a:t>Á¿õ </a:t>
            </a:r>
            <a:r>
              <a:rPr lang="en-US" sz="1800" dirty="0" smtClean="0">
                <a:latin typeface="Times New Roman Mon" pitchFamily="18" charset="0"/>
              </a:rPr>
              <a:t>íèéòèéí ìýäëýã áîëîâñðîëûã äýýøë¿¿ëýõ àðãà õýìæýýã òºð, çàñãèéí </a:t>
            </a:r>
            <a:r>
              <a:rPr lang="en-US" sz="1800" dirty="0" smtClean="0">
                <a:latin typeface="Times New Roman Mon" pitchFamily="18" charset="0"/>
              </a:rPr>
              <a:t>ç¿ãýýñ</a:t>
            </a:r>
            <a:r>
              <a:rPr lang="mn-MN" sz="1800" dirty="0" smtClean="0">
                <a:latin typeface="Times New Roman Mon" pitchFamily="18" charset="0"/>
              </a:rPr>
              <a:t> </a:t>
            </a:r>
            <a:r>
              <a:rPr lang="en-US" sz="1800" dirty="0" smtClean="0">
                <a:latin typeface="Times New Roman Mon" pitchFamily="18" charset="0"/>
              </a:rPr>
              <a:t>íèéãìèéí </a:t>
            </a:r>
            <a:r>
              <a:rPr lang="en-US" sz="1800" dirty="0" smtClean="0">
                <a:latin typeface="Times New Roman Mon" pitchFamily="18" charset="0"/>
              </a:rPr>
              <a:t>á¿õ õ¿ðýý, øàò áîëãîíä àâ÷ õýðýãæ¿¿ëýõ,</a:t>
            </a:r>
          </a:p>
          <a:p>
            <a:r>
              <a:rPr lang="en-US" sz="1800" dirty="0" smtClean="0">
                <a:latin typeface="Times New Roman Mon" pitchFamily="18" charset="0"/>
              </a:rPr>
              <a:t>Õ¿íèé </a:t>
            </a:r>
            <a:r>
              <a:rPr lang="en-US" sz="1800" dirty="0" smtClean="0">
                <a:latin typeface="Times New Roman Mon" pitchFamily="18" charset="0"/>
              </a:rPr>
              <a:t>ýðõèéí àñóóäëààð àëáàí áóñ áóþó èðãýíèé áîëîâñðîëûã </a:t>
            </a:r>
            <a:r>
              <a:rPr lang="en-US" sz="1800" dirty="0" smtClean="0">
                <a:latin typeface="Times New Roman Mon" pitchFamily="18" charset="0"/>
              </a:rPr>
              <a:t>ìýðýãøëèéí</a:t>
            </a:r>
            <a:r>
              <a:rPr lang="mn-MN" sz="1800" dirty="0" smtClean="0">
                <a:latin typeface="Times New Roman Mon" pitchFamily="18" charset="0"/>
              </a:rPr>
              <a:t> </a:t>
            </a:r>
            <a:r>
              <a:rPr lang="en-US" sz="1800" dirty="0" smtClean="0">
                <a:latin typeface="Times New Roman Mon" pitchFamily="18" charset="0"/>
              </a:rPr>
              <a:t>ºíäºð </a:t>
            </a:r>
            <a:r>
              <a:rPr lang="en-US" sz="1800" dirty="0" smtClean="0">
                <a:latin typeface="Times New Roman Mon" pitchFamily="18" charset="0"/>
              </a:rPr>
              <a:t>ò¿âøèíä ÿâóóëäàã ÒÁÁ-òàé íÿãò õàìòðàí àæèëëàõ</a:t>
            </a:r>
            <a:r>
              <a:rPr lang="en-US" sz="1800" dirty="0" smtClean="0">
                <a:latin typeface="Times New Roman Mon" pitchFamily="18" charset="0"/>
              </a:rPr>
              <a:t>,</a:t>
            </a:r>
            <a:endParaRPr lang="en-US" sz="1800" b="1" i="1" dirty="0" smtClean="0">
              <a:latin typeface="Times New Roman Mon" pitchFamily="18" charset="0"/>
            </a:endParaRPr>
          </a:p>
          <a:p>
            <a:r>
              <a:rPr lang="mn-MN" sz="1800" dirty="0" smtClean="0">
                <a:latin typeface="Times New Roman Mon" pitchFamily="18" charset="0"/>
              </a:rPr>
              <a:t>Хуулийн хэрэгжилтэд хяналт тавих</a:t>
            </a:r>
          </a:p>
          <a:p>
            <a:r>
              <a:rPr lang="mn-MN" sz="1800" dirty="0" smtClean="0">
                <a:latin typeface="Times New Roman Mon" pitchFamily="18" charset="0"/>
              </a:rPr>
              <a:t>Х</a:t>
            </a:r>
            <a:r>
              <a:rPr lang="en-US" sz="1800" dirty="0" smtClean="0">
                <a:latin typeface="Times New Roman Mon" pitchFamily="18" charset="0"/>
              </a:rPr>
              <a:t>óóëü </a:t>
            </a:r>
            <a:r>
              <a:rPr lang="en-US" sz="1800" dirty="0" smtClean="0">
                <a:latin typeface="Times New Roman Mon" pitchFamily="18" charset="0"/>
              </a:rPr>
              <a:t>çýðýã </a:t>
            </a:r>
            <a:r>
              <a:rPr lang="mn-MN" sz="1800" dirty="0" smtClean="0">
                <a:latin typeface="Times New Roman Mon" pitchFamily="18" charset="0"/>
              </a:rPr>
              <a:t>Холбогдох </a:t>
            </a:r>
            <a:r>
              <a:rPr lang="en-US" sz="1800" dirty="0" smtClean="0">
                <a:latin typeface="Times New Roman Mon" pitchFamily="18" charset="0"/>
              </a:rPr>
              <a:t>õóóëü</a:t>
            </a:r>
            <a:r>
              <a:rPr lang="en-US" sz="1800" dirty="0" smtClean="0">
                <a:latin typeface="Times New Roman Mon" pitchFamily="18" charset="0"/>
              </a:rPr>
              <a:t>, òîãòîîìæèä íýìýëò ººð÷ëºëò îðóóëàõ </a:t>
            </a:r>
            <a:r>
              <a:rPr lang="en-US" sz="1800" dirty="0" smtClean="0">
                <a:latin typeface="Times New Roman Mon" pitchFamily="18" charset="0"/>
              </a:rPr>
              <a:t>(Ýð</a:t>
            </a:r>
            <a:r>
              <a:rPr lang="en-US" sz="1800" dirty="0" smtClean="0">
                <a:latin typeface="Times New Roman Mon" pitchFamily="18" charset="0"/>
              </a:rPr>
              <a:t>¿¿ãèéí õóóëü, Ýð¿¿ãèéí áàéöààí øèéòãýõ õóóëü, Çàõèðãààíû õàðèóöëàãûí </a:t>
            </a:r>
            <a:r>
              <a:rPr lang="en-US" sz="1800" dirty="0" smtClean="0">
                <a:latin typeface="Times New Roman Mon" pitchFamily="18" charset="0"/>
              </a:rPr>
              <a:t>òóõàé)</a:t>
            </a:r>
            <a:endParaRPr lang="mn-MN" sz="1800" dirty="0" smtClean="0">
              <a:latin typeface="Times New Roman Mon" pitchFamily="18" charset="0"/>
            </a:endParaRPr>
          </a:p>
          <a:p>
            <a:r>
              <a:rPr lang="mn-MN" sz="1800" dirty="0" smtClean="0">
                <a:latin typeface="Times New Roman Mon" pitchFamily="18" charset="0"/>
              </a:rPr>
              <a:t>Б</a:t>
            </a:r>
            <a:r>
              <a:rPr lang="en-US" sz="1800" dirty="0" smtClean="0">
                <a:latin typeface="Times New Roman Mon" pitchFamily="18" charset="0"/>
              </a:rPr>
              <a:t>¿õ </a:t>
            </a:r>
            <a:r>
              <a:rPr lang="en-US" sz="1800" dirty="0" smtClean="0">
                <a:latin typeface="Times New Roman Mon" pitchFamily="18" charset="0"/>
              </a:rPr>
              <a:t>øàòíû </a:t>
            </a:r>
            <a:r>
              <a:rPr lang="en-US" sz="1800" dirty="0" smtClean="0">
                <a:latin typeface="Times New Roman Mon" pitchFamily="18" charset="0"/>
              </a:rPr>
              <a:t>áàéãóóëëàã</a:t>
            </a:r>
            <a:r>
              <a:rPr lang="mn-MN" sz="1800" dirty="0" smtClean="0">
                <a:latin typeface="Times New Roman Mon" pitchFamily="18" charset="0"/>
              </a:rPr>
              <a:t>уудын</a:t>
            </a:r>
            <a:r>
              <a:rPr lang="mn-MN" sz="1800" dirty="0" smtClean="0">
                <a:latin typeface="Times New Roman Mon" pitchFamily="18" charset="0"/>
              </a:rPr>
              <a:t> </a:t>
            </a:r>
            <a:r>
              <a:rPr lang="en-US" sz="1800" dirty="0" smtClean="0">
                <a:latin typeface="Times New Roman Mon" pitchFamily="18" charset="0"/>
              </a:rPr>
              <a:t>áàðèìòëàõ </a:t>
            </a:r>
            <a:r>
              <a:rPr lang="en-US" sz="1800" dirty="0" smtClean="0">
                <a:latin typeface="Times New Roman Mon" pitchFamily="18" charset="0"/>
              </a:rPr>
              <a:t>¸</a:t>
            </a:r>
            <a:r>
              <a:rPr lang="en-US" sz="1800" dirty="0" smtClean="0">
                <a:latin typeface="Times New Roman Mon" pitchFamily="18" charset="0"/>
              </a:rPr>
              <a:t>ñ</a:t>
            </a:r>
            <a:r>
              <a:rPr lang="mn-MN" sz="1800" dirty="0" smtClean="0">
                <a:latin typeface="Times New Roman Mon" pitchFamily="18" charset="0"/>
              </a:rPr>
              <a:t> </a:t>
            </a:r>
            <a:r>
              <a:rPr lang="en-US" sz="1800" dirty="0" smtClean="0">
                <a:latin typeface="Times New Roman Mon" pitchFamily="18" charset="0"/>
              </a:rPr>
              <a:t>ç¿éí </a:t>
            </a:r>
            <a:r>
              <a:rPr lang="en-US" sz="1800" dirty="0" smtClean="0">
                <a:latin typeface="Times New Roman Mon" pitchFamily="18" charset="0"/>
              </a:rPr>
              <a:t>æóðàì, ä¿ðìèéã ãàðãàæ ìºðä¿¿ëýõ, õýðýãæèëòýä íü õÿíàëò </a:t>
            </a:r>
            <a:r>
              <a:rPr lang="en-US" sz="1800" dirty="0" smtClean="0">
                <a:latin typeface="Times New Roman Mon" pitchFamily="18" charset="0"/>
              </a:rPr>
              <a:t>òàâèõ</a:t>
            </a:r>
            <a:r>
              <a:rPr lang="mn-MN" sz="1800" dirty="0" smtClean="0">
                <a:latin typeface="Times New Roman Mon" pitchFamily="18" charset="0"/>
              </a:rPr>
              <a:t>, </a:t>
            </a:r>
            <a:r>
              <a:rPr lang="en-US" sz="1800" dirty="0" smtClean="0">
                <a:latin typeface="Times New Roman Mon" pitchFamily="18" charset="0"/>
              </a:rPr>
              <a:t>çºâ </a:t>
            </a:r>
            <a:r>
              <a:rPr lang="en-US" sz="1800" dirty="0" smtClean="0">
                <a:latin typeface="Times New Roman Mon" pitchFamily="18" charset="0"/>
              </a:rPr>
              <a:t>ìåõàíèçìèéã á¿ðä¿¿ëýõ, ¿ð ä¿íòýé àæèëëóóëàõ,</a:t>
            </a:r>
          </a:p>
          <a:p>
            <a:r>
              <a:rPr lang="en-US" sz="1800" dirty="0" smtClean="0">
                <a:latin typeface="Times New Roman Mon" pitchFamily="18" charset="0"/>
              </a:rPr>
              <a:t> </a:t>
            </a:r>
            <a:r>
              <a:rPr lang="en-US" sz="1800" dirty="0" smtClean="0">
                <a:latin typeface="Times New Roman Mon" pitchFamily="18" charset="0"/>
              </a:rPr>
              <a:t>Õîõèðîã÷ áîëîí ãýð÷èéã õàìãààëàõ õóóëèéí çààëòûã áèé áîëãîõ, </a:t>
            </a:r>
            <a:r>
              <a:rPr lang="en-US" sz="1800" dirty="0" smtClean="0">
                <a:latin typeface="Times New Roman Mon" pitchFamily="18" charset="0"/>
              </a:rPr>
              <a:t>ýðõç¿éí</a:t>
            </a:r>
            <a:r>
              <a:rPr lang="mn-MN" sz="1800" dirty="0" smtClean="0">
                <a:latin typeface="Times New Roman Mon" pitchFamily="18" charset="0"/>
              </a:rPr>
              <a:t> </a:t>
            </a:r>
            <a:r>
              <a:rPr lang="en-US" sz="1800" dirty="0" smtClean="0">
                <a:latin typeface="Times New Roman Mon" pitchFamily="18" charset="0"/>
              </a:rPr>
              <a:t>îð÷èíã </a:t>
            </a:r>
            <a:r>
              <a:rPr lang="en-US" sz="1800" dirty="0" smtClean="0">
                <a:latin typeface="Times New Roman Mon" pitchFamily="18" charset="0"/>
              </a:rPr>
              <a:t>áîëîâñðîíãóé </a:t>
            </a:r>
            <a:r>
              <a:rPr lang="en-US" sz="1800" dirty="0" smtClean="0">
                <a:latin typeface="Times New Roman Mon" pitchFamily="18" charset="0"/>
              </a:rPr>
              <a:t>áîëãîõ</a:t>
            </a:r>
            <a:r>
              <a:rPr lang="mn-MN" sz="1800" dirty="0" smtClean="0">
                <a:latin typeface="Times New Roman Mon" pitchFamily="18" charset="0"/>
              </a:rPr>
              <a:t>хэрэгтэй гэж үзэж байна.</a:t>
            </a:r>
            <a:endParaRPr lang="en-US" sz="1800" dirty="0" smtClean="0">
              <a:latin typeface="Times New Roman Mon" pitchFamily="18" charset="0"/>
            </a:endParaRPr>
          </a:p>
        </p:txBody>
      </p:sp>
      <p:sp>
        <p:nvSpPr>
          <p:cNvPr id="3" name="Title 2"/>
          <p:cNvSpPr>
            <a:spLocks noGrp="1"/>
          </p:cNvSpPr>
          <p:nvPr>
            <p:ph type="title"/>
          </p:nvPr>
        </p:nvSpPr>
        <p:spPr/>
        <p:txBody>
          <a:bodyPr/>
          <a:lstStyle/>
          <a:p>
            <a:pPr algn="ctr"/>
            <a:r>
              <a:rPr lang="mn-MN" dirty="0" smtClean="0">
                <a:latin typeface="Times New Roman" pitchFamily="18" charset="0"/>
                <a:cs typeface="Times New Roman" pitchFamily="18" charset="0"/>
              </a:rPr>
              <a:t>Санал</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endParaRPr lang="mn-MN" sz="7200" dirty="0" smtClean="0">
              <a:latin typeface="Times New Roman" pitchFamily="18" charset="0"/>
              <a:cs typeface="Times New Roman" pitchFamily="18" charset="0"/>
            </a:endParaRPr>
          </a:p>
          <a:p>
            <a:pPr algn="ctr">
              <a:buNone/>
            </a:pPr>
            <a:r>
              <a:rPr lang="mn-MN" sz="7200" dirty="0" smtClean="0">
                <a:latin typeface="Times New Roman" pitchFamily="18" charset="0"/>
                <a:cs typeface="Times New Roman" pitchFamily="18" charset="0"/>
              </a:rPr>
              <a:t>Анхаарал тавьсанд баярлалаа</a:t>
            </a:r>
            <a:endParaRPr lang="en-US"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mn-MN" dirty="0" smtClean="0">
                <a:latin typeface="Times New Roman" pitchFamily="18" charset="0"/>
                <a:cs typeface="Times New Roman" pitchFamily="18" charset="0"/>
              </a:rPr>
              <a:t>Нэр томьёо</a:t>
            </a:r>
            <a:endParaRPr lang="en-US" dirty="0" smtClean="0">
              <a:latin typeface="Times New Roman" pitchFamily="18" charset="0"/>
              <a:cs typeface="Times New Roman" pitchFamily="18" charset="0"/>
            </a:endParaRPr>
          </a:p>
          <a:p>
            <a:pPr lvl="0"/>
            <a:r>
              <a:rPr lang="mn-MN" dirty="0" smtClean="0">
                <a:latin typeface="Times New Roman" pitchFamily="18" charset="0"/>
                <a:cs typeface="Times New Roman" pitchFamily="18" charset="0"/>
              </a:rPr>
              <a:t>Ажлын байран дахь дарамтын төрлүүд</a:t>
            </a:r>
            <a:endParaRPr lang="en-US" dirty="0" smtClean="0">
              <a:latin typeface="Times New Roman" pitchFamily="18" charset="0"/>
              <a:cs typeface="Times New Roman" pitchFamily="18" charset="0"/>
            </a:endParaRPr>
          </a:p>
          <a:p>
            <a:pPr lvl="0"/>
            <a:r>
              <a:rPr lang="mn-MN" dirty="0" smtClean="0">
                <a:latin typeface="Times New Roman" pitchFamily="18" charset="0"/>
                <a:cs typeface="Times New Roman" pitchFamily="18" charset="0"/>
              </a:rPr>
              <a:t>Ажлын байран дахь дарамтын төрлүүдийн илрэл</a:t>
            </a:r>
            <a:endParaRPr lang="en-US" dirty="0" smtClean="0">
              <a:latin typeface="Times New Roman" pitchFamily="18" charset="0"/>
              <a:cs typeface="Times New Roman" pitchFamily="18" charset="0"/>
            </a:endParaRPr>
          </a:p>
          <a:p>
            <a:pPr lvl="0"/>
            <a:r>
              <a:rPr lang="mn-MN" dirty="0" smtClean="0">
                <a:latin typeface="Times New Roman" pitchFamily="18" charset="0"/>
                <a:cs typeface="Times New Roman" pitchFamily="18" charset="0"/>
              </a:rPr>
              <a:t>Ажлын байран дахь дарамтыг бууруулах арга зам</a:t>
            </a:r>
            <a:endParaRPr lang="en-US" dirty="0" smtClean="0">
              <a:latin typeface="Times New Roman" pitchFamily="18" charset="0"/>
              <a:cs typeface="Times New Roman" pitchFamily="18" charset="0"/>
            </a:endParaRPr>
          </a:p>
          <a:p>
            <a:pPr lvl="0"/>
            <a:r>
              <a:rPr lang="mn-MN" dirty="0" smtClean="0">
                <a:latin typeface="Times New Roman" pitchFamily="18" charset="0"/>
                <a:cs typeface="Times New Roman" pitchFamily="18" charset="0"/>
              </a:rPr>
              <a:t>Дүгнэлт</a:t>
            </a:r>
          </a:p>
          <a:p>
            <a:pPr lvl="0"/>
            <a:r>
              <a:rPr lang="mn-MN" dirty="0" smtClean="0">
                <a:latin typeface="Times New Roman" pitchFamily="18" charset="0"/>
                <a:cs typeface="Times New Roman" pitchFamily="18" charset="0"/>
              </a:rPr>
              <a:t>Санал</a:t>
            </a:r>
            <a:endParaRPr lang="en-US"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a:bodyPr>
          <a:lstStyle/>
          <a:p>
            <a:pPr algn="ctr"/>
            <a:r>
              <a:rPr lang="mn-MN" dirty="0" smtClean="0">
                <a:effectLst/>
                <a:latin typeface="Times New Roman" pitchFamily="18" charset="0"/>
                <a:cs typeface="Times New Roman" pitchFamily="18" charset="0"/>
              </a:rPr>
              <a:t>Агуулга</a:t>
            </a:r>
            <a:endParaRPr lang="en-US"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181600"/>
          </a:xfrm>
        </p:spPr>
        <p:txBody>
          <a:bodyPr>
            <a:noAutofit/>
          </a:bodyPr>
          <a:lstStyle/>
          <a:p>
            <a:r>
              <a:rPr lang="mn-MN" sz="1800" dirty="0" smtClean="0">
                <a:latin typeface="Times New Roman" pitchFamily="18" charset="0"/>
                <a:cs typeface="Times New Roman" pitchFamily="18" charset="0"/>
              </a:rPr>
              <a:t>“Ажлын байр” гэсэн нэр томъёо нь ажил үүргийн дагуу байх буюу очих ёстой бөгөөд ажил олгогчийн шууд буюу шууд бус хяналтад байх бүх байрыг хэлнэ</a:t>
            </a:r>
          </a:p>
          <a:p>
            <a:r>
              <a:rPr lang="mn-MN" sz="1800" dirty="0" smtClean="0">
                <a:latin typeface="Times New Roman" pitchFamily="18" charset="0"/>
                <a:cs typeface="Times New Roman" pitchFamily="18" charset="0"/>
              </a:rPr>
              <a:t>Оксфордын толь бичигт дарамтыг “хэн нэгний хэрэгт байнга оролцох, түүнийг байнга сүрдүүлэх замаар тарчлаан зовоох” гэж тодорхойлжээ.</a:t>
            </a:r>
            <a:endParaRPr lang="en-US" sz="1800" dirty="0" smtClean="0">
              <a:latin typeface="Times New Roman" pitchFamily="18" charset="0"/>
              <a:cs typeface="Times New Roman" pitchFamily="18" charset="0"/>
            </a:endParaRPr>
          </a:p>
          <a:p>
            <a:r>
              <a:rPr lang="mn-MN" sz="1800" dirty="0" smtClean="0">
                <a:latin typeface="Times New Roman" pitchFamily="18" charset="0"/>
                <a:cs typeface="Times New Roman" pitchFamily="18" charset="0"/>
              </a:rPr>
              <a:t>“Ажлын байрны дарамт” гэдэг нь хөдөлмөртэй холбоотойгоор хөдөлмөр эрхэлж байгаа хүмүүсийг хүйсийнх нь хувьд голлох, ялгаварлах, үл ойшоох, дарамтлах, эрхийг нь эдлүүлэхгүй байх, ажил үүргийг нь зөв, уян хатан хуваарилахгүй байх, сэтгэл хөдлөлийг нь хязгаарлах, ажлын үүрэг оролцоо тэгш бус байх шийдвэр гарган санаа бодлоо чөлөөтэй илэрхийлж чадахгүй байхыг хэлнэ.</a:t>
            </a:r>
            <a:endParaRPr lang="en-US" sz="1800" dirty="0" smtClean="0">
              <a:latin typeface="Times New Roman" pitchFamily="18" charset="0"/>
              <a:cs typeface="Times New Roman" pitchFamily="18" charset="0"/>
            </a:endParaRPr>
          </a:p>
          <a:p>
            <a:r>
              <a:rPr lang="mn-MN" sz="1800" dirty="0" smtClean="0">
                <a:latin typeface="Times New Roman" pitchFamily="18" charset="0"/>
                <a:cs typeface="Times New Roman" pitchFamily="18" charset="0"/>
              </a:rPr>
              <a:t>Бэлгийн дарамтыг бол ялангуяа ажлын байранд, хэн нэгнийг хүсээгүй байхад нь бэлгийн сэдэлтэйгээр өдөх, шалиг үг хэлэх явдал” гэж тодорхойлсон. </a:t>
            </a:r>
            <a:endParaRPr lang="en-US" sz="1800" dirty="0" smtClean="0">
              <a:latin typeface="Times New Roman" pitchFamily="18" charset="0"/>
              <a:cs typeface="Times New Roman" pitchFamily="18" charset="0"/>
            </a:endParaRPr>
          </a:p>
          <a:p>
            <a:r>
              <a:rPr lang="mn-MN" sz="1800" dirty="0" smtClean="0">
                <a:latin typeface="Times New Roman" pitchFamily="18" charset="0"/>
                <a:cs typeface="Times New Roman" pitchFamily="18" charset="0"/>
              </a:rPr>
              <a:t>“Ажлын байран дахь сэтгэл санааны дарамт” нь “ажилтны эрх, эрхэмсэг чанарт нь халдсан, ирээдүйн ажил мэргэжил эрхэлж, дэвших боломжийг нь бусниулахуйц хэмжээнд сэтгэл санааны эрүүл мэндэд нь мэдэгдэхүйц нөлөөлөх зорилго буюу үр нөлөө бүхий дахин давтагдах үйлдэл юм.</a:t>
            </a:r>
            <a:endParaRPr lang="en-US" sz="18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
        <p:nvSpPr>
          <p:cNvPr id="3" name="Title 2"/>
          <p:cNvSpPr>
            <a:spLocks noGrp="1"/>
          </p:cNvSpPr>
          <p:nvPr>
            <p:ph type="title"/>
          </p:nvPr>
        </p:nvSpPr>
        <p:spPr>
          <a:xfrm>
            <a:off x="533400" y="381000"/>
            <a:ext cx="8229600" cy="1143000"/>
          </a:xfrm>
        </p:spPr>
        <p:txBody>
          <a:bodyPr>
            <a:normAutofit/>
          </a:bodyPr>
          <a:lstStyle/>
          <a:p>
            <a:pPr algn="ctr"/>
            <a:r>
              <a:rPr lang="mn-MN" dirty="0" smtClean="0">
                <a:effectLst/>
                <a:latin typeface="Times New Roman" pitchFamily="18" charset="0"/>
                <a:cs typeface="Times New Roman" pitchFamily="18" charset="0"/>
              </a:rPr>
              <a:t>Нэр томьёо</a:t>
            </a:r>
            <a:endParaRPr lang="en-US"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828800"/>
            <a:ext cx="8229600" cy="4525963"/>
          </a:xfrm>
        </p:spPr>
        <p:txBody>
          <a:bodyPr/>
          <a:lstStyle/>
          <a:p>
            <a:r>
              <a:rPr lang="mn-MN" b="1" dirty="0" smtClean="0">
                <a:latin typeface="Times New Roman" pitchFamily="18" charset="0"/>
                <a:cs typeface="Times New Roman" pitchFamily="18" charset="0"/>
              </a:rPr>
              <a:t>Сэтгэлзүйн (emotional or psychological) дарамт, хүчирхийлэл</a:t>
            </a:r>
          </a:p>
          <a:p>
            <a:pPr>
              <a:buNone/>
            </a:pPr>
            <a:endParaRPr lang="mn-MN" b="1" dirty="0" smtClean="0">
              <a:latin typeface="Times New Roman" pitchFamily="18" charset="0"/>
              <a:cs typeface="Times New Roman" pitchFamily="18" charset="0"/>
            </a:endParaRPr>
          </a:p>
          <a:p>
            <a:r>
              <a:rPr lang="mn-MN" b="1" dirty="0" smtClean="0">
                <a:latin typeface="Times New Roman" pitchFamily="18" charset="0"/>
                <a:cs typeface="Times New Roman" pitchFamily="18" charset="0"/>
              </a:rPr>
              <a:t>Биемахбодийн хүчирхийлэл, дарамт</a:t>
            </a:r>
          </a:p>
          <a:p>
            <a:pPr>
              <a:buNone/>
            </a:pPr>
            <a:endParaRPr lang="mn-MN" b="1" dirty="0" smtClean="0">
              <a:latin typeface="Times New Roman" pitchFamily="18" charset="0"/>
              <a:cs typeface="Times New Roman" pitchFamily="18" charset="0"/>
            </a:endParaRPr>
          </a:p>
          <a:p>
            <a:r>
              <a:rPr lang="mn-MN" b="1" dirty="0" smtClean="0">
                <a:latin typeface="Times New Roman" pitchFamily="18" charset="0"/>
                <a:cs typeface="Times New Roman" pitchFamily="18" charset="0"/>
              </a:rPr>
              <a:t>Бэлгийн дарамт </a:t>
            </a:r>
            <a:r>
              <a:rPr lang="en-US" b="1" dirty="0" smtClean="0">
                <a:latin typeface="Times New Roman" pitchFamily="18" charset="0"/>
                <a:cs typeface="Times New Roman" pitchFamily="18" charset="0"/>
              </a:rPr>
              <a:t>(sexual harrassment)</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pPr algn="ctr"/>
            <a:r>
              <a:rPr lang="mn-MN" dirty="0" smtClean="0">
                <a:latin typeface="Times New Roman" pitchFamily="18" charset="0"/>
                <a:cs typeface="Times New Roman" pitchFamily="18" charset="0"/>
              </a:rPr>
              <a:t>Ажлын байран дахь дарамтын төрлүүд</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buNone/>
            </a:pPr>
            <a:r>
              <a:rPr lang="mn-MN" dirty="0" smtClean="0">
                <a:latin typeface="Times New Roman" pitchFamily="18" charset="0"/>
                <a:cs typeface="Times New Roman" pitchFamily="18" charset="0"/>
              </a:rPr>
              <a:t>Сэтгэлзүйн дарамт хүчирхийлэл ярианы хэлбэрээр, мөн ярианы</a:t>
            </a:r>
            <a:r>
              <a:rPr lang="en-US" dirty="0" smtClean="0">
                <a:latin typeface="Times New Roman" pitchFamily="18" charset="0"/>
                <a:cs typeface="Times New Roman" pitchFamily="18" charset="0"/>
              </a:rPr>
              <a:t> </a:t>
            </a:r>
            <a:r>
              <a:rPr lang="mn-MN" dirty="0" smtClean="0">
                <a:latin typeface="Times New Roman" pitchFamily="18" charset="0"/>
                <a:cs typeface="Times New Roman" pitchFamily="18" charset="0"/>
              </a:rPr>
              <a:t>бус хэлбэрээр аль алинаар нь илэрч болно. Сэтгэлзүйн дарамт шахалт нь үг яриагаар доромжлох хэлбэрээр илэрдэг: хашгирч зандрах, загнах, хараах зүхэх, янзан бүрийн нэр хочоор дуудах, буруутгах, доромжлох гутаах гэх мэт орно. Мөн ганцаардуулалт, сүрдүүлэх, бас зан чанар, байгаа байдлыг хянаж цагдах зэрэг нь сэтгэлзүйн дарамт хүчирхийлэлд багтана. Гол нөлөөлөл нь сэтгэлзүйн талаас хувийн чанар, бие даасан байдал, эрх чөлөө, өөрийгөө үнэлэх үнэлгээг үгүй болгодогт оршино.</a:t>
            </a:r>
            <a:endParaRPr lang="en-US"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a:bodyPr>
          <a:lstStyle/>
          <a:p>
            <a:pPr algn="ctr"/>
            <a:r>
              <a:rPr lang="mn-MN" dirty="0" smtClean="0">
                <a:latin typeface="Times New Roman" pitchFamily="18" charset="0"/>
                <a:cs typeface="Times New Roman" pitchFamily="18" charset="0"/>
              </a:rPr>
              <a:t>Сэтгэлзүйн дарамт, хүчирхийлэл</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386072"/>
          </a:xfrm>
        </p:spPr>
        <p:txBody>
          <a:bodyPr>
            <a:normAutofit fontScale="32500" lnSpcReduction="20000"/>
          </a:bodyPr>
          <a:lstStyle/>
          <a:p>
            <a:r>
              <a:rPr lang="mn-MN" sz="6200" dirty="0" smtClean="0">
                <a:latin typeface="Times New Roman" pitchFamily="18" charset="0"/>
                <a:cs typeface="Times New Roman" pitchFamily="18" charset="0"/>
              </a:rPr>
              <a:t>“Ажлын байран дахь бэлгийн дарамт” гэдэг нэр томъёо  анх 1979 онд АНУ-ын хуульч Катерин МакКиннон ажлын байран дахь бэлгийн дарамт бол АНУ-ын vндсэн хууль болоод иргэний эрхийн хуулиудад хориглосон бэлгийн ялгаварлан гадуурхлын нэг хэлбэр мєн гэж анх удаа томъёолсон. </a:t>
            </a:r>
            <a:endParaRPr lang="en-US" sz="6200" dirty="0" smtClean="0">
              <a:latin typeface="Times New Roman" pitchFamily="18" charset="0"/>
              <a:cs typeface="Times New Roman" pitchFamily="18" charset="0"/>
            </a:endParaRPr>
          </a:p>
          <a:p>
            <a:r>
              <a:rPr lang="mn-MN" sz="6200" dirty="0" smtClean="0">
                <a:latin typeface="Times New Roman" pitchFamily="18" charset="0"/>
                <a:cs typeface="Times New Roman" pitchFamily="18" charset="0"/>
              </a:rPr>
              <a:t>Ажлын байран дахь бэлгийн хvчирхийллийн vйлдэл нь: </a:t>
            </a:r>
            <a:endParaRPr lang="en-US" sz="6200" dirty="0" smtClean="0">
              <a:latin typeface="Times New Roman" pitchFamily="18" charset="0"/>
              <a:cs typeface="Times New Roman" pitchFamily="18" charset="0"/>
            </a:endParaRPr>
          </a:p>
          <a:p>
            <a:pPr marL="624078" indent="-514350">
              <a:buAutoNum type="arabicParenBoth"/>
            </a:pPr>
            <a:r>
              <a:rPr lang="mn-MN" sz="6200" dirty="0" smtClean="0">
                <a:latin typeface="Times New Roman" pitchFamily="18" charset="0"/>
                <a:cs typeface="Times New Roman" pitchFamily="18" charset="0"/>
              </a:rPr>
              <a:t>ажлын байранд эсвэл ажил тєрєлтэй холбоотой орчинд vйлдэгддэг</a:t>
            </a:r>
          </a:p>
          <a:p>
            <a:pPr marL="624078" indent="-514350">
              <a:buAutoNum type="arabicParenBoth"/>
            </a:pPr>
            <a:r>
              <a:rPr lang="mn-MN" sz="6200" dirty="0" smtClean="0">
                <a:latin typeface="Times New Roman" pitchFamily="18" charset="0"/>
                <a:cs typeface="Times New Roman" pitchFamily="18" charset="0"/>
              </a:rPr>
              <a:t>хvйсийн ялгаанаас буюу бэлгийн харилцаатай холбогдон vйлдэгддэг</a:t>
            </a:r>
          </a:p>
          <a:p>
            <a:pPr marL="624078" indent="-514350">
              <a:buAutoNum type="arabicParenBoth"/>
            </a:pPr>
            <a:r>
              <a:rPr lang="mn-MN" sz="6200" dirty="0" smtClean="0">
                <a:latin typeface="Times New Roman" pitchFamily="18" charset="0"/>
                <a:cs typeface="Times New Roman" pitchFamily="18" charset="0"/>
              </a:rPr>
              <a:t>таагvй, хvсээгvй, эерэг хариу vйлдэлгvй, харилцан ойлголцлын бус </a:t>
            </a:r>
          </a:p>
          <a:p>
            <a:pPr marL="624078" indent="-514350">
              <a:buAutoNum type="arabicParenBoth"/>
            </a:pPr>
            <a:r>
              <a:rPr lang="mn-MN" sz="6200" dirty="0" smtClean="0">
                <a:latin typeface="Times New Roman" pitchFamily="18" charset="0"/>
                <a:cs typeface="Times New Roman" pitchFamily="18" charset="0"/>
              </a:rPr>
              <a:t>ажлын нєхцєл байдалд нєлєєлєхvйц (эрх мэдлээ ашиглан vйлдсэн бэлгийн хvчирхийлэл) буюу ажил эрхлэх орчинд єєрт нь нєлєєлєхvйц (ажлын байран дахь бэлгийн дарамтаас vvдэн ажлын орчин тааламжгvй болох) болох зэрэг шинжvvдийг агуулдаг. </a:t>
            </a:r>
            <a:endParaRPr lang="en-US" sz="6200" dirty="0" smtClean="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fontScale="90000"/>
          </a:bodyPr>
          <a:lstStyle/>
          <a:p>
            <a:pPr algn="ctr"/>
            <a:r>
              <a:rPr lang="mn-MN" dirty="0" smtClean="0">
                <a:latin typeface="Times New Roman" pitchFamily="18" charset="0"/>
                <a:cs typeface="Times New Roman" pitchFamily="18" charset="0"/>
              </a:rPr>
              <a:t>Бэлгийн харьцааны буюу сексийн хүчирхийлэл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en-US" dirty="0" smtClean="0"/>
          </a:p>
          <a:p>
            <a:pPr algn="just">
              <a:buNone/>
            </a:pPr>
            <a:r>
              <a:rPr lang="mn-MN" dirty="0" smtClean="0">
                <a:latin typeface="Times New Roman" pitchFamily="18" charset="0"/>
                <a:cs typeface="Times New Roman" pitchFamily="18" charset="0"/>
              </a:rPr>
              <a:t>Бие махбодийн хүчирхийлэл гэж биемахбодийг гэмтээх үйлдлийг хэлж байгаа ба энэ төрлийн гэмт хэрэгт цохих </a:t>
            </a:r>
            <a:r>
              <a:rPr lang="mn-MN" dirty="0" smtClean="0">
                <a:latin typeface="Times New Roman" pitchFamily="18" charset="0"/>
                <a:cs typeface="Times New Roman" pitchFamily="18" charset="0"/>
              </a:rPr>
              <a:t>нудрах</a:t>
            </a:r>
            <a:r>
              <a:rPr lang="mn-MN" dirty="0" smtClean="0">
                <a:latin typeface="Times New Roman" pitchFamily="18" charset="0"/>
                <a:cs typeface="Times New Roman" pitchFamily="18" charset="0"/>
              </a:rPr>
              <a:t>, балбах, хүзүүдэх (хоолой боох), юмс эд зүйлээр шидэх, хутга буу зэвсгээр сүрдүүлэх зэрэг нь орно. </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pPr algn="ctr"/>
            <a:r>
              <a:rPr lang="mn-MN" dirty="0" smtClean="0">
                <a:latin typeface="Times New Roman" pitchFamily="18" charset="0"/>
                <a:cs typeface="Times New Roman" pitchFamily="18" charset="0"/>
              </a:rPr>
              <a:t>Биемахбодийн хүчирхийлэл, дарамт</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914400"/>
            <a:ext cx="8229600" cy="4648200"/>
          </a:xfrm>
        </p:spPr>
        <p:txBody>
          <a:bodyPr>
            <a:normAutofit fontScale="25000" lnSpcReduction="20000"/>
          </a:bodyPr>
          <a:lstStyle/>
          <a:p>
            <a:pPr lvl="0"/>
            <a:r>
              <a:rPr lang="mn-MN" sz="7200" dirty="0" smtClean="0">
                <a:latin typeface="Times New Roman" pitchFamily="18" charset="0"/>
                <a:cs typeface="Times New Roman" pitchFamily="18" charset="0"/>
              </a:rPr>
              <a:t>Байгууллагадаа албан тушаал ахих боломж хаагдмал байх</a:t>
            </a:r>
          </a:p>
          <a:p>
            <a:pPr lvl="0"/>
            <a:r>
              <a:rPr lang="mn-MN" sz="7200" dirty="0" smtClean="0">
                <a:latin typeface="Times New Roman" pitchFamily="18" charset="0"/>
                <a:cs typeface="Times New Roman" pitchFamily="18" charset="0"/>
              </a:rPr>
              <a:t>Нийгэм төрөөс тухайн хүний эрхэлж байгаа ажлыг зохих ёсоор үнэлэхгүй байх</a:t>
            </a:r>
          </a:p>
          <a:p>
            <a:pPr lvl="0"/>
            <a:r>
              <a:rPr lang="mn-MN" sz="7200" dirty="0" smtClean="0">
                <a:latin typeface="Times New Roman" pitchFamily="18" charset="0"/>
                <a:cs typeface="Times New Roman" pitchFamily="18" charset="0"/>
              </a:rPr>
              <a:t>Эрхэлж байгаа ажил алба нь ач холбогдол багатайд тооцогддог</a:t>
            </a:r>
            <a:endParaRPr lang="en-US" sz="7200" dirty="0" smtClean="0">
              <a:latin typeface="Times New Roman" pitchFamily="18" charset="0"/>
              <a:cs typeface="Times New Roman" pitchFamily="18" charset="0"/>
            </a:endParaRPr>
          </a:p>
          <a:p>
            <a:pPr lvl="0"/>
            <a:r>
              <a:rPr lang="mn-MN" sz="7200" dirty="0" smtClean="0">
                <a:latin typeface="Times New Roman" pitchFamily="18" charset="0"/>
                <a:cs typeface="Times New Roman" pitchFamily="18" charset="0"/>
              </a:rPr>
              <a:t>Ажил олгогч нь ажилтны хөдөлмөрийг зөв үнэлэхгүй байх, ажилтан нь ажлаасаа ханамж таашаал авахгүй байх</a:t>
            </a:r>
            <a:endParaRPr lang="en-US" sz="7200" dirty="0" smtClean="0">
              <a:latin typeface="Times New Roman" pitchFamily="18" charset="0"/>
              <a:cs typeface="Times New Roman" pitchFamily="18" charset="0"/>
            </a:endParaRPr>
          </a:p>
          <a:p>
            <a:pPr lvl="0"/>
            <a:r>
              <a:rPr lang="mn-MN" sz="7200" dirty="0" smtClean="0">
                <a:latin typeface="Times New Roman" pitchFamily="18" charset="0"/>
                <a:cs typeface="Times New Roman" pitchFamily="18" charset="0"/>
              </a:rPr>
              <a:t>Даргын үзэл бодлын улмаас эсвэл хамт ажилладаг хүмүүс нь эгнээндээ оруулахаас татгалзсаны улмаас бүлэгт нэгдэх боломжгүй болох </a:t>
            </a:r>
            <a:endParaRPr lang="en-US" sz="7200" dirty="0" smtClean="0">
              <a:latin typeface="Times New Roman" pitchFamily="18" charset="0"/>
              <a:cs typeface="Times New Roman" pitchFamily="18" charset="0"/>
            </a:endParaRPr>
          </a:p>
          <a:p>
            <a:pPr lvl="0"/>
            <a:r>
              <a:rPr lang="mn-MN" sz="7200" dirty="0" smtClean="0">
                <a:latin typeface="Times New Roman" pitchFamily="18" charset="0"/>
                <a:cs typeface="Times New Roman" pitchFamily="18" charset="0"/>
              </a:rPr>
              <a:t>Хүмүүс хоорондын зөрчил</a:t>
            </a:r>
            <a:endParaRPr lang="en-US" sz="7200" dirty="0" smtClean="0">
              <a:latin typeface="Times New Roman" pitchFamily="18" charset="0"/>
              <a:cs typeface="Times New Roman" pitchFamily="18" charset="0"/>
            </a:endParaRPr>
          </a:p>
          <a:p>
            <a:r>
              <a:rPr lang="mn-MN" sz="7200" dirty="0" smtClean="0">
                <a:latin typeface="Times New Roman" pitchFamily="18" charset="0"/>
                <a:cs typeface="Times New Roman" pitchFamily="18" charset="0"/>
              </a:rPr>
              <a:t>Ажлын үүрэг нь тухайн хүний хүсэл сонирхолтой авцалдахгүй бол, потенциальд нийцэхгүй бол, хувийн эрх ашиг албаны эрх ашигтай зөрөлдөж эхэлбэл стресст ордог</a:t>
            </a:r>
          </a:p>
          <a:p>
            <a:r>
              <a:rPr lang="mn-MN" sz="7200" dirty="0" smtClean="0">
                <a:latin typeface="Times New Roman" pitchFamily="18" charset="0"/>
                <a:cs typeface="Times New Roman" pitchFamily="18" charset="0"/>
              </a:rPr>
              <a:t> Ажлын байрандаа өөрийн гүйцэтгэх үүрэг ролио мэдэхгүйн улмаас стресст орох явдал гардаг. </a:t>
            </a:r>
          </a:p>
          <a:p>
            <a:pPr lvl="0"/>
            <a:r>
              <a:rPr lang="mn-MN" sz="7200" dirty="0" smtClean="0">
                <a:latin typeface="Times New Roman" pitchFamily="18" charset="0"/>
                <a:cs typeface="Times New Roman" pitchFamily="18" charset="0"/>
              </a:rPr>
              <a:t>Цаг хугацаагаар давчуу, хүнд ачаалал дунд маш их ачаалалтай, урт удаан хугацаагаар ажилладаг</a:t>
            </a:r>
            <a:endParaRPr lang="en-US" sz="7200" dirty="0" smtClean="0">
              <a:latin typeface="Times New Roman" pitchFamily="18" charset="0"/>
              <a:cs typeface="Times New Roman" pitchFamily="18" charset="0"/>
            </a:endParaRPr>
          </a:p>
          <a:p>
            <a:pPr lvl="0"/>
            <a:r>
              <a:rPr lang="mn-MN" sz="7200" dirty="0" smtClean="0">
                <a:latin typeface="Times New Roman" pitchFamily="18" charset="0"/>
                <a:cs typeface="Times New Roman" pitchFamily="18" charset="0"/>
              </a:rPr>
              <a:t>Оройн цагаар эсвэл амралтын өдрүүдэд хийхээр ажлаа гэртээ авч очих нь элбэг</a:t>
            </a:r>
            <a:endParaRPr lang="en-US" sz="7200" dirty="0" smtClean="0">
              <a:latin typeface="Times New Roman" pitchFamily="18" charset="0"/>
              <a:cs typeface="Times New Roman" pitchFamily="18" charset="0"/>
            </a:endParaRPr>
          </a:p>
          <a:p>
            <a:pPr lvl="0"/>
            <a:r>
              <a:rPr lang="mn-MN" sz="7200" dirty="0" smtClean="0">
                <a:latin typeface="Times New Roman" pitchFamily="18" charset="0"/>
                <a:cs typeface="Times New Roman" pitchFamily="18" charset="0"/>
              </a:rPr>
              <a:t>Өөртөө өндөр шаардлага тавьдаг, өөрийн хийсэн зүйлдээ тэр бүр сэтгэл хангалуун байдаггүй</a:t>
            </a:r>
            <a:endParaRPr lang="en-US" sz="7200" dirty="0" smtClean="0">
              <a:latin typeface="Times New Roman" pitchFamily="18" charset="0"/>
              <a:cs typeface="Times New Roman" pitchFamily="18" charset="0"/>
            </a:endParaRPr>
          </a:p>
          <a:p>
            <a:pPr lvl="0"/>
            <a:r>
              <a:rPr lang="mn-MN" sz="7200" dirty="0" smtClean="0">
                <a:latin typeface="Times New Roman" pitchFamily="18" charset="0"/>
                <a:cs typeface="Times New Roman" pitchFamily="18" charset="0"/>
              </a:rPr>
              <a:t>Ажил дээрээ болж байгаа зүйлд, бусдын хичээл зүтгэлд их таагүй ханддаг</a:t>
            </a:r>
            <a:endParaRPr lang="en-US" sz="7200" dirty="0" smtClean="0">
              <a:latin typeface="Times New Roman" pitchFamily="18" charset="0"/>
              <a:cs typeface="Times New Roman" pitchFamily="18" charset="0"/>
            </a:endParaRPr>
          </a:p>
          <a:p>
            <a:endParaRPr lang="en-US" sz="7200" dirty="0"/>
          </a:p>
        </p:txBody>
      </p:sp>
      <p:sp>
        <p:nvSpPr>
          <p:cNvPr id="3" name="Title 2"/>
          <p:cNvSpPr>
            <a:spLocks noGrp="1"/>
          </p:cNvSpPr>
          <p:nvPr>
            <p:ph type="title"/>
          </p:nvPr>
        </p:nvSpPr>
        <p:spPr>
          <a:xfrm>
            <a:off x="457200" y="0"/>
            <a:ext cx="8229600" cy="1143000"/>
          </a:xfrm>
        </p:spPr>
        <p:txBody>
          <a:bodyPr/>
          <a:lstStyle/>
          <a:p>
            <a:pPr algn="ctr"/>
            <a:r>
              <a:rPr lang="mn-MN" dirty="0" smtClean="0">
                <a:latin typeface="Times New Roman" pitchFamily="18" charset="0"/>
                <a:cs typeface="Times New Roman" pitchFamily="18" charset="0"/>
              </a:rPr>
              <a:t>Сэтгэлзүйн дарамтын илрэлүүд</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r>
              <a:rPr lang="mn-MN" sz="1800" dirty="0" smtClean="0">
                <a:latin typeface="Times New Roman" pitchFamily="18" charset="0"/>
                <a:cs typeface="Times New Roman" pitchFamily="18" charset="0"/>
              </a:rPr>
              <a:t>Байгууллагын харилцан бие биенээ дэмжих уур амьсгалыг бий болгох</a:t>
            </a:r>
          </a:p>
          <a:p>
            <a:pPr lvl="0"/>
            <a:r>
              <a:rPr lang="mn-MN" sz="1800" dirty="0" smtClean="0">
                <a:latin typeface="Times New Roman" pitchFamily="18" charset="0"/>
                <a:cs typeface="Times New Roman" pitchFamily="18" charset="0"/>
              </a:rPr>
              <a:t>Ажилчдын дунд итгэлцлийг бий болгох</a:t>
            </a:r>
          </a:p>
          <a:p>
            <a:pPr lvl="0"/>
            <a:r>
              <a:rPr lang="mn-MN" sz="1800" dirty="0" smtClean="0">
                <a:latin typeface="Times New Roman" pitchFamily="18" charset="0"/>
                <a:cs typeface="Times New Roman" pitchFamily="18" charset="0"/>
              </a:rPr>
              <a:t>Хамт олны дунд бие биенээ дэмжин туслах, бие биенээ хүлээн зөвшөөрч харилцах, бие биедээ тусалдаг харилцааг бий болгох</a:t>
            </a:r>
          </a:p>
          <a:p>
            <a:pPr lvl="0"/>
            <a:r>
              <a:rPr lang="mn-MN" sz="1800" dirty="0" smtClean="0">
                <a:latin typeface="Times New Roman" pitchFamily="18" charset="0"/>
                <a:cs typeface="Times New Roman" pitchFamily="18" charset="0"/>
              </a:rPr>
              <a:t>“Амьд” харилцаа холбоог бүрдүүлэх</a:t>
            </a:r>
            <a:endParaRPr lang="en-US" sz="1800" dirty="0" smtClean="0">
              <a:latin typeface="Times New Roman" pitchFamily="18" charset="0"/>
              <a:cs typeface="Times New Roman" pitchFamily="18" charset="0"/>
            </a:endParaRPr>
          </a:p>
          <a:p>
            <a:pPr lvl="0"/>
            <a:r>
              <a:rPr lang="mn-MN" sz="1800" dirty="0" smtClean="0">
                <a:latin typeface="Times New Roman" pitchFamily="18" charset="0"/>
                <a:cs typeface="Times New Roman" pitchFamily="18" charset="0"/>
              </a:rPr>
              <a:t>Ажилчдын ажлын байрны тодорхойлолтын дагуу хийж гүйцэтгэх ажил үүргийг нь тодорхой болгох ба нэмэгдүүлэх</a:t>
            </a:r>
          </a:p>
          <a:p>
            <a:pPr lvl="0"/>
            <a:r>
              <a:rPr lang="mn-MN" sz="1800" dirty="0" smtClean="0">
                <a:latin typeface="Times New Roman" pitchFamily="18" charset="0"/>
                <a:cs typeface="Times New Roman" pitchFamily="18" charset="0"/>
              </a:rPr>
              <a:t>Байгууллагын удирдлага ажлын байрны шинжилгээг хийж ажлыг баяжуулах арга замыг тууштай хайж, ажил үүргийн ачааллыг жигд тохируулах</a:t>
            </a:r>
            <a:endParaRPr lang="en-US" sz="1800" dirty="0" smtClean="0">
              <a:latin typeface="Times New Roman" pitchFamily="18" charset="0"/>
              <a:cs typeface="Times New Roman" pitchFamily="18" charset="0"/>
            </a:endParaRPr>
          </a:p>
          <a:p>
            <a:pPr lvl="0"/>
            <a:r>
              <a:rPr lang="mn-MN" sz="1800" dirty="0" smtClean="0">
                <a:latin typeface="Times New Roman" pitchFamily="18" charset="0"/>
                <a:cs typeface="Times New Roman" pitchFamily="18" charset="0"/>
              </a:rPr>
              <a:t>Зөрөлдөөнийг намжааж байгууллага дахь хүмүүсийн үүрэг ролийг тодруулах</a:t>
            </a:r>
          </a:p>
          <a:p>
            <a:pPr lvl="0"/>
            <a:r>
              <a:rPr lang="mn-MN" sz="1800" dirty="0" smtClean="0">
                <a:latin typeface="Times New Roman" pitchFamily="18" charset="0"/>
                <a:cs typeface="Times New Roman" pitchFamily="18" charset="0"/>
              </a:rPr>
              <a:t>Ажлын байрны дарамтын эх сурвалжийг олж түүнийг таслан зогсоох, Учир нь энэ бол хамт олны ёс суртахууныг чимээгүй идэх тахал гэдгийг санаж ажиллах нь чухал юм. </a:t>
            </a:r>
            <a:endParaRPr lang="en-US" sz="1800" dirty="0" smtClean="0">
              <a:latin typeface="Times New Roman" pitchFamily="18" charset="0"/>
              <a:cs typeface="Times New Roman" pitchFamily="18" charset="0"/>
            </a:endParaRPr>
          </a:p>
          <a:p>
            <a:pPr lvl="0"/>
            <a:r>
              <a:rPr lang="mn-MN" sz="1800" dirty="0" smtClean="0">
                <a:latin typeface="Times New Roman" pitchFamily="18" charset="0"/>
                <a:cs typeface="Times New Roman" pitchFamily="18" charset="0"/>
              </a:rPr>
              <a:t>Албан тушаал дэвших боломжийг нэмэгдүүлж ажилтнууддаа зөвлөж туслах</a:t>
            </a:r>
            <a:endParaRPr lang="en-US" sz="1800" dirty="0">
              <a:latin typeface="Times New Roman" pitchFamily="18" charset="0"/>
              <a:cs typeface="Times New Roman" pitchFamily="18" charset="0"/>
            </a:endParaRPr>
          </a:p>
        </p:txBody>
      </p:sp>
      <p:sp>
        <p:nvSpPr>
          <p:cNvPr id="3" name="Title 2"/>
          <p:cNvSpPr>
            <a:spLocks noGrp="1"/>
          </p:cNvSpPr>
          <p:nvPr>
            <p:ph type="title"/>
          </p:nvPr>
        </p:nvSpPr>
        <p:spPr/>
        <p:txBody>
          <a:bodyPr>
            <a:normAutofit fontScale="90000"/>
          </a:bodyPr>
          <a:lstStyle/>
          <a:p>
            <a:r>
              <a:rPr lang="mn-MN" dirty="0" smtClean="0">
                <a:latin typeface="Times New Roman" pitchFamily="18" charset="0"/>
                <a:cs typeface="Times New Roman" pitchFamily="18" charset="0"/>
              </a:rPr>
              <a:t>Сэтгэлзүйн дарамтыг бууруулах арга</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207</TotalTime>
  <Words>1547</Words>
  <Application>Microsoft Office PowerPoint</Application>
  <PresentationFormat>On-screen Show (4:3)</PresentationFormat>
  <Paragraphs>87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Хүний нөөцийн зохистой бодлого  Ажлын байран дахь дарамт</vt:lpstr>
      <vt:lpstr>Агуулга</vt:lpstr>
      <vt:lpstr>Нэр томьёо</vt:lpstr>
      <vt:lpstr>Ажлын байран дахь дарамтын төрлүүд</vt:lpstr>
      <vt:lpstr>Сэтгэлзүйн дарамт, хүчирхийлэл</vt:lpstr>
      <vt:lpstr>Бэлгийн харьцааны буюу сексийн хүчирхийлэл </vt:lpstr>
      <vt:lpstr>Биемахбодийн хүчирхийлэл, дарамт</vt:lpstr>
      <vt:lpstr>Сэтгэлзүйн дарамтын илрэлүүд</vt:lpstr>
      <vt:lpstr>Сэтгэлзүйн дарамтыг бууруулах арга</vt:lpstr>
      <vt:lpstr>Бэлгийн дарамтын илрэлүүд</vt:lpstr>
      <vt:lpstr>Бэлгийн дарамтын илрэлүүд</vt:lpstr>
      <vt:lpstr>Хаана үйлдэгдэж болох вэ?</vt:lpstr>
      <vt:lpstr>Бие махбодийн хүчирхийлэл</vt:lpstr>
      <vt:lpstr>Дүгнэлт</vt:lpstr>
      <vt:lpstr>Санал</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Хүний нөөцийн зохистой бодлого  Ажлын байран дахь дарамт</dc:title>
  <dc:creator>Sain</dc:creator>
  <cp:lastModifiedBy>Sain</cp:lastModifiedBy>
  <cp:revision>22</cp:revision>
  <dcterms:created xsi:type="dcterms:W3CDTF">2010-10-29T16:05:33Z</dcterms:created>
  <dcterms:modified xsi:type="dcterms:W3CDTF">2010-10-29T19:35:42Z</dcterms:modified>
</cp:coreProperties>
</file>