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3"/>
  </p:notesMasterIdLst>
  <p:sldIdLst>
    <p:sldId id="257" r:id="rId2"/>
    <p:sldId id="258" r:id="rId3"/>
    <p:sldId id="259" r:id="rId4"/>
    <p:sldId id="260" r:id="rId5"/>
    <p:sldId id="261" r:id="rId6"/>
    <p:sldId id="342" r:id="rId7"/>
    <p:sldId id="343" r:id="rId8"/>
    <p:sldId id="384" r:id="rId9"/>
    <p:sldId id="262" r:id="rId10"/>
    <p:sldId id="263" r:id="rId11"/>
    <p:sldId id="264" r:id="rId12"/>
    <p:sldId id="386" r:id="rId13"/>
    <p:sldId id="266" r:id="rId14"/>
    <p:sldId id="267" r:id="rId15"/>
    <p:sldId id="270" r:id="rId16"/>
    <p:sldId id="271" r:id="rId17"/>
    <p:sldId id="268" r:id="rId18"/>
    <p:sldId id="272" r:id="rId19"/>
    <p:sldId id="269" r:id="rId20"/>
    <p:sldId id="387" r:id="rId21"/>
    <p:sldId id="275" r:id="rId22"/>
    <p:sldId id="276" r:id="rId23"/>
    <p:sldId id="327" r:id="rId24"/>
    <p:sldId id="278" r:id="rId25"/>
    <p:sldId id="279" r:id="rId26"/>
    <p:sldId id="280" r:id="rId27"/>
    <p:sldId id="281" r:id="rId28"/>
    <p:sldId id="282" r:id="rId29"/>
    <p:sldId id="284" r:id="rId30"/>
    <p:sldId id="285" r:id="rId31"/>
    <p:sldId id="388" r:id="rId32"/>
    <p:sldId id="287" r:id="rId33"/>
    <p:sldId id="288" r:id="rId34"/>
    <p:sldId id="289" r:id="rId35"/>
    <p:sldId id="291" r:id="rId36"/>
    <p:sldId id="297" r:id="rId37"/>
    <p:sldId id="292" r:id="rId38"/>
    <p:sldId id="300" r:id="rId39"/>
    <p:sldId id="293" r:id="rId40"/>
    <p:sldId id="301" r:id="rId41"/>
    <p:sldId id="296" r:id="rId42"/>
    <p:sldId id="389" r:id="rId43"/>
    <p:sldId id="303" r:id="rId44"/>
    <p:sldId id="304" r:id="rId45"/>
    <p:sldId id="305" r:id="rId46"/>
    <p:sldId id="390" r:id="rId47"/>
    <p:sldId id="307" r:id="rId48"/>
    <p:sldId id="308" r:id="rId49"/>
    <p:sldId id="309" r:id="rId50"/>
    <p:sldId id="310" r:id="rId51"/>
    <p:sldId id="311" r:id="rId52"/>
    <p:sldId id="391" r:id="rId53"/>
    <p:sldId id="337" r:id="rId54"/>
    <p:sldId id="313" r:id="rId55"/>
    <p:sldId id="314" r:id="rId56"/>
    <p:sldId id="319" r:id="rId57"/>
    <p:sldId id="315" r:id="rId58"/>
    <p:sldId id="317" r:id="rId59"/>
    <p:sldId id="318" r:id="rId60"/>
    <p:sldId id="392" r:id="rId61"/>
    <p:sldId id="320" r:id="rId62"/>
    <p:sldId id="322" r:id="rId63"/>
    <p:sldId id="336" r:id="rId64"/>
    <p:sldId id="329" r:id="rId65"/>
    <p:sldId id="335" r:id="rId66"/>
    <p:sldId id="330" r:id="rId67"/>
    <p:sldId id="331" r:id="rId68"/>
    <p:sldId id="323" r:id="rId69"/>
    <p:sldId id="393" r:id="rId70"/>
    <p:sldId id="340" r:id="rId71"/>
    <p:sldId id="339" r:id="rId72"/>
    <p:sldId id="341" r:id="rId73"/>
    <p:sldId id="344" r:id="rId74"/>
    <p:sldId id="345" r:id="rId75"/>
    <p:sldId id="346" r:id="rId76"/>
    <p:sldId id="347" r:id="rId77"/>
    <p:sldId id="348" r:id="rId78"/>
    <p:sldId id="349" r:id="rId79"/>
    <p:sldId id="350" r:id="rId80"/>
    <p:sldId id="351" r:id="rId81"/>
    <p:sldId id="352" r:id="rId82"/>
    <p:sldId id="353" r:id="rId83"/>
    <p:sldId id="354" r:id="rId84"/>
    <p:sldId id="355" r:id="rId85"/>
    <p:sldId id="379" r:id="rId86"/>
    <p:sldId id="377" r:id="rId87"/>
    <p:sldId id="378" r:id="rId88"/>
    <p:sldId id="367" r:id="rId89"/>
    <p:sldId id="375" r:id="rId90"/>
    <p:sldId id="368" r:id="rId91"/>
    <p:sldId id="376" r:id="rId92"/>
    <p:sldId id="380" r:id="rId93"/>
    <p:sldId id="381" r:id="rId94"/>
    <p:sldId id="370" r:id="rId95"/>
    <p:sldId id="385" r:id="rId96"/>
    <p:sldId id="371" r:id="rId97"/>
    <p:sldId id="356" r:id="rId98"/>
    <p:sldId id="382" r:id="rId99"/>
    <p:sldId id="383" r:id="rId100"/>
    <p:sldId id="365" r:id="rId101"/>
    <p:sldId id="394" r:id="rId10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265" autoAdjust="0"/>
  </p:normalViewPr>
  <p:slideViewPr>
    <p:cSldViewPr>
      <p:cViewPr varScale="1">
        <p:scale>
          <a:sx n="56" d="100"/>
          <a:sy n="56" d="100"/>
        </p:scale>
        <p:origin x="-17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D75997-794B-485D-8FA2-EB00E2CA54E6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9679A778-5E5B-48BD-A258-45C77DC5F6C1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ar-DZ" sz="2000" b="1" dirty="0">
            <a:solidFill>
              <a:schemeClr val="bg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000" b="1" dirty="0">
              <a:solidFill>
                <a:schemeClr val="bg1"/>
              </a:solidFill>
            </a:rPr>
            <a:t>المقاربة المعتمدة</a:t>
          </a:r>
          <a:endParaRPr lang="fr-FR" sz="2000" b="1" dirty="0">
            <a:solidFill>
              <a:schemeClr val="bg1"/>
            </a:solidFill>
          </a:endParaRP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b="1" dirty="0">
            <a:solidFill>
              <a:schemeClr val="bg1"/>
            </a:solidFill>
          </a:endParaRPr>
        </a:p>
      </dgm:t>
    </dgm:pt>
    <dgm:pt modelId="{8BA92DEE-F6C9-4AAF-BFF5-2320AB68E5B6}" type="parTrans" cxnId="{C381383A-E9B4-453B-92A6-0AEECEB53049}">
      <dgm:prSet/>
      <dgm:spPr/>
      <dgm:t>
        <a:bodyPr/>
        <a:lstStyle/>
        <a:p>
          <a:endParaRPr lang="fr-FR"/>
        </a:p>
      </dgm:t>
    </dgm:pt>
    <dgm:pt modelId="{BE18B23F-D2FA-4A72-8BDB-B6AC4E787349}" type="sibTrans" cxnId="{C381383A-E9B4-453B-92A6-0AEECEB53049}">
      <dgm:prSet/>
      <dgm:spPr/>
      <dgm:t>
        <a:bodyPr/>
        <a:lstStyle/>
        <a:p>
          <a:endParaRPr lang="fr-FR"/>
        </a:p>
      </dgm:t>
    </dgm:pt>
    <dgm:pt modelId="{68E99A08-3691-41E0-9F4C-5068780897B8}">
      <dgm:prSet phldrT="[Texte]"/>
      <dgm:spPr/>
      <dgm:t>
        <a:bodyPr/>
        <a:lstStyle/>
        <a:p>
          <a:r>
            <a:rPr lang="ar-DZ" dirty="0"/>
            <a:t>المقاربة بالكفاءات </a:t>
          </a:r>
          <a:endParaRPr lang="fr-FR" dirty="0"/>
        </a:p>
      </dgm:t>
    </dgm:pt>
    <dgm:pt modelId="{36D1BE37-AFAE-4450-AF92-5527A4691FAA}" type="parTrans" cxnId="{8950ACEF-434E-47F5-A3AC-30F168E3D48C}">
      <dgm:prSet/>
      <dgm:spPr/>
      <dgm:t>
        <a:bodyPr/>
        <a:lstStyle/>
        <a:p>
          <a:endParaRPr lang="fr-FR"/>
        </a:p>
      </dgm:t>
    </dgm:pt>
    <dgm:pt modelId="{1531B5CD-33FA-4525-8DED-8BF0CEB15C18}" type="sibTrans" cxnId="{8950ACEF-434E-47F5-A3AC-30F168E3D48C}">
      <dgm:prSet/>
      <dgm:spPr/>
      <dgm:t>
        <a:bodyPr/>
        <a:lstStyle/>
        <a:p>
          <a:endParaRPr lang="fr-FR"/>
        </a:p>
      </dgm:t>
    </dgm:pt>
    <dgm:pt modelId="{9AA9E841-128C-490B-A990-B1BBB72E90F7}">
      <dgm:prSet phldrT="[Texte]"/>
      <dgm:spPr/>
      <dgm:t>
        <a:bodyPr/>
        <a:lstStyle/>
        <a:p>
          <a:r>
            <a:rPr lang="ar-DZ" dirty="0"/>
            <a:t>خصائص المقاربة بالكفاءات </a:t>
          </a:r>
          <a:endParaRPr lang="fr-FR" dirty="0"/>
        </a:p>
      </dgm:t>
    </dgm:pt>
    <dgm:pt modelId="{62CDDF8C-3A00-45C6-902A-BCCC328BC261}" type="parTrans" cxnId="{C192762B-0CFC-460E-8FC5-DA209FB21C14}">
      <dgm:prSet/>
      <dgm:spPr/>
      <dgm:t>
        <a:bodyPr/>
        <a:lstStyle/>
        <a:p>
          <a:endParaRPr lang="fr-FR"/>
        </a:p>
      </dgm:t>
    </dgm:pt>
    <dgm:pt modelId="{C8E39692-294F-4A41-9D17-8FD8ED2B4329}" type="sibTrans" cxnId="{C192762B-0CFC-460E-8FC5-DA209FB21C14}">
      <dgm:prSet/>
      <dgm:spPr/>
      <dgm:t>
        <a:bodyPr/>
        <a:lstStyle/>
        <a:p>
          <a:endParaRPr lang="fr-FR"/>
        </a:p>
      </dgm:t>
    </dgm:pt>
    <dgm:pt modelId="{B36E755F-150E-4492-B075-118A5DAE4FF7}">
      <dgm:prSet phldrT="[Texte]"/>
      <dgm:spPr/>
      <dgm:t>
        <a:bodyPr/>
        <a:lstStyle/>
        <a:p>
          <a:pPr marL="0" marR="0" indent="0" defTabSz="1511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ar-DZ" b="1" dirty="0"/>
            <a:t>مخطط الموارد لبناء الكفاءة </a:t>
          </a:r>
          <a:endParaRPr lang="fr-FR" b="1" dirty="0"/>
        </a:p>
        <a:p>
          <a:pPr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b="1" dirty="0"/>
        </a:p>
      </dgm:t>
    </dgm:pt>
    <dgm:pt modelId="{10D626A1-C9DC-480E-B7B0-EC2B2B94EDEF}" type="parTrans" cxnId="{447B9D1F-1E11-4128-926B-5D4E0F277EFB}">
      <dgm:prSet/>
      <dgm:spPr/>
      <dgm:t>
        <a:bodyPr/>
        <a:lstStyle/>
        <a:p>
          <a:endParaRPr lang="fr-FR"/>
        </a:p>
      </dgm:t>
    </dgm:pt>
    <dgm:pt modelId="{88BD54AB-2F20-4EB5-ADE9-785795408C24}" type="sibTrans" cxnId="{447B9D1F-1E11-4128-926B-5D4E0F277EFB}">
      <dgm:prSet/>
      <dgm:spPr/>
      <dgm:t>
        <a:bodyPr/>
        <a:lstStyle/>
        <a:p>
          <a:endParaRPr lang="fr-FR"/>
        </a:p>
      </dgm:t>
    </dgm:pt>
    <dgm:pt modelId="{19FB9AC9-3817-4E40-899E-658A2999DD29}">
      <dgm:prSet phldrT="[Texte]"/>
      <dgm:spPr/>
      <dgm:t>
        <a:bodyPr/>
        <a:lstStyle/>
        <a:p>
          <a:r>
            <a:rPr lang="ar-DZ" dirty="0"/>
            <a:t>القيم </a:t>
          </a:r>
          <a:r>
            <a:rPr lang="ar-DZ" dirty="0" err="1"/>
            <a:t>و</a:t>
          </a:r>
          <a:r>
            <a:rPr lang="ar-DZ" dirty="0"/>
            <a:t> الكفاءات العرضية </a:t>
          </a:r>
          <a:endParaRPr lang="fr-FR" dirty="0"/>
        </a:p>
      </dgm:t>
    </dgm:pt>
    <dgm:pt modelId="{A9DAA2BF-A62C-4626-85A5-FAAE55414151}" type="parTrans" cxnId="{D65CC81E-2AED-40A1-BDC9-873F2869F344}">
      <dgm:prSet/>
      <dgm:spPr/>
      <dgm:t>
        <a:bodyPr/>
        <a:lstStyle/>
        <a:p>
          <a:endParaRPr lang="fr-FR"/>
        </a:p>
      </dgm:t>
    </dgm:pt>
    <dgm:pt modelId="{3A351B2A-8327-40FF-A7F4-0C14101BF08D}" type="sibTrans" cxnId="{D65CC81E-2AED-40A1-BDC9-873F2869F344}">
      <dgm:prSet/>
      <dgm:spPr/>
      <dgm:t>
        <a:bodyPr/>
        <a:lstStyle/>
        <a:p>
          <a:endParaRPr lang="fr-FR"/>
        </a:p>
      </dgm:t>
    </dgm:pt>
    <dgm:pt modelId="{180D16A8-2241-4A24-8D4A-799113990059}">
      <dgm:prSet phldrT="[Texte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dirty="0"/>
            <a:t>أنواع الكفاءات </a:t>
          </a:r>
          <a:endParaRPr lang="fr-FR" dirty="0"/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0DADD9A4-56BA-4979-9812-46CDDAF1647E}" type="parTrans" cxnId="{F5FA6034-4119-42A9-9074-5A08AB590F4F}">
      <dgm:prSet/>
      <dgm:spPr/>
      <dgm:t>
        <a:bodyPr/>
        <a:lstStyle/>
        <a:p>
          <a:endParaRPr lang="fr-FR"/>
        </a:p>
      </dgm:t>
    </dgm:pt>
    <dgm:pt modelId="{4A01060A-E343-4AFA-94D9-7C7B05603280}" type="sibTrans" cxnId="{F5FA6034-4119-42A9-9074-5A08AB590F4F}">
      <dgm:prSet/>
      <dgm:spPr/>
      <dgm:t>
        <a:bodyPr/>
        <a:lstStyle/>
        <a:p>
          <a:endParaRPr lang="fr-FR"/>
        </a:p>
      </dgm:t>
    </dgm:pt>
    <dgm:pt modelId="{D3EBDE13-3589-4263-B5C3-A5DEFBA0A76F}">
      <dgm:prSet phldrT="[Texte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b="1" dirty="0"/>
            <a:t>جدول البرنامج  السنوي </a:t>
          </a:r>
          <a:endParaRPr lang="fr-FR" b="1" dirty="0"/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b="1" dirty="0"/>
        </a:p>
      </dgm:t>
    </dgm:pt>
    <dgm:pt modelId="{8F84F941-3A03-42C9-8090-62CDD890C2A1}" type="parTrans" cxnId="{D690458C-A051-4B31-8AD0-12A437BAFDFF}">
      <dgm:prSet/>
      <dgm:spPr/>
      <dgm:t>
        <a:bodyPr/>
        <a:lstStyle/>
        <a:p>
          <a:endParaRPr lang="fr-FR"/>
        </a:p>
      </dgm:t>
    </dgm:pt>
    <dgm:pt modelId="{10AEED02-38A5-4ACF-8299-C880915DC0BE}" type="sibTrans" cxnId="{D690458C-A051-4B31-8AD0-12A437BAFDFF}">
      <dgm:prSet/>
      <dgm:spPr/>
      <dgm:t>
        <a:bodyPr/>
        <a:lstStyle/>
        <a:p>
          <a:endParaRPr lang="fr-FR"/>
        </a:p>
      </dgm:t>
    </dgm:pt>
    <dgm:pt modelId="{EA0F5B44-4E33-437E-A22E-582C31E50857}">
      <dgm:prSet phldrT="[Texte]"/>
      <dgm:spPr/>
      <dgm:t>
        <a:bodyPr/>
        <a:lstStyle/>
        <a:p>
          <a:r>
            <a:rPr lang="ar-DZ" dirty="0"/>
            <a:t>الكفاءة الشاملة </a:t>
          </a:r>
          <a:endParaRPr lang="fr-FR" dirty="0"/>
        </a:p>
      </dgm:t>
    </dgm:pt>
    <dgm:pt modelId="{EFAFEE96-AABB-43CF-95CA-89E3B12805F3}" type="parTrans" cxnId="{B7EAB019-C271-47F5-8D45-4C0AFAD3A711}">
      <dgm:prSet/>
      <dgm:spPr/>
      <dgm:t>
        <a:bodyPr/>
        <a:lstStyle/>
        <a:p>
          <a:endParaRPr lang="fr-FR"/>
        </a:p>
      </dgm:t>
    </dgm:pt>
    <dgm:pt modelId="{5513CEE1-1F81-4C77-82FF-C7912800292F}" type="sibTrans" cxnId="{B7EAB019-C271-47F5-8D45-4C0AFAD3A711}">
      <dgm:prSet/>
      <dgm:spPr/>
      <dgm:t>
        <a:bodyPr/>
        <a:lstStyle/>
        <a:p>
          <a:endParaRPr lang="fr-FR"/>
        </a:p>
      </dgm:t>
    </dgm:pt>
    <dgm:pt modelId="{AB63178D-EC52-4751-A4A0-8510A3D67C02}">
      <dgm:prSet phldrT="[Texte]"/>
      <dgm:spPr/>
      <dgm:t>
        <a:bodyPr/>
        <a:lstStyle/>
        <a:p>
          <a:r>
            <a:rPr lang="ar-DZ" dirty="0"/>
            <a:t>القيم</a:t>
          </a:r>
          <a:endParaRPr lang="fr-FR" dirty="0"/>
        </a:p>
      </dgm:t>
    </dgm:pt>
    <dgm:pt modelId="{3F7FF21F-1FA7-4BB0-A314-B4B7AD70C498}" type="parTrans" cxnId="{A60432BF-8B35-42EE-93D5-DD49387AC449}">
      <dgm:prSet/>
      <dgm:spPr/>
      <dgm:t>
        <a:bodyPr/>
        <a:lstStyle/>
        <a:p>
          <a:endParaRPr lang="fr-FR"/>
        </a:p>
      </dgm:t>
    </dgm:pt>
    <dgm:pt modelId="{3D817428-5A4B-447C-BF81-2D3507E54A9D}" type="sibTrans" cxnId="{A60432BF-8B35-42EE-93D5-DD49387AC449}">
      <dgm:prSet/>
      <dgm:spPr/>
      <dgm:t>
        <a:bodyPr/>
        <a:lstStyle/>
        <a:p>
          <a:endParaRPr lang="fr-FR"/>
        </a:p>
      </dgm:t>
    </dgm:pt>
    <dgm:pt modelId="{A357DEC0-E61B-4878-8DC2-9976288786AB}">
      <dgm:prSet/>
      <dgm:spPr/>
      <dgm:t>
        <a:bodyPr/>
        <a:lstStyle/>
        <a:p>
          <a:r>
            <a:rPr lang="ar-DZ" b="1" dirty="0" smtClean="0"/>
            <a:t>أنواع </a:t>
          </a:r>
          <a:r>
            <a:rPr lang="ar-DZ" b="1" dirty="0"/>
            <a:t>الوضعيات</a:t>
          </a:r>
          <a:endParaRPr lang="fr-FR" b="1" dirty="0"/>
        </a:p>
      </dgm:t>
    </dgm:pt>
    <dgm:pt modelId="{F73FDD69-2BC1-498C-825D-90B9FEEF95E5}" type="parTrans" cxnId="{7EAC9CC5-9445-4E4B-AB7A-A17F247EB6F6}">
      <dgm:prSet/>
      <dgm:spPr/>
      <dgm:t>
        <a:bodyPr/>
        <a:lstStyle/>
        <a:p>
          <a:endParaRPr lang="fr-FR"/>
        </a:p>
      </dgm:t>
    </dgm:pt>
    <dgm:pt modelId="{7540BFCB-638B-4C34-8211-3FBD1C262B07}" type="sibTrans" cxnId="{7EAC9CC5-9445-4E4B-AB7A-A17F247EB6F6}">
      <dgm:prSet/>
      <dgm:spPr/>
      <dgm:t>
        <a:bodyPr/>
        <a:lstStyle/>
        <a:p>
          <a:endParaRPr lang="fr-FR"/>
        </a:p>
      </dgm:t>
    </dgm:pt>
    <dgm:pt modelId="{1A22D1FA-BD4E-43AE-A58E-CBFB70244E98}">
      <dgm:prSet/>
      <dgm:spPr/>
      <dgm:t>
        <a:bodyPr/>
        <a:lstStyle/>
        <a:p>
          <a:r>
            <a:rPr lang="ar-DZ" dirty="0"/>
            <a:t>الوضعية التعلميّة </a:t>
          </a:r>
          <a:endParaRPr lang="fr-FR" dirty="0"/>
        </a:p>
      </dgm:t>
    </dgm:pt>
    <dgm:pt modelId="{76F13BBA-DC2B-4408-9A05-03D13356AEAD}" type="parTrans" cxnId="{77952CF3-61A5-4498-95DB-027E72BBC915}">
      <dgm:prSet/>
      <dgm:spPr/>
      <dgm:t>
        <a:bodyPr/>
        <a:lstStyle/>
        <a:p>
          <a:endParaRPr lang="fr-FR"/>
        </a:p>
      </dgm:t>
    </dgm:pt>
    <dgm:pt modelId="{A0068D8F-1EA2-4AD9-B1FE-1B080C976313}" type="sibTrans" cxnId="{77952CF3-61A5-4498-95DB-027E72BBC915}">
      <dgm:prSet/>
      <dgm:spPr/>
      <dgm:t>
        <a:bodyPr/>
        <a:lstStyle/>
        <a:p>
          <a:endParaRPr lang="fr-FR"/>
        </a:p>
      </dgm:t>
    </dgm:pt>
    <dgm:pt modelId="{4B4A6B44-AC8D-40E8-9146-0D526E82E46E}">
      <dgm:prSet/>
      <dgm:spPr/>
      <dgm:t>
        <a:bodyPr/>
        <a:lstStyle/>
        <a:p>
          <a:r>
            <a:rPr lang="ar-DZ" dirty="0" smtClean="0"/>
            <a:t>وضعية </a:t>
          </a:r>
          <a:r>
            <a:rPr lang="ar-DZ" dirty="0" err="1" smtClean="0"/>
            <a:t>إنطلاق</a:t>
          </a:r>
          <a:endParaRPr lang="fr-FR" dirty="0"/>
        </a:p>
      </dgm:t>
    </dgm:pt>
    <dgm:pt modelId="{19D8DF93-FE43-411B-881B-00668F327234}" type="parTrans" cxnId="{8A008C5B-FA9B-44B1-B1A6-3E908B76AD99}">
      <dgm:prSet/>
      <dgm:spPr/>
      <dgm:t>
        <a:bodyPr/>
        <a:lstStyle/>
        <a:p>
          <a:endParaRPr lang="fr-FR"/>
        </a:p>
      </dgm:t>
    </dgm:pt>
    <dgm:pt modelId="{C2C8980B-9500-454E-A6A6-D6CE4B20C7F1}" type="sibTrans" cxnId="{8A008C5B-FA9B-44B1-B1A6-3E908B76AD99}">
      <dgm:prSet/>
      <dgm:spPr/>
      <dgm:t>
        <a:bodyPr/>
        <a:lstStyle/>
        <a:p>
          <a:endParaRPr lang="fr-FR"/>
        </a:p>
      </dgm:t>
    </dgm:pt>
    <dgm:pt modelId="{9FF44921-C200-4B7F-9FDB-04AAD6C149E5}">
      <dgm:prSet custT="1"/>
      <dgm:spPr/>
      <dgm:t>
        <a:bodyPr/>
        <a:lstStyle/>
        <a:p>
          <a:r>
            <a:rPr lang="ar-DZ" sz="2000" b="1" dirty="0"/>
            <a:t>التقويم </a:t>
          </a:r>
          <a:endParaRPr lang="fr-FR" sz="2000" b="1" dirty="0"/>
        </a:p>
      </dgm:t>
    </dgm:pt>
    <dgm:pt modelId="{F39421E1-7353-44E8-A2C2-8C114DCC8E09}" type="parTrans" cxnId="{5DF55801-F481-4052-9776-28D27E99C2F0}">
      <dgm:prSet/>
      <dgm:spPr/>
      <dgm:t>
        <a:bodyPr/>
        <a:lstStyle/>
        <a:p>
          <a:endParaRPr lang="fr-FR"/>
        </a:p>
      </dgm:t>
    </dgm:pt>
    <dgm:pt modelId="{20B98516-F2FF-4091-BA53-A767AD4720D3}" type="sibTrans" cxnId="{5DF55801-F481-4052-9776-28D27E99C2F0}">
      <dgm:prSet/>
      <dgm:spPr/>
      <dgm:t>
        <a:bodyPr/>
        <a:lstStyle/>
        <a:p>
          <a:endParaRPr lang="fr-FR"/>
        </a:p>
      </dgm:t>
    </dgm:pt>
    <dgm:pt modelId="{2B73D1E4-B97E-4C91-BBB2-D6CC8E72CFA9}">
      <dgm:prSet/>
      <dgm:spPr/>
      <dgm:t>
        <a:bodyPr/>
        <a:lstStyle/>
        <a:p>
          <a:r>
            <a:rPr lang="ar-DZ" dirty="0"/>
            <a:t>التشخيصي</a:t>
          </a:r>
          <a:endParaRPr lang="fr-FR" dirty="0"/>
        </a:p>
      </dgm:t>
    </dgm:pt>
    <dgm:pt modelId="{627AA65A-63BF-416E-AE60-353C920EEEA8}" type="parTrans" cxnId="{60C0DAAE-372D-41CC-853D-5195E749CA5A}">
      <dgm:prSet/>
      <dgm:spPr/>
      <dgm:t>
        <a:bodyPr/>
        <a:lstStyle/>
        <a:p>
          <a:endParaRPr lang="fr-FR"/>
        </a:p>
      </dgm:t>
    </dgm:pt>
    <dgm:pt modelId="{C35F4528-73CC-4B5D-A19F-F1346418E8C0}" type="sibTrans" cxnId="{60C0DAAE-372D-41CC-853D-5195E749CA5A}">
      <dgm:prSet/>
      <dgm:spPr/>
      <dgm:t>
        <a:bodyPr/>
        <a:lstStyle/>
        <a:p>
          <a:endParaRPr lang="fr-FR"/>
        </a:p>
      </dgm:t>
    </dgm:pt>
    <dgm:pt modelId="{4569D444-2FD3-4A25-8B2C-40DE135AA6DB}">
      <dgm:prSet/>
      <dgm:spPr/>
      <dgm:t>
        <a:bodyPr/>
        <a:lstStyle/>
        <a:p>
          <a:r>
            <a:rPr lang="ar-DZ" dirty="0"/>
            <a:t>التكويني</a:t>
          </a:r>
          <a:endParaRPr lang="fr-FR" dirty="0"/>
        </a:p>
      </dgm:t>
    </dgm:pt>
    <dgm:pt modelId="{ECFC3555-881F-4FB6-85AE-096F7F8C621C}" type="parTrans" cxnId="{F9867E90-0658-458D-AD3F-C277DB472F4E}">
      <dgm:prSet/>
      <dgm:spPr/>
      <dgm:t>
        <a:bodyPr/>
        <a:lstStyle/>
        <a:p>
          <a:endParaRPr lang="fr-FR"/>
        </a:p>
      </dgm:t>
    </dgm:pt>
    <dgm:pt modelId="{0F0631E0-0103-42A4-87D9-8F774FA8080B}" type="sibTrans" cxnId="{F9867E90-0658-458D-AD3F-C277DB472F4E}">
      <dgm:prSet/>
      <dgm:spPr/>
      <dgm:t>
        <a:bodyPr/>
        <a:lstStyle/>
        <a:p>
          <a:endParaRPr lang="fr-FR"/>
        </a:p>
      </dgm:t>
    </dgm:pt>
    <dgm:pt modelId="{32D7C266-1CD7-4491-9C44-57BA1E296BB7}">
      <dgm:prSet/>
      <dgm:spPr/>
      <dgm:t>
        <a:bodyPr/>
        <a:lstStyle/>
        <a:p>
          <a:r>
            <a:rPr lang="ar-DZ" dirty="0"/>
            <a:t>المصطلحات المرتبطة بها </a:t>
          </a:r>
          <a:endParaRPr lang="fr-FR" dirty="0"/>
        </a:p>
      </dgm:t>
    </dgm:pt>
    <dgm:pt modelId="{7A9B45DD-CA58-4FF5-9F0F-8696FC9C5D22}" type="parTrans" cxnId="{8128C6DD-1CEA-41E2-A1E4-B2245DEA7C63}">
      <dgm:prSet/>
      <dgm:spPr/>
      <dgm:t>
        <a:bodyPr/>
        <a:lstStyle/>
        <a:p>
          <a:endParaRPr lang="fr-FR"/>
        </a:p>
      </dgm:t>
    </dgm:pt>
    <dgm:pt modelId="{06E3783E-CC07-4323-843F-021E1B12BC08}" type="sibTrans" cxnId="{8128C6DD-1CEA-41E2-A1E4-B2245DEA7C63}">
      <dgm:prSet/>
      <dgm:spPr/>
      <dgm:t>
        <a:bodyPr/>
        <a:lstStyle/>
        <a:p>
          <a:endParaRPr lang="fr-FR"/>
        </a:p>
      </dgm:t>
    </dgm:pt>
    <dgm:pt modelId="{4EB5B4E7-7777-4447-93CC-1D9D31733299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dirty="0"/>
            <a:t>الميادين  المهيكلة للمادة </a:t>
          </a:r>
          <a:endParaRPr lang="fr-FR" dirty="0"/>
        </a:p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7FB35BDC-1563-44C9-B338-0FA7813C0F73}" type="parTrans" cxnId="{CFC48496-933A-4D3E-BFED-03780421F647}">
      <dgm:prSet/>
      <dgm:spPr/>
      <dgm:t>
        <a:bodyPr/>
        <a:lstStyle/>
        <a:p>
          <a:endParaRPr lang="fr-FR"/>
        </a:p>
      </dgm:t>
    </dgm:pt>
    <dgm:pt modelId="{C22647F1-0C06-4F3E-83C2-411933C73CFC}" type="sibTrans" cxnId="{CFC48496-933A-4D3E-BFED-03780421F647}">
      <dgm:prSet/>
      <dgm:spPr/>
      <dgm:t>
        <a:bodyPr/>
        <a:lstStyle/>
        <a:p>
          <a:endParaRPr lang="fr-FR"/>
        </a:p>
      </dgm:t>
    </dgm:pt>
    <dgm:pt modelId="{D4B08E10-A7DF-4FD7-8780-9AC08BE21B87}">
      <dgm:prSet/>
      <dgm:spPr/>
      <dgm:t>
        <a:bodyPr/>
        <a:lstStyle/>
        <a:p>
          <a:r>
            <a:rPr lang="ar-DZ" b="1" dirty="0"/>
            <a:t>جدول مواقيت المواد</a:t>
          </a:r>
          <a:endParaRPr lang="fr-FR" b="1" dirty="0"/>
        </a:p>
      </dgm:t>
    </dgm:pt>
    <dgm:pt modelId="{88A5FE58-7186-4F2A-86AA-0D7A13491138}" type="parTrans" cxnId="{BAB64DF3-7D14-458B-8148-6FE056060450}">
      <dgm:prSet/>
      <dgm:spPr/>
      <dgm:t>
        <a:bodyPr/>
        <a:lstStyle/>
        <a:p>
          <a:endParaRPr lang="fr-FR"/>
        </a:p>
      </dgm:t>
    </dgm:pt>
    <dgm:pt modelId="{86FDF391-6ABB-492E-BCCC-CD1F3EC5FFDE}" type="sibTrans" cxnId="{BAB64DF3-7D14-458B-8148-6FE056060450}">
      <dgm:prSet/>
      <dgm:spPr/>
      <dgm:t>
        <a:bodyPr/>
        <a:lstStyle/>
        <a:p>
          <a:endParaRPr lang="fr-FR"/>
        </a:p>
      </dgm:t>
    </dgm:pt>
    <dgm:pt modelId="{BBB10A5C-AF88-425D-B4EC-405F537AE60E}">
      <dgm:prSet/>
      <dgm:spPr/>
      <dgm:t>
        <a:bodyPr/>
        <a:lstStyle/>
        <a:p>
          <a:r>
            <a:rPr lang="ar-DZ" dirty="0"/>
            <a:t>الحجم الساعي  الأسبوعي </a:t>
          </a:r>
          <a:endParaRPr lang="fr-FR" dirty="0"/>
        </a:p>
      </dgm:t>
    </dgm:pt>
    <dgm:pt modelId="{F2AC46F9-F925-4340-B247-908C6972C34E}" type="parTrans" cxnId="{26DE9F04-080B-4575-AFAD-5A24203491A8}">
      <dgm:prSet/>
      <dgm:spPr/>
      <dgm:t>
        <a:bodyPr/>
        <a:lstStyle/>
        <a:p>
          <a:endParaRPr lang="fr-FR"/>
        </a:p>
      </dgm:t>
    </dgm:pt>
    <dgm:pt modelId="{7FF92634-91D0-45C5-A43C-2A5C83C5AE27}" type="sibTrans" cxnId="{26DE9F04-080B-4575-AFAD-5A24203491A8}">
      <dgm:prSet/>
      <dgm:spPr/>
      <dgm:t>
        <a:bodyPr/>
        <a:lstStyle/>
        <a:p>
          <a:endParaRPr lang="fr-FR"/>
        </a:p>
      </dgm:t>
    </dgm:pt>
    <dgm:pt modelId="{D6425F91-4D26-4324-8E92-2B837AA9185C}">
      <dgm:prSet/>
      <dgm:spPr/>
      <dgm:t>
        <a:bodyPr/>
        <a:lstStyle/>
        <a:p>
          <a:r>
            <a:rPr lang="ar-DZ" dirty="0"/>
            <a:t>الحجم الزمني السنوي </a:t>
          </a:r>
          <a:endParaRPr lang="fr-FR" dirty="0"/>
        </a:p>
      </dgm:t>
    </dgm:pt>
    <dgm:pt modelId="{70E43514-4505-4A83-B4D0-9E0DC848F350}" type="parTrans" cxnId="{BA637562-F666-4E6E-B30C-4D1DA41D3FC9}">
      <dgm:prSet/>
      <dgm:spPr/>
      <dgm:t>
        <a:bodyPr/>
        <a:lstStyle/>
        <a:p>
          <a:endParaRPr lang="fr-FR"/>
        </a:p>
      </dgm:t>
    </dgm:pt>
    <dgm:pt modelId="{54B45DC6-41A8-408C-A14F-E3DF2F0A7D5F}" type="sibTrans" cxnId="{BA637562-F666-4E6E-B30C-4D1DA41D3FC9}">
      <dgm:prSet/>
      <dgm:spPr/>
      <dgm:t>
        <a:bodyPr/>
        <a:lstStyle/>
        <a:p>
          <a:endParaRPr lang="fr-FR"/>
        </a:p>
      </dgm:t>
    </dgm:pt>
    <dgm:pt modelId="{22ED3C4F-47AB-4455-8CC9-963C501427EE}">
      <dgm:prSet/>
      <dgm:spPr/>
      <dgm:t>
        <a:bodyPr/>
        <a:lstStyle/>
        <a:p>
          <a:r>
            <a:rPr lang="ar-DZ" dirty="0"/>
            <a:t>الكفاءات العرضية</a:t>
          </a:r>
          <a:endParaRPr lang="fr-FR" dirty="0"/>
        </a:p>
      </dgm:t>
    </dgm:pt>
    <dgm:pt modelId="{1368CB44-F186-487A-9FB3-182C8C4CB0FC}" type="parTrans" cxnId="{B783EF20-2AF8-4206-9D5C-96F0698AB50A}">
      <dgm:prSet/>
      <dgm:spPr/>
      <dgm:t>
        <a:bodyPr/>
        <a:lstStyle/>
        <a:p>
          <a:endParaRPr lang="fr-FR"/>
        </a:p>
      </dgm:t>
    </dgm:pt>
    <dgm:pt modelId="{02A876C8-48B7-4280-B002-DB52772D7478}" type="sibTrans" cxnId="{B783EF20-2AF8-4206-9D5C-96F0698AB50A}">
      <dgm:prSet/>
      <dgm:spPr/>
      <dgm:t>
        <a:bodyPr/>
        <a:lstStyle/>
        <a:p>
          <a:endParaRPr lang="fr-FR"/>
        </a:p>
      </dgm:t>
    </dgm:pt>
    <dgm:pt modelId="{2A10EB6E-A618-41CE-AD3F-8C678F4F014E}">
      <dgm:prSet/>
      <dgm:spPr/>
      <dgm:t>
        <a:bodyPr/>
        <a:lstStyle/>
        <a:p>
          <a:r>
            <a:rPr lang="ar-DZ" dirty="0"/>
            <a:t>مصفوفة الموارد المعرفية </a:t>
          </a:r>
          <a:endParaRPr lang="fr-FR" dirty="0"/>
        </a:p>
      </dgm:t>
    </dgm:pt>
    <dgm:pt modelId="{7BC14B19-FC41-418C-B965-8DC8CA23F1EF}" type="parTrans" cxnId="{0E14B294-8680-4EAF-B8BE-19E0E0445B4A}">
      <dgm:prSet/>
      <dgm:spPr/>
      <dgm:t>
        <a:bodyPr/>
        <a:lstStyle/>
        <a:p>
          <a:endParaRPr lang="fr-FR"/>
        </a:p>
      </dgm:t>
    </dgm:pt>
    <dgm:pt modelId="{97CF93E6-E966-47AE-9383-D863EBC9AB18}" type="sibTrans" cxnId="{0E14B294-8680-4EAF-B8BE-19E0E0445B4A}">
      <dgm:prSet/>
      <dgm:spPr/>
      <dgm:t>
        <a:bodyPr/>
        <a:lstStyle/>
        <a:p>
          <a:endParaRPr lang="fr-FR"/>
        </a:p>
      </dgm:t>
    </dgm:pt>
    <dgm:pt modelId="{91928F07-D939-476A-A88D-6CF789533AB4}">
      <dgm:prSet/>
      <dgm:spPr/>
      <dgm:t>
        <a:bodyPr/>
        <a:lstStyle/>
        <a:p>
          <a:r>
            <a:rPr lang="ar-DZ" dirty="0"/>
            <a:t>وضعية تعلم الإدماج</a:t>
          </a:r>
          <a:endParaRPr lang="fr-FR" dirty="0"/>
        </a:p>
      </dgm:t>
    </dgm:pt>
    <dgm:pt modelId="{027348A0-5A27-482C-80C5-3103129B6453}" type="parTrans" cxnId="{B5D3F634-07E9-44F1-9EA3-6076B7047B2E}">
      <dgm:prSet/>
      <dgm:spPr/>
      <dgm:t>
        <a:bodyPr/>
        <a:lstStyle/>
        <a:p>
          <a:endParaRPr lang="fr-FR"/>
        </a:p>
      </dgm:t>
    </dgm:pt>
    <dgm:pt modelId="{CAD2147E-0378-4C78-8A35-00EA556CBDAC}" type="sibTrans" cxnId="{B5D3F634-07E9-44F1-9EA3-6076B7047B2E}">
      <dgm:prSet/>
      <dgm:spPr/>
      <dgm:t>
        <a:bodyPr/>
        <a:lstStyle/>
        <a:p>
          <a:endParaRPr lang="fr-FR"/>
        </a:p>
      </dgm:t>
    </dgm:pt>
    <dgm:pt modelId="{5B99FAF8-B47A-4375-B878-5A36E58DC4B2}">
      <dgm:prSet/>
      <dgm:spPr/>
      <dgm:t>
        <a:bodyPr/>
        <a:lstStyle/>
        <a:p>
          <a:r>
            <a:rPr lang="ar-DZ" dirty="0" err="1" smtClean="0"/>
            <a:t>التحصيلي</a:t>
          </a:r>
          <a:endParaRPr lang="fr-FR" dirty="0"/>
        </a:p>
      </dgm:t>
    </dgm:pt>
    <dgm:pt modelId="{D74501E2-DFF9-402B-ADFB-509ED4E183A2}" type="parTrans" cxnId="{8898A7AE-8ECC-4B76-842C-119CCDDB45EB}">
      <dgm:prSet/>
      <dgm:spPr/>
      <dgm:t>
        <a:bodyPr/>
        <a:lstStyle/>
        <a:p>
          <a:endParaRPr lang="fr-FR"/>
        </a:p>
      </dgm:t>
    </dgm:pt>
    <dgm:pt modelId="{F426000F-F9CF-4FF8-8187-187CCFC79AEC}" type="sibTrans" cxnId="{8898A7AE-8ECC-4B76-842C-119CCDDB45EB}">
      <dgm:prSet/>
      <dgm:spPr/>
      <dgm:t>
        <a:bodyPr/>
        <a:lstStyle/>
        <a:p>
          <a:endParaRPr lang="fr-FR"/>
        </a:p>
      </dgm:t>
    </dgm:pt>
    <dgm:pt modelId="{88224A74-FCBF-475B-A37A-2457D365AED2}">
      <dgm:prSet/>
      <dgm:spPr/>
      <dgm:t>
        <a:bodyPr/>
        <a:lstStyle/>
        <a:p>
          <a:r>
            <a:rPr lang="ar-DZ" dirty="0" err="1" smtClean="0"/>
            <a:t>الإشهادي</a:t>
          </a:r>
          <a:r>
            <a:rPr lang="ar-DZ" dirty="0" smtClean="0"/>
            <a:t> </a:t>
          </a:r>
          <a:endParaRPr lang="fr-FR" dirty="0"/>
        </a:p>
      </dgm:t>
    </dgm:pt>
    <dgm:pt modelId="{7E459DEC-9F30-4C28-8916-8C5C66820F2B}" type="parTrans" cxnId="{5D097D54-E80A-4338-AE04-8117D0D1610D}">
      <dgm:prSet/>
      <dgm:spPr/>
      <dgm:t>
        <a:bodyPr/>
        <a:lstStyle/>
        <a:p>
          <a:endParaRPr lang="fr-FR"/>
        </a:p>
      </dgm:t>
    </dgm:pt>
    <dgm:pt modelId="{34605AA3-FA20-42E8-9AE5-0E6F297CDAE8}" type="sibTrans" cxnId="{5D097D54-E80A-4338-AE04-8117D0D1610D}">
      <dgm:prSet/>
      <dgm:spPr/>
      <dgm:t>
        <a:bodyPr/>
        <a:lstStyle/>
        <a:p>
          <a:endParaRPr lang="fr-FR"/>
        </a:p>
      </dgm:t>
    </dgm:pt>
    <dgm:pt modelId="{8CC6381C-00AC-4DF8-AE36-0DC79BF0B5D5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dirty="0"/>
            <a:t>الموارد </a:t>
          </a:r>
          <a:endParaRPr lang="fr-FR" dirty="0"/>
        </a:p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4582E134-6054-4B1F-A7F3-2E89263A126E}" type="parTrans" cxnId="{B625C1DD-83C0-43F6-B86C-C965541E25F0}">
      <dgm:prSet/>
      <dgm:spPr/>
      <dgm:t>
        <a:bodyPr/>
        <a:lstStyle/>
        <a:p>
          <a:endParaRPr lang="fr-FR"/>
        </a:p>
      </dgm:t>
    </dgm:pt>
    <dgm:pt modelId="{5EB907BA-6C16-4CCF-9823-F9B623F92794}" type="sibTrans" cxnId="{B625C1DD-83C0-43F6-B86C-C965541E25F0}">
      <dgm:prSet/>
      <dgm:spPr/>
      <dgm:t>
        <a:bodyPr/>
        <a:lstStyle/>
        <a:p>
          <a:endParaRPr lang="fr-FR"/>
        </a:p>
      </dgm:t>
    </dgm:pt>
    <dgm:pt modelId="{BD52E932-4E91-49AD-8A5E-75B4EA6096CF}">
      <dgm:prSet/>
      <dgm:spPr/>
      <dgm:t>
        <a:bodyPr/>
        <a:lstStyle/>
        <a:p>
          <a:pPr rtl="1"/>
          <a:r>
            <a:rPr lang="ar-DZ" dirty="0" smtClean="0"/>
            <a:t>وضعية تقويم ومعالجة</a:t>
          </a:r>
          <a:endParaRPr lang="fr-FR" dirty="0"/>
        </a:p>
      </dgm:t>
    </dgm:pt>
    <dgm:pt modelId="{6FD23EA0-BCD6-4E19-90BE-D2CC871CC29C}" type="parTrans" cxnId="{9C9769FE-A6EE-4379-8FBF-74B3608591CD}">
      <dgm:prSet/>
      <dgm:spPr/>
      <dgm:t>
        <a:bodyPr/>
        <a:lstStyle/>
        <a:p>
          <a:endParaRPr lang="fr-FR"/>
        </a:p>
      </dgm:t>
    </dgm:pt>
    <dgm:pt modelId="{33A8A558-0E08-43A9-825E-56F83BB33ECB}" type="sibTrans" cxnId="{9C9769FE-A6EE-4379-8FBF-74B3608591CD}">
      <dgm:prSet/>
      <dgm:spPr/>
      <dgm:t>
        <a:bodyPr/>
        <a:lstStyle/>
        <a:p>
          <a:endParaRPr lang="fr-FR"/>
        </a:p>
      </dgm:t>
    </dgm:pt>
    <dgm:pt modelId="{8DC2E867-E0C3-483E-B8D2-2C9EB4502314}" type="pres">
      <dgm:prSet presAssocID="{75D75997-794B-485D-8FA2-EB00E2CA54E6}" presName="Name0" presStyleCnt="0">
        <dgm:presLayoutVars>
          <dgm:chPref val="3"/>
          <dgm:dir val="rev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4765A5C4-D373-4538-ADC2-D90DF8F2CA7A}" type="pres">
      <dgm:prSet presAssocID="{9679A778-5E5B-48BD-A258-45C77DC5F6C1}" presName="horFlow" presStyleCnt="0"/>
      <dgm:spPr/>
    </dgm:pt>
    <dgm:pt modelId="{D3CA5A36-CF20-4F38-B8F5-23603D1210C0}" type="pres">
      <dgm:prSet presAssocID="{9679A778-5E5B-48BD-A258-45C77DC5F6C1}" presName="bigChev" presStyleLbl="node1" presStyleIdx="0" presStyleCnt="6"/>
      <dgm:spPr/>
      <dgm:t>
        <a:bodyPr/>
        <a:lstStyle/>
        <a:p>
          <a:endParaRPr lang="fr-FR"/>
        </a:p>
      </dgm:t>
    </dgm:pt>
    <dgm:pt modelId="{68466C09-EF6C-4F0A-A355-940E8B47364C}" type="pres">
      <dgm:prSet presAssocID="{36D1BE37-AFAE-4450-AF92-5527A4691FAA}" presName="parTrans" presStyleCnt="0"/>
      <dgm:spPr/>
    </dgm:pt>
    <dgm:pt modelId="{72135318-12E7-4C14-B8AA-62520350F950}" type="pres">
      <dgm:prSet presAssocID="{68E99A08-3691-41E0-9F4C-5068780897B8}" presName="node" presStyleLbl="alignAccFollowNode1" presStyleIdx="0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B57FED-2EA6-4AB2-BAE3-C901C8F07B94}" type="pres">
      <dgm:prSet presAssocID="{1531B5CD-33FA-4525-8DED-8BF0CEB15C18}" presName="sibTrans" presStyleCnt="0"/>
      <dgm:spPr/>
    </dgm:pt>
    <dgm:pt modelId="{CF2BBCEE-CB71-46F4-89D8-65916F88FFA8}" type="pres">
      <dgm:prSet presAssocID="{9AA9E841-128C-490B-A990-B1BBB72E90F7}" presName="node" presStyleLbl="alignAccFollowNode1" presStyleIdx="1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D49F32-6E94-4099-8505-5A5CD5069485}" type="pres">
      <dgm:prSet presAssocID="{C8E39692-294F-4A41-9D17-8FD8ED2B4329}" presName="sibTrans" presStyleCnt="0"/>
      <dgm:spPr/>
    </dgm:pt>
    <dgm:pt modelId="{0ADD0838-082B-4E0B-B12D-D7197F3A1453}" type="pres">
      <dgm:prSet presAssocID="{32D7C266-1CD7-4491-9C44-57BA1E296BB7}" presName="node" presStyleLbl="alignAccFollowNode1" presStyleIdx="2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DD4939-9129-4B37-A431-0940C9B70BE7}" type="pres">
      <dgm:prSet presAssocID="{9679A778-5E5B-48BD-A258-45C77DC5F6C1}" presName="vSp" presStyleCnt="0"/>
      <dgm:spPr/>
    </dgm:pt>
    <dgm:pt modelId="{C9BBBD93-D39A-43EF-B835-4AA3E26E2433}" type="pres">
      <dgm:prSet presAssocID="{B36E755F-150E-4492-B075-118A5DAE4FF7}" presName="horFlow" presStyleCnt="0"/>
      <dgm:spPr/>
    </dgm:pt>
    <dgm:pt modelId="{87C20411-DBE7-4957-A5F1-2C145CF4B462}" type="pres">
      <dgm:prSet presAssocID="{B36E755F-150E-4492-B075-118A5DAE4FF7}" presName="bigChev" presStyleLbl="node1" presStyleIdx="1" presStyleCnt="6"/>
      <dgm:spPr/>
      <dgm:t>
        <a:bodyPr/>
        <a:lstStyle/>
        <a:p>
          <a:endParaRPr lang="fr-FR"/>
        </a:p>
      </dgm:t>
    </dgm:pt>
    <dgm:pt modelId="{F1051635-314F-4760-B873-724D303102D1}" type="pres">
      <dgm:prSet presAssocID="{A9DAA2BF-A62C-4626-85A5-FAAE55414151}" presName="parTrans" presStyleCnt="0"/>
      <dgm:spPr/>
    </dgm:pt>
    <dgm:pt modelId="{C0D61937-CD10-45A2-A115-3DC0DFBAFD30}" type="pres">
      <dgm:prSet presAssocID="{19FB9AC9-3817-4E40-899E-658A2999DD29}" presName="node" presStyleLbl="alignAccFollowNode1" presStyleIdx="3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12E9571-2C1F-4B1E-BB3D-DFF3BB6C1681}" type="pres">
      <dgm:prSet presAssocID="{3A351B2A-8327-40FF-A7F4-0C14101BF08D}" presName="sibTrans" presStyleCnt="0"/>
      <dgm:spPr/>
    </dgm:pt>
    <dgm:pt modelId="{6C61342A-FE9B-4554-8A26-6E1B70D188AF}" type="pres">
      <dgm:prSet presAssocID="{180D16A8-2241-4A24-8D4A-799113990059}" presName="node" presStyleLbl="alignAccFollowNode1" presStyleIdx="4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365924-188B-4BD4-A453-E71115A53B52}" type="pres">
      <dgm:prSet presAssocID="{4A01060A-E343-4AFA-94D9-7C7B05603280}" presName="sibTrans" presStyleCnt="0"/>
      <dgm:spPr/>
    </dgm:pt>
    <dgm:pt modelId="{590753AF-DFC3-48D4-9550-640E9D08040D}" type="pres">
      <dgm:prSet presAssocID="{4EB5B4E7-7777-4447-93CC-1D9D31733299}" presName="node" presStyleLbl="alignAccFollowNode1" presStyleIdx="5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48E2BDB-C22B-4BE5-9A98-138173D8D0C4}" type="pres">
      <dgm:prSet presAssocID="{C22647F1-0C06-4F3E-83C2-411933C73CFC}" presName="sibTrans" presStyleCnt="0"/>
      <dgm:spPr/>
    </dgm:pt>
    <dgm:pt modelId="{E94BF5A6-EC5A-4C90-90D2-E8753F0624E6}" type="pres">
      <dgm:prSet presAssocID="{8CC6381C-00AC-4DF8-AE36-0DC79BF0B5D5}" presName="node" presStyleLbl="alignAccFollowNode1" presStyleIdx="6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84EFB4-F089-4858-B358-0F2B68ECABFD}" type="pres">
      <dgm:prSet presAssocID="{B36E755F-150E-4492-B075-118A5DAE4FF7}" presName="vSp" presStyleCnt="0"/>
      <dgm:spPr/>
    </dgm:pt>
    <dgm:pt modelId="{16165A34-5BBB-46F7-A29B-06CE533A5339}" type="pres">
      <dgm:prSet presAssocID="{D3EBDE13-3589-4263-B5C3-A5DEFBA0A76F}" presName="horFlow" presStyleCnt="0"/>
      <dgm:spPr/>
    </dgm:pt>
    <dgm:pt modelId="{81EAC5AC-755A-48E2-9EAB-915EFA659201}" type="pres">
      <dgm:prSet presAssocID="{D3EBDE13-3589-4263-B5C3-A5DEFBA0A76F}" presName="bigChev" presStyleLbl="node1" presStyleIdx="2" presStyleCnt="6"/>
      <dgm:spPr/>
      <dgm:t>
        <a:bodyPr/>
        <a:lstStyle/>
        <a:p>
          <a:endParaRPr lang="fr-FR"/>
        </a:p>
      </dgm:t>
    </dgm:pt>
    <dgm:pt modelId="{4AF82DC8-5E20-45D9-A773-C0B6BFC6B76C}" type="pres">
      <dgm:prSet presAssocID="{EFAFEE96-AABB-43CF-95CA-89E3B12805F3}" presName="parTrans" presStyleCnt="0"/>
      <dgm:spPr/>
    </dgm:pt>
    <dgm:pt modelId="{3A248722-DD8C-49FD-B7DC-917CE0B36244}" type="pres">
      <dgm:prSet presAssocID="{EA0F5B44-4E33-437E-A22E-582C31E50857}" presName="node" presStyleLbl="alignAccFollowNode1" presStyleIdx="7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9EC724-D6BD-424F-BCDA-AEDA4639E6CD}" type="pres">
      <dgm:prSet presAssocID="{5513CEE1-1F81-4C77-82FF-C7912800292F}" presName="sibTrans" presStyleCnt="0"/>
      <dgm:spPr/>
    </dgm:pt>
    <dgm:pt modelId="{2953468E-7177-426E-9A02-D544C5B1A62D}" type="pres">
      <dgm:prSet presAssocID="{AB63178D-EC52-4751-A4A0-8510A3D67C02}" presName="node" presStyleLbl="alignAccFollowNode1" presStyleIdx="8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0D40CC5-30C8-4C6D-ADCC-544FEB4B1C43}" type="pres">
      <dgm:prSet presAssocID="{3D817428-5A4B-447C-BF81-2D3507E54A9D}" presName="sibTrans" presStyleCnt="0"/>
      <dgm:spPr/>
    </dgm:pt>
    <dgm:pt modelId="{C90F7E33-E54C-416B-AAF3-D92D02CAADB3}" type="pres">
      <dgm:prSet presAssocID="{22ED3C4F-47AB-4455-8CC9-963C501427EE}" presName="node" presStyleLbl="alignAccFollowNode1" presStyleIdx="9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3A37EC9-AF23-4C46-9561-A4E122B81022}" type="pres">
      <dgm:prSet presAssocID="{02A876C8-48B7-4280-B002-DB52772D7478}" presName="sibTrans" presStyleCnt="0"/>
      <dgm:spPr/>
    </dgm:pt>
    <dgm:pt modelId="{3DE3CB2B-A932-4716-B52B-D62F4D9DEE77}" type="pres">
      <dgm:prSet presAssocID="{2A10EB6E-A618-41CE-AD3F-8C678F4F014E}" presName="node" presStyleLbl="alignAccFollowNode1" presStyleIdx="10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DB154D-D360-4384-9AA0-3A86A1928F37}" type="pres">
      <dgm:prSet presAssocID="{D3EBDE13-3589-4263-B5C3-A5DEFBA0A76F}" presName="vSp" presStyleCnt="0"/>
      <dgm:spPr/>
    </dgm:pt>
    <dgm:pt modelId="{9CDFCCB0-8904-4061-A48A-B244046428EB}" type="pres">
      <dgm:prSet presAssocID="{D4B08E10-A7DF-4FD7-8780-9AC08BE21B87}" presName="horFlow" presStyleCnt="0"/>
      <dgm:spPr/>
    </dgm:pt>
    <dgm:pt modelId="{C9C75C08-C5D1-4721-8CAD-0243DF9FEE34}" type="pres">
      <dgm:prSet presAssocID="{D4B08E10-A7DF-4FD7-8780-9AC08BE21B87}" presName="bigChev" presStyleLbl="node1" presStyleIdx="3" presStyleCnt="6"/>
      <dgm:spPr/>
      <dgm:t>
        <a:bodyPr/>
        <a:lstStyle/>
        <a:p>
          <a:endParaRPr lang="fr-FR"/>
        </a:p>
      </dgm:t>
    </dgm:pt>
    <dgm:pt modelId="{BF8A0E5A-9FB6-4721-9E3A-2A0B200547FC}" type="pres">
      <dgm:prSet presAssocID="{F2AC46F9-F925-4340-B247-908C6972C34E}" presName="parTrans" presStyleCnt="0"/>
      <dgm:spPr/>
    </dgm:pt>
    <dgm:pt modelId="{C978DAB6-5562-49BA-9AE6-DF656D55B985}" type="pres">
      <dgm:prSet presAssocID="{BBB10A5C-AF88-425D-B4EC-405F537AE60E}" presName="node" presStyleLbl="alignAccFollowNode1" presStyleIdx="11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55D09F1-7A18-4CD8-9E5B-A79205A882F1}" type="pres">
      <dgm:prSet presAssocID="{7FF92634-91D0-45C5-A43C-2A5C83C5AE27}" presName="sibTrans" presStyleCnt="0"/>
      <dgm:spPr/>
    </dgm:pt>
    <dgm:pt modelId="{39940163-8205-4098-844D-DE84264F60A2}" type="pres">
      <dgm:prSet presAssocID="{D6425F91-4D26-4324-8E92-2B837AA9185C}" presName="node" presStyleLbl="alignAccFollowNode1" presStyleIdx="12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11562D9-0F3F-40B6-9CE8-51E05BF86AB4}" type="pres">
      <dgm:prSet presAssocID="{D4B08E10-A7DF-4FD7-8780-9AC08BE21B87}" presName="vSp" presStyleCnt="0"/>
      <dgm:spPr/>
    </dgm:pt>
    <dgm:pt modelId="{1222CEB1-1016-49F1-899D-5EF3AAFC6956}" type="pres">
      <dgm:prSet presAssocID="{A357DEC0-E61B-4878-8DC2-9976288786AB}" presName="horFlow" presStyleCnt="0"/>
      <dgm:spPr/>
    </dgm:pt>
    <dgm:pt modelId="{9948A92E-572A-4BAC-AC92-13E136E7EF72}" type="pres">
      <dgm:prSet presAssocID="{A357DEC0-E61B-4878-8DC2-9976288786AB}" presName="bigChev" presStyleLbl="node1" presStyleIdx="4" presStyleCnt="6"/>
      <dgm:spPr/>
      <dgm:t>
        <a:bodyPr/>
        <a:lstStyle/>
        <a:p>
          <a:endParaRPr lang="fr-FR"/>
        </a:p>
      </dgm:t>
    </dgm:pt>
    <dgm:pt modelId="{46903091-6934-4D37-BD80-E2CA202D76B8}" type="pres">
      <dgm:prSet presAssocID="{19D8DF93-FE43-411B-881B-00668F327234}" presName="parTrans" presStyleCnt="0"/>
      <dgm:spPr/>
    </dgm:pt>
    <dgm:pt modelId="{AEA682CB-C238-4C77-A135-30E3B59DA98D}" type="pres">
      <dgm:prSet presAssocID="{4B4A6B44-AC8D-40E8-9146-0D526E82E46E}" presName="node" presStyleLbl="alignAccFollowNode1" presStyleIdx="13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975A23C-0ACF-4065-8399-CE137329F356}" type="pres">
      <dgm:prSet presAssocID="{C2C8980B-9500-454E-A6A6-D6CE4B20C7F1}" presName="sibTrans" presStyleCnt="0"/>
      <dgm:spPr/>
    </dgm:pt>
    <dgm:pt modelId="{8DED1F7A-5DC6-496C-AF7F-897C5A653BF5}" type="pres">
      <dgm:prSet presAssocID="{1A22D1FA-BD4E-43AE-A58E-CBFB70244E98}" presName="node" presStyleLbl="alignAccFollowNode1" presStyleIdx="14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81424D-E4A7-4A4C-B83C-84D38AC0FBE3}" type="pres">
      <dgm:prSet presAssocID="{A0068D8F-1EA2-4AD9-B1FE-1B080C976313}" presName="sibTrans" presStyleCnt="0"/>
      <dgm:spPr/>
    </dgm:pt>
    <dgm:pt modelId="{7B0B6C55-9A25-415D-8914-38A9AE24F59A}" type="pres">
      <dgm:prSet presAssocID="{91928F07-D939-476A-A88D-6CF789533AB4}" presName="node" presStyleLbl="alignAccFollowNode1" presStyleIdx="15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2B1F91-1F44-49CA-AFC8-78DC7C2C150E}" type="pres">
      <dgm:prSet presAssocID="{CAD2147E-0378-4C78-8A35-00EA556CBDAC}" presName="sibTrans" presStyleCnt="0"/>
      <dgm:spPr/>
    </dgm:pt>
    <dgm:pt modelId="{5ACE44A8-974B-4F15-8AE8-38AFE58975EA}" type="pres">
      <dgm:prSet presAssocID="{BD52E932-4E91-49AD-8A5E-75B4EA6096CF}" presName="node" presStyleLbl="alignAccFollowNode1" presStyleIdx="16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FE58172-1745-4FA0-8ABF-8566F960FEEA}" type="pres">
      <dgm:prSet presAssocID="{A357DEC0-E61B-4878-8DC2-9976288786AB}" presName="vSp" presStyleCnt="0"/>
      <dgm:spPr/>
    </dgm:pt>
    <dgm:pt modelId="{FB2B6283-1A69-46C3-B0D9-7D7197719D02}" type="pres">
      <dgm:prSet presAssocID="{9FF44921-C200-4B7F-9FDB-04AAD6C149E5}" presName="horFlow" presStyleCnt="0"/>
      <dgm:spPr/>
    </dgm:pt>
    <dgm:pt modelId="{5B2507C9-76D0-4242-9C40-1C020A2679A0}" type="pres">
      <dgm:prSet presAssocID="{9FF44921-C200-4B7F-9FDB-04AAD6C149E5}" presName="bigChev" presStyleLbl="node1" presStyleIdx="5" presStyleCnt="6" custLinFactNeighborY="1759"/>
      <dgm:spPr/>
      <dgm:t>
        <a:bodyPr/>
        <a:lstStyle/>
        <a:p>
          <a:endParaRPr lang="fr-FR"/>
        </a:p>
      </dgm:t>
    </dgm:pt>
    <dgm:pt modelId="{1B1AD270-1C91-4CAB-82D3-C537FA6E994E}" type="pres">
      <dgm:prSet presAssocID="{627AA65A-63BF-416E-AE60-353C920EEEA8}" presName="parTrans" presStyleCnt="0"/>
      <dgm:spPr/>
    </dgm:pt>
    <dgm:pt modelId="{9A3998E8-BD73-4302-8C27-54C4D4E4E56C}" type="pres">
      <dgm:prSet presAssocID="{2B73D1E4-B97E-4C91-BBB2-D6CC8E72CFA9}" presName="node" presStyleLbl="alignAccFollowNode1" presStyleIdx="17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BA13E0-C93D-4457-9629-8628EE31D720}" type="pres">
      <dgm:prSet presAssocID="{C35F4528-73CC-4B5D-A19F-F1346418E8C0}" presName="sibTrans" presStyleCnt="0"/>
      <dgm:spPr/>
    </dgm:pt>
    <dgm:pt modelId="{319ACD86-6DDE-4048-99BD-7FBD861FE5FE}" type="pres">
      <dgm:prSet presAssocID="{4569D444-2FD3-4A25-8B2C-40DE135AA6DB}" presName="node" presStyleLbl="alignAccFollowNode1" presStyleIdx="18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B1E9F4D-0298-4949-9BC9-8305862EBFF4}" type="pres">
      <dgm:prSet presAssocID="{0F0631E0-0103-42A4-87D9-8F774FA8080B}" presName="sibTrans" presStyleCnt="0"/>
      <dgm:spPr/>
    </dgm:pt>
    <dgm:pt modelId="{79863A54-3283-4238-90B1-30C78246A469}" type="pres">
      <dgm:prSet presAssocID="{5B99FAF8-B47A-4375-B878-5A36E58DC4B2}" presName="node" presStyleLbl="alignAccFollowNode1" presStyleIdx="19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3420460-75A8-4F9D-8E18-3CF974C5D638}" type="pres">
      <dgm:prSet presAssocID="{F426000F-F9CF-4FF8-8187-187CCFC79AEC}" presName="sibTrans" presStyleCnt="0"/>
      <dgm:spPr/>
    </dgm:pt>
    <dgm:pt modelId="{4BD34B49-4FBA-4EEB-A198-82B2FE4AF449}" type="pres">
      <dgm:prSet presAssocID="{88224A74-FCBF-475B-A37A-2457D365AED2}" presName="node" presStyleLbl="alignAccFollowNode1" presStyleIdx="20" presStyleCnt="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1F9381C-0A63-43AB-87E4-FD750B9CA89B}" type="presOf" srcId="{22ED3C4F-47AB-4455-8CC9-963C501427EE}" destId="{C90F7E33-E54C-416B-AAF3-D92D02CAADB3}" srcOrd="0" destOrd="0" presId="urn:microsoft.com/office/officeart/2005/8/layout/lProcess3"/>
    <dgm:cxn modelId="{A1595F8D-0612-445F-8DBF-556012E0A4B0}" type="presOf" srcId="{BD52E932-4E91-49AD-8A5E-75B4EA6096CF}" destId="{5ACE44A8-974B-4F15-8AE8-38AFE58975EA}" srcOrd="0" destOrd="0" presId="urn:microsoft.com/office/officeart/2005/8/layout/lProcess3"/>
    <dgm:cxn modelId="{8128C6DD-1CEA-41E2-A1E4-B2245DEA7C63}" srcId="{9679A778-5E5B-48BD-A258-45C77DC5F6C1}" destId="{32D7C266-1CD7-4491-9C44-57BA1E296BB7}" srcOrd="2" destOrd="0" parTransId="{7A9B45DD-CA58-4FF5-9F0F-8696FC9C5D22}" sibTransId="{06E3783E-CC07-4323-843F-021E1B12BC08}"/>
    <dgm:cxn modelId="{D65CC81E-2AED-40A1-BDC9-873F2869F344}" srcId="{B36E755F-150E-4492-B075-118A5DAE4FF7}" destId="{19FB9AC9-3817-4E40-899E-658A2999DD29}" srcOrd="0" destOrd="0" parTransId="{A9DAA2BF-A62C-4626-85A5-FAAE55414151}" sibTransId="{3A351B2A-8327-40FF-A7F4-0C14101BF08D}"/>
    <dgm:cxn modelId="{F5FA6034-4119-42A9-9074-5A08AB590F4F}" srcId="{B36E755F-150E-4492-B075-118A5DAE4FF7}" destId="{180D16A8-2241-4A24-8D4A-799113990059}" srcOrd="1" destOrd="0" parTransId="{0DADD9A4-56BA-4979-9812-46CDDAF1647E}" sibTransId="{4A01060A-E343-4AFA-94D9-7C7B05603280}"/>
    <dgm:cxn modelId="{B7EAB019-C271-47F5-8D45-4C0AFAD3A711}" srcId="{D3EBDE13-3589-4263-B5C3-A5DEFBA0A76F}" destId="{EA0F5B44-4E33-437E-A22E-582C31E50857}" srcOrd="0" destOrd="0" parTransId="{EFAFEE96-AABB-43CF-95CA-89E3B12805F3}" sibTransId="{5513CEE1-1F81-4C77-82FF-C7912800292F}"/>
    <dgm:cxn modelId="{D136122A-0661-426F-AB4D-DDDB33BA4808}" type="presOf" srcId="{9679A778-5E5B-48BD-A258-45C77DC5F6C1}" destId="{D3CA5A36-CF20-4F38-B8F5-23603D1210C0}" srcOrd="0" destOrd="0" presId="urn:microsoft.com/office/officeart/2005/8/layout/lProcess3"/>
    <dgm:cxn modelId="{265C760A-ED6E-4B25-B986-E136458106E7}" type="presOf" srcId="{8CC6381C-00AC-4DF8-AE36-0DC79BF0B5D5}" destId="{E94BF5A6-EC5A-4C90-90D2-E8753F0624E6}" srcOrd="0" destOrd="0" presId="urn:microsoft.com/office/officeart/2005/8/layout/lProcess3"/>
    <dgm:cxn modelId="{C381383A-E9B4-453B-92A6-0AEECEB53049}" srcId="{75D75997-794B-485D-8FA2-EB00E2CA54E6}" destId="{9679A778-5E5B-48BD-A258-45C77DC5F6C1}" srcOrd="0" destOrd="0" parTransId="{8BA92DEE-F6C9-4AAF-BFF5-2320AB68E5B6}" sibTransId="{BE18B23F-D2FA-4A72-8BDB-B6AC4E787349}"/>
    <dgm:cxn modelId="{BAB64DF3-7D14-458B-8148-6FE056060450}" srcId="{75D75997-794B-485D-8FA2-EB00E2CA54E6}" destId="{D4B08E10-A7DF-4FD7-8780-9AC08BE21B87}" srcOrd="3" destOrd="0" parTransId="{88A5FE58-7186-4F2A-86AA-0D7A13491138}" sibTransId="{86FDF391-6ABB-492E-BCCC-CD1F3EC5FFDE}"/>
    <dgm:cxn modelId="{D933402B-EE4C-43BE-8B0D-C274575AC708}" type="presOf" srcId="{EA0F5B44-4E33-437E-A22E-582C31E50857}" destId="{3A248722-DD8C-49FD-B7DC-917CE0B36244}" srcOrd="0" destOrd="0" presId="urn:microsoft.com/office/officeart/2005/8/layout/lProcess3"/>
    <dgm:cxn modelId="{CFC48496-933A-4D3E-BFED-03780421F647}" srcId="{B36E755F-150E-4492-B075-118A5DAE4FF7}" destId="{4EB5B4E7-7777-4447-93CC-1D9D31733299}" srcOrd="2" destOrd="0" parTransId="{7FB35BDC-1563-44C9-B338-0FA7813C0F73}" sibTransId="{C22647F1-0C06-4F3E-83C2-411933C73CFC}"/>
    <dgm:cxn modelId="{63648996-742A-4DED-89DF-C5D10A114E49}" type="presOf" srcId="{32D7C266-1CD7-4491-9C44-57BA1E296BB7}" destId="{0ADD0838-082B-4E0B-B12D-D7197F3A1453}" srcOrd="0" destOrd="0" presId="urn:microsoft.com/office/officeart/2005/8/layout/lProcess3"/>
    <dgm:cxn modelId="{64039973-8BC0-4A14-BE62-E562A5E1B56D}" type="presOf" srcId="{19FB9AC9-3817-4E40-899E-658A2999DD29}" destId="{C0D61937-CD10-45A2-A115-3DC0DFBAFD30}" srcOrd="0" destOrd="0" presId="urn:microsoft.com/office/officeart/2005/8/layout/lProcess3"/>
    <dgm:cxn modelId="{B625C1DD-83C0-43F6-B86C-C965541E25F0}" srcId="{B36E755F-150E-4492-B075-118A5DAE4FF7}" destId="{8CC6381C-00AC-4DF8-AE36-0DC79BF0B5D5}" srcOrd="3" destOrd="0" parTransId="{4582E134-6054-4B1F-A7F3-2E89263A126E}" sibTransId="{5EB907BA-6C16-4CCF-9823-F9B623F92794}"/>
    <dgm:cxn modelId="{7EAC9CC5-9445-4E4B-AB7A-A17F247EB6F6}" srcId="{75D75997-794B-485D-8FA2-EB00E2CA54E6}" destId="{A357DEC0-E61B-4878-8DC2-9976288786AB}" srcOrd="4" destOrd="0" parTransId="{F73FDD69-2BC1-498C-825D-90B9FEEF95E5}" sibTransId="{7540BFCB-638B-4C34-8211-3FBD1C262B07}"/>
    <dgm:cxn modelId="{6A586BC7-B0A5-49CF-8A12-D3091E2F992A}" type="presOf" srcId="{D3EBDE13-3589-4263-B5C3-A5DEFBA0A76F}" destId="{81EAC5AC-755A-48E2-9EAB-915EFA659201}" srcOrd="0" destOrd="0" presId="urn:microsoft.com/office/officeart/2005/8/layout/lProcess3"/>
    <dgm:cxn modelId="{08D197D7-7D75-4F4B-B05F-931EC2C0AB8A}" type="presOf" srcId="{68E99A08-3691-41E0-9F4C-5068780897B8}" destId="{72135318-12E7-4C14-B8AA-62520350F950}" srcOrd="0" destOrd="0" presId="urn:microsoft.com/office/officeart/2005/8/layout/lProcess3"/>
    <dgm:cxn modelId="{26DE9F04-080B-4575-AFAD-5A24203491A8}" srcId="{D4B08E10-A7DF-4FD7-8780-9AC08BE21B87}" destId="{BBB10A5C-AF88-425D-B4EC-405F537AE60E}" srcOrd="0" destOrd="0" parTransId="{F2AC46F9-F925-4340-B247-908C6972C34E}" sibTransId="{7FF92634-91D0-45C5-A43C-2A5C83C5AE27}"/>
    <dgm:cxn modelId="{B0DE0D63-3B23-4D42-B186-79C86581BDA8}" type="presOf" srcId="{4EB5B4E7-7777-4447-93CC-1D9D31733299}" destId="{590753AF-DFC3-48D4-9550-640E9D08040D}" srcOrd="0" destOrd="0" presId="urn:microsoft.com/office/officeart/2005/8/layout/lProcess3"/>
    <dgm:cxn modelId="{D690458C-A051-4B31-8AD0-12A437BAFDFF}" srcId="{75D75997-794B-485D-8FA2-EB00E2CA54E6}" destId="{D3EBDE13-3589-4263-B5C3-A5DEFBA0A76F}" srcOrd="2" destOrd="0" parTransId="{8F84F941-3A03-42C9-8090-62CDD890C2A1}" sibTransId="{10AEED02-38A5-4ACF-8299-C880915DC0BE}"/>
    <dgm:cxn modelId="{8898A7AE-8ECC-4B76-842C-119CCDDB45EB}" srcId="{9FF44921-C200-4B7F-9FDB-04AAD6C149E5}" destId="{5B99FAF8-B47A-4375-B878-5A36E58DC4B2}" srcOrd="2" destOrd="0" parTransId="{D74501E2-DFF9-402B-ADFB-509ED4E183A2}" sibTransId="{F426000F-F9CF-4FF8-8187-187CCFC79AEC}"/>
    <dgm:cxn modelId="{C272A376-C3B4-4FC4-803E-D8DD1DC44BE5}" type="presOf" srcId="{1A22D1FA-BD4E-43AE-A58E-CBFB70244E98}" destId="{8DED1F7A-5DC6-496C-AF7F-897C5A653BF5}" srcOrd="0" destOrd="0" presId="urn:microsoft.com/office/officeart/2005/8/layout/lProcess3"/>
    <dgm:cxn modelId="{C90D5DA1-8CED-402C-B587-B97D3D7DBB0B}" type="presOf" srcId="{75D75997-794B-485D-8FA2-EB00E2CA54E6}" destId="{8DC2E867-E0C3-483E-B8D2-2C9EB4502314}" srcOrd="0" destOrd="0" presId="urn:microsoft.com/office/officeart/2005/8/layout/lProcess3"/>
    <dgm:cxn modelId="{631E9026-A975-4500-9454-BB9182990FBD}" type="presOf" srcId="{4B4A6B44-AC8D-40E8-9146-0D526E82E46E}" destId="{AEA682CB-C238-4C77-A135-30E3B59DA98D}" srcOrd="0" destOrd="0" presId="urn:microsoft.com/office/officeart/2005/8/layout/lProcess3"/>
    <dgm:cxn modelId="{3B062F64-E4B8-47E4-AB76-A10317706805}" type="presOf" srcId="{D6425F91-4D26-4324-8E92-2B837AA9185C}" destId="{39940163-8205-4098-844D-DE84264F60A2}" srcOrd="0" destOrd="0" presId="urn:microsoft.com/office/officeart/2005/8/layout/lProcess3"/>
    <dgm:cxn modelId="{67799925-2C53-4F0D-A64A-970B0CC049A4}" type="presOf" srcId="{AB63178D-EC52-4751-A4A0-8510A3D67C02}" destId="{2953468E-7177-426E-9A02-D544C5B1A62D}" srcOrd="0" destOrd="0" presId="urn:microsoft.com/office/officeart/2005/8/layout/lProcess3"/>
    <dgm:cxn modelId="{0E14B294-8680-4EAF-B8BE-19E0E0445B4A}" srcId="{D3EBDE13-3589-4263-B5C3-A5DEFBA0A76F}" destId="{2A10EB6E-A618-41CE-AD3F-8C678F4F014E}" srcOrd="3" destOrd="0" parTransId="{7BC14B19-FC41-418C-B965-8DC8CA23F1EF}" sibTransId="{97CF93E6-E966-47AE-9383-D863EBC9AB18}"/>
    <dgm:cxn modelId="{AEE39C07-2713-461C-A430-46DFADF85648}" type="presOf" srcId="{9FF44921-C200-4B7F-9FDB-04AAD6C149E5}" destId="{5B2507C9-76D0-4242-9C40-1C020A2679A0}" srcOrd="0" destOrd="0" presId="urn:microsoft.com/office/officeart/2005/8/layout/lProcess3"/>
    <dgm:cxn modelId="{447B9D1F-1E11-4128-926B-5D4E0F277EFB}" srcId="{75D75997-794B-485D-8FA2-EB00E2CA54E6}" destId="{B36E755F-150E-4492-B075-118A5DAE4FF7}" srcOrd="1" destOrd="0" parTransId="{10D626A1-C9DC-480E-B7B0-EC2B2B94EDEF}" sibTransId="{88BD54AB-2F20-4EB5-ADE9-785795408C24}"/>
    <dgm:cxn modelId="{1D75ACA7-BD03-40C1-B60B-E2A1C978F4B5}" type="presOf" srcId="{2B73D1E4-B97E-4C91-BBB2-D6CC8E72CFA9}" destId="{9A3998E8-BD73-4302-8C27-54C4D4E4E56C}" srcOrd="0" destOrd="0" presId="urn:microsoft.com/office/officeart/2005/8/layout/lProcess3"/>
    <dgm:cxn modelId="{81B73CA3-55A3-404E-B8F7-FE603C460589}" type="presOf" srcId="{2A10EB6E-A618-41CE-AD3F-8C678F4F014E}" destId="{3DE3CB2B-A932-4716-B52B-D62F4D9DEE77}" srcOrd="0" destOrd="0" presId="urn:microsoft.com/office/officeart/2005/8/layout/lProcess3"/>
    <dgm:cxn modelId="{F9867E90-0658-458D-AD3F-C277DB472F4E}" srcId="{9FF44921-C200-4B7F-9FDB-04AAD6C149E5}" destId="{4569D444-2FD3-4A25-8B2C-40DE135AA6DB}" srcOrd="1" destOrd="0" parTransId="{ECFC3555-881F-4FB6-85AE-096F7F8C621C}" sibTransId="{0F0631E0-0103-42A4-87D9-8F774FA8080B}"/>
    <dgm:cxn modelId="{B783EF20-2AF8-4206-9D5C-96F0698AB50A}" srcId="{D3EBDE13-3589-4263-B5C3-A5DEFBA0A76F}" destId="{22ED3C4F-47AB-4455-8CC9-963C501427EE}" srcOrd="2" destOrd="0" parTransId="{1368CB44-F186-487A-9FB3-182C8C4CB0FC}" sibTransId="{02A876C8-48B7-4280-B002-DB52772D7478}"/>
    <dgm:cxn modelId="{9C9769FE-A6EE-4379-8FBF-74B3608591CD}" srcId="{A357DEC0-E61B-4878-8DC2-9976288786AB}" destId="{BD52E932-4E91-49AD-8A5E-75B4EA6096CF}" srcOrd="3" destOrd="0" parTransId="{6FD23EA0-BCD6-4E19-90BE-D2CC871CC29C}" sibTransId="{33A8A558-0E08-43A9-825E-56F83BB33ECB}"/>
    <dgm:cxn modelId="{9F98D704-D4BD-481E-9B5E-C3984E963F47}" type="presOf" srcId="{4569D444-2FD3-4A25-8B2C-40DE135AA6DB}" destId="{319ACD86-6DDE-4048-99BD-7FBD861FE5FE}" srcOrd="0" destOrd="0" presId="urn:microsoft.com/office/officeart/2005/8/layout/lProcess3"/>
    <dgm:cxn modelId="{77952CF3-61A5-4498-95DB-027E72BBC915}" srcId="{A357DEC0-E61B-4878-8DC2-9976288786AB}" destId="{1A22D1FA-BD4E-43AE-A58E-CBFB70244E98}" srcOrd="1" destOrd="0" parTransId="{76F13BBA-DC2B-4408-9A05-03D13356AEAD}" sibTransId="{A0068D8F-1EA2-4AD9-B1FE-1B080C976313}"/>
    <dgm:cxn modelId="{C192762B-0CFC-460E-8FC5-DA209FB21C14}" srcId="{9679A778-5E5B-48BD-A258-45C77DC5F6C1}" destId="{9AA9E841-128C-490B-A990-B1BBB72E90F7}" srcOrd="1" destOrd="0" parTransId="{62CDDF8C-3A00-45C6-902A-BCCC328BC261}" sibTransId="{C8E39692-294F-4A41-9D17-8FD8ED2B4329}"/>
    <dgm:cxn modelId="{AC24ED1E-F6BC-472F-A5C4-D95DF9ACDD70}" type="presOf" srcId="{BBB10A5C-AF88-425D-B4EC-405F537AE60E}" destId="{C978DAB6-5562-49BA-9AE6-DF656D55B985}" srcOrd="0" destOrd="0" presId="urn:microsoft.com/office/officeart/2005/8/layout/lProcess3"/>
    <dgm:cxn modelId="{9F40CF78-3AFD-4AD1-A776-48160D4EFB86}" type="presOf" srcId="{91928F07-D939-476A-A88D-6CF789533AB4}" destId="{7B0B6C55-9A25-415D-8914-38A9AE24F59A}" srcOrd="0" destOrd="0" presId="urn:microsoft.com/office/officeart/2005/8/layout/lProcess3"/>
    <dgm:cxn modelId="{09A2CAF3-75BC-402E-B727-11C5AB3F3BA4}" type="presOf" srcId="{88224A74-FCBF-475B-A37A-2457D365AED2}" destId="{4BD34B49-4FBA-4EEB-A198-82B2FE4AF449}" srcOrd="0" destOrd="0" presId="urn:microsoft.com/office/officeart/2005/8/layout/lProcess3"/>
    <dgm:cxn modelId="{8950ACEF-434E-47F5-A3AC-30F168E3D48C}" srcId="{9679A778-5E5B-48BD-A258-45C77DC5F6C1}" destId="{68E99A08-3691-41E0-9F4C-5068780897B8}" srcOrd="0" destOrd="0" parTransId="{36D1BE37-AFAE-4450-AF92-5527A4691FAA}" sibTransId="{1531B5CD-33FA-4525-8DED-8BF0CEB15C18}"/>
    <dgm:cxn modelId="{F5FBEFE7-18FE-4C12-BF73-403AFADD1643}" type="presOf" srcId="{5B99FAF8-B47A-4375-B878-5A36E58DC4B2}" destId="{79863A54-3283-4238-90B1-30C78246A469}" srcOrd="0" destOrd="0" presId="urn:microsoft.com/office/officeart/2005/8/layout/lProcess3"/>
    <dgm:cxn modelId="{5DF55801-F481-4052-9776-28D27E99C2F0}" srcId="{75D75997-794B-485D-8FA2-EB00E2CA54E6}" destId="{9FF44921-C200-4B7F-9FDB-04AAD6C149E5}" srcOrd="5" destOrd="0" parTransId="{F39421E1-7353-44E8-A2C2-8C114DCC8E09}" sibTransId="{20B98516-F2FF-4091-BA53-A767AD4720D3}"/>
    <dgm:cxn modelId="{60C0DAAE-372D-41CC-853D-5195E749CA5A}" srcId="{9FF44921-C200-4B7F-9FDB-04AAD6C149E5}" destId="{2B73D1E4-B97E-4C91-BBB2-D6CC8E72CFA9}" srcOrd="0" destOrd="0" parTransId="{627AA65A-63BF-416E-AE60-353C920EEEA8}" sibTransId="{C35F4528-73CC-4B5D-A19F-F1346418E8C0}"/>
    <dgm:cxn modelId="{C47FCB3B-8378-48E6-AE25-54A2CA3F2BA3}" type="presOf" srcId="{9AA9E841-128C-490B-A990-B1BBB72E90F7}" destId="{CF2BBCEE-CB71-46F4-89D8-65916F88FFA8}" srcOrd="0" destOrd="0" presId="urn:microsoft.com/office/officeart/2005/8/layout/lProcess3"/>
    <dgm:cxn modelId="{93D09211-87A2-4C53-97C0-7FA5ECE66FAE}" type="presOf" srcId="{180D16A8-2241-4A24-8D4A-799113990059}" destId="{6C61342A-FE9B-4554-8A26-6E1B70D188AF}" srcOrd="0" destOrd="0" presId="urn:microsoft.com/office/officeart/2005/8/layout/lProcess3"/>
    <dgm:cxn modelId="{9D096223-149E-4DFA-9E67-A465406E5A55}" type="presOf" srcId="{D4B08E10-A7DF-4FD7-8780-9AC08BE21B87}" destId="{C9C75C08-C5D1-4721-8CAD-0243DF9FEE34}" srcOrd="0" destOrd="0" presId="urn:microsoft.com/office/officeart/2005/8/layout/lProcess3"/>
    <dgm:cxn modelId="{8A008C5B-FA9B-44B1-B1A6-3E908B76AD99}" srcId="{A357DEC0-E61B-4878-8DC2-9976288786AB}" destId="{4B4A6B44-AC8D-40E8-9146-0D526E82E46E}" srcOrd="0" destOrd="0" parTransId="{19D8DF93-FE43-411B-881B-00668F327234}" sibTransId="{C2C8980B-9500-454E-A6A6-D6CE4B20C7F1}"/>
    <dgm:cxn modelId="{D92012B0-D7A2-4A85-B2D1-D91F095890C1}" type="presOf" srcId="{B36E755F-150E-4492-B075-118A5DAE4FF7}" destId="{87C20411-DBE7-4957-A5F1-2C145CF4B462}" srcOrd="0" destOrd="0" presId="urn:microsoft.com/office/officeart/2005/8/layout/lProcess3"/>
    <dgm:cxn modelId="{9F81D0D9-DAA9-4205-B63A-239F8C9DECAA}" type="presOf" srcId="{A357DEC0-E61B-4878-8DC2-9976288786AB}" destId="{9948A92E-572A-4BAC-AC92-13E136E7EF72}" srcOrd="0" destOrd="0" presId="urn:microsoft.com/office/officeart/2005/8/layout/lProcess3"/>
    <dgm:cxn modelId="{B5D3F634-07E9-44F1-9EA3-6076B7047B2E}" srcId="{A357DEC0-E61B-4878-8DC2-9976288786AB}" destId="{91928F07-D939-476A-A88D-6CF789533AB4}" srcOrd="2" destOrd="0" parTransId="{027348A0-5A27-482C-80C5-3103129B6453}" sibTransId="{CAD2147E-0378-4C78-8A35-00EA556CBDAC}"/>
    <dgm:cxn modelId="{5D097D54-E80A-4338-AE04-8117D0D1610D}" srcId="{9FF44921-C200-4B7F-9FDB-04AAD6C149E5}" destId="{88224A74-FCBF-475B-A37A-2457D365AED2}" srcOrd="3" destOrd="0" parTransId="{7E459DEC-9F30-4C28-8916-8C5C66820F2B}" sibTransId="{34605AA3-FA20-42E8-9AE5-0E6F297CDAE8}"/>
    <dgm:cxn modelId="{A60432BF-8B35-42EE-93D5-DD49387AC449}" srcId="{D3EBDE13-3589-4263-B5C3-A5DEFBA0A76F}" destId="{AB63178D-EC52-4751-A4A0-8510A3D67C02}" srcOrd="1" destOrd="0" parTransId="{3F7FF21F-1FA7-4BB0-A314-B4B7AD70C498}" sibTransId="{3D817428-5A4B-447C-BF81-2D3507E54A9D}"/>
    <dgm:cxn modelId="{BA637562-F666-4E6E-B30C-4D1DA41D3FC9}" srcId="{D4B08E10-A7DF-4FD7-8780-9AC08BE21B87}" destId="{D6425F91-4D26-4324-8E92-2B837AA9185C}" srcOrd="1" destOrd="0" parTransId="{70E43514-4505-4A83-B4D0-9E0DC848F350}" sibTransId="{54B45DC6-41A8-408C-A14F-E3DF2F0A7D5F}"/>
    <dgm:cxn modelId="{CF5325F8-DA2D-4C35-80BE-4F6CF49C9710}" type="presParOf" srcId="{8DC2E867-E0C3-483E-B8D2-2C9EB4502314}" destId="{4765A5C4-D373-4538-ADC2-D90DF8F2CA7A}" srcOrd="0" destOrd="0" presId="urn:microsoft.com/office/officeart/2005/8/layout/lProcess3"/>
    <dgm:cxn modelId="{351E4D55-AD0E-4657-A014-21F735022DAA}" type="presParOf" srcId="{4765A5C4-D373-4538-ADC2-D90DF8F2CA7A}" destId="{D3CA5A36-CF20-4F38-B8F5-23603D1210C0}" srcOrd="0" destOrd="0" presId="urn:microsoft.com/office/officeart/2005/8/layout/lProcess3"/>
    <dgm:cxn modelId="{4CDEE862-3EF1-435A-A929-10B16496E63A}" type="presParOf" srcId="{4765A5C4-D373-4538-ADC2-D90DF8F2CA7A}" destId="{68466C09-EF6C-4F0A-A355-940E8B47364C}" srcOrd="1" destOrd="0" presId="urn:microsoft.com/office/officeart/2005/8/layout/lProcess3"/>
    <dgm:cxn modelId="{F9FBC0BC-71D9-4EB2-BCE3-2F15EAE98AA9}" type="presParOf" srcId="{4765A5C4-D373-4538-ADC2-D90DF8F2CA7A}" destId="{72135318-12E7-4C14-B8AA-62520350F950}" srcOrd="2" destOrd="0" presId="urn:microsoft.com/office/officeart/2005/8/layout/lProcess3"/>
    <dgm:cxn modelId="{28C5C1C7-355F-4F31-B75F-DAF41086C71E}" type="presParOf" srcId="{4765A5C4-D373-4538-ADC2-D90DF8F2CA7A}" destId="{DDB57FED-2EA6-4AB2-BAE3-C901C8F07B94}" srcOrd="3" destOrd="0" presId="urn:microsoft.com/office/officeart/2005/8/layout/lProcess3"/>
    <dgm:cxn modelId="{BA1E542C-46E5-4010-8714-E24022366C06}" type="presParOf" srcId="{4765A5C4-D373-4538-ADC2-D90DF8F2CA7A}" destId="{CF2BBCEE-CB71-46F4-89D8-65916F88FFA8}" srcOrd="4" destOrd="0" presId="urn:microsoft.com/office/officeart/2005/8/layout/lProcess3"/>
    <dgm:cxn modelId="{DAA74E13-B381-45B2-AD23-93F2F4AB828B}" type="presParOf" srcId="{4765A5C4-D373-4538-ADC2-D90DF8F2CA7A}" destId="{43D49F32-6E94-4099-8505-5A5CD5069485}" srcOrd="5" destOrd="0" presId="urn:microsoft.com/office/officeart/2005/8/layout/lProcess3"/>
    <dgm:cxn modelId="{BA6E0E45-2F94-409F-826F-0C6DF338E2BB}" type="presParOf" srcId="{4765A5C4-D373-4538-ADC2-D90DF8F2CA7A}" destId="{0ADD0838-082B-4E0B-B12D-D7197F3A1453}" srcOrd="6" destOrd="0" presId="urn:microsoft.com/office/officeart/2005/8/layout/lProcess3"/>
    <dgm:cxn modelId="{E0D63B0C-768E-446E-902F-C4EF6D342486}" type="presParOf" srcId="{8DC2E867-E0C3-483E-B8D2-2C9EB4502314}" destId="{0FDD4939-9129-4B37-A431-0940C9B70BE7}" srcOrd="1" destOrd="0" presId="urn:microsoft.com/office/officeart/2005/8/layout/lProcess3"/>
    <dgm:cxn modelId="{27CA5927-E5D4-4544-9238-F6E93EDE6428}" type="presParOf" srcId="{8DC2E867-E0C3-483E-B8D2-2C9EB4502314}" destId="{C9BBBD93-D39A-43EF-B835-4AA3E26E2433}" srcOrd="2" destOrd="0" presId="urn:microsoft.com/office/officeart/2005/8/layout/lProcess3"/>
    <dgm:cxn modelId="{80CF05C9-2149-4E04-8A1F-0AA7B1FDC411}" type="presParOf" srcId="{C9BBBD93-D39A-43EF-B835-4AA3E26E2433}" destId="{87C20411-DBE7-4957-A5F1-2C145CF4B462}" srcOrd="0" destOrd="0" presId="urn:microsoft.com/office/officeart/2005/8/layout/lProcess3"/>
    <dgm:cxn modelId="{2A1A9F7B-EAC4-4359-A684-8CAC578B7D55}" type="presParOf" srcId="{C9BBBD93-D39A-43EF-B835-4AA3E26E2433}" destId="{F1051635-314F-4760-B873-724D303102D1}" srcOrd="1" destOrd="0" presId="urn:microsoft.com/office/officeart/2005/8/layout/lProcess3"/>
    <dgm:cxn modelId="{7845CDCD-8234-410B-A45E-7A9DDCC76575}" type="presParOf" srcId="{C9BBBD93-D39A-43EF-B835-4AA3E26E2433}" destId="{C0D61937-CD10-45A2-A115-3DC0DFBAFD30}" srcOrd="2" destOrd="0" presId="urn:microsoft.com/office/officeart/2005/8/layout/lProcess3"/>
    <dgm:cxn modelId="{2CAD75B3-AA63-4765-9E91-C733FD0C4076}" type="presParOf" srcId="{C9BBBD93-D39A-43EF-B835-4AA3E26E2433}" destId="{012E9571-2C1F-4B1E-BB3D-DFF3BB6C1681}" srcOrd="3" destOrd="0" presId="urn:microsoft.com/office/officeart/2005/8/layout/lProcess3"/>
    <dgm:cxn modelId="{F6730955-5B51-4D65-BCF4-128CA606CEE9}" type="presParOf" srcId="{C9BBBD93-D39A-43EF-B835-4AA3E26E2433}" destId="{6C61342A-FE9B-4554-8A26-6E1B70D188AF}" srcOrd="4" destOrd="0" presId="urn:microsoft.com/office/officeart/2005/8/layout/lProcess3"/>
    <dgm:cxn modelId="{0B4EEF13-C366-4DED-86D3-0ED912FA3B8C}" type="presParOf" srcId="{C9BBBD93-D39A-43EF-B835-4AA3E26E2433}" destId="{7F365924-188B-4BD4-A453-E71115A53B52}" srcOrd="5" destOrd="0" presId="urn:microsoft.com/office/officeart/2005/8/layout/lProcess3"/>
    <dgm:cxn modelId="{FA9CBD45-A051-4B30-902C-F9C95F07168C}" type="presParOf" srcId="{C9BBBD93-D39A-43EF-B835-4AA3E26E2433}" destId="{590753AF-DFC3-48D4-9550-640E9D08040D}" srcOrd="6" destOrd="0" presId="urn:microsoft.com/office/officeart/2005/8/layout/lProcess3"/>
    <dgm:cxn modelId="{C6C9BE70-0971-49C4-8170-BAB5F4261B13}" type="presParOf" srcId="{C9BBBD93-D39A-43EF-B835-4AA3E26E2433}" destId="{A48E2BDB-C22B-4BE5-9A98-138173D8D0C4}" srcOrd="7" destOrd="0" presId="urn:microsoft.com/office/officeart/2005/8/layout/lProcess3"/>
    <dgm:cxn modelId="{23FAA68F-B258-4B39-BCBA-3EE8B9C7A55D}" type="presParOf" srcId="{C9BBBD93-D39A-43EF-B835-4AA3E26E2433}" destId="{E94BF5A6-EC5A-4C90-90D2-E8753F0624E6}" srcOrd="8" destOrd="0" presId="urn:microsoft.com/office/officeart/2005/8/layout/lProcess3"/>
    <dgm:cxn modelId="{97048459-EA13-4859-945F-9A2BC0579C59}" type="presParOf" srcId="{8DC2E867-E0C3-483E-B8D2-2C9EB4502314}" destId="{D984EFB4-F089-4858-B358-0F2B68ECABFD}" srcOrd="3" destOrd="0" presId="urn:microsoft.com/office/officeart/2005/8/layout/lProcess3"/>
    <dgm:cxn modelId="{3192876D-C7B3-4215-9DE4-C8C0272C4A9D}" type="presParOf" srcId="{8DC2E867-E0C3-483E-B8D2-2C9EB4502314}" destId="{16165A34-5BBB-46F7-A29B-06CE533A5339}" srcOrd="4" destOrd="0" presId="urn:microsoft.com/office/officeart/2005/8/layout/lProcess3"/>
    <dgm:cxn modelId="{902BD3DA-C1E6-4FFD-ABC9-1C6B5FC02CC8}" type="presParOf" srcId="{16165A34-5BBB-46F7-A29B-06CE533A5339}" destId="{81EAC5AC-755A-48E2-9EAB-915EFA659201}" srcOrd="0" destOrd="0" presId="urn:microsoft.com/office/officeart/2005/8/layout/lProcess3"/>
    <dgm:cxn modelId="{D56C2736-9ED5-463E-AAE0-9D313535A041}" type="presParOf" srcId="{16165A34-5BBB-46F7-A29B-06CE533A5339}" destId="{4AF82DC8-5E20-45D9-A773-C0B6BFC6B76C}" srcOrd="1" destOrd="0" presId="urn:microsoft.com/office/officeart/2005/8/layout/lProcess3"/>
    <dgm:cxn modelId="{1ECBD8BB-BA80-42C4-9443-1129C25CED19}" type="presParOf" srcId="{16165A34-5BBB-46F7-A29B-06CE533A5339}" destId="{3A248722-DD8C-49FD-B7DC-917CE0B36244}" srcOrd="2" destOrd="0" presId="urn:microsoft.com/office/officeart/2005/8/layout/lProcess3"/>
    <dgm:cxn modelId="{89DB2CD1-A9DE-488B-A771-F23450FDCD5C}" type="presParOf" srcId="{16165A34-5BBB-46F7-A29B-06CE533A5339}" destId="{0D9EC724-D6BD-424F-BCDA-AEDA4639E6CD}" srcOrd="3" destOrd="0" presId="urn:microsoft.com/office/officeart/2005/8/layout/lProcess3"/>
    <dgm:cxn modelId="{E8E19735-99C1-45F8-B28B-17D92BE8B775}" type="presParOf" srcId="{16165A34-5BBB-46F7-A29B-06CE533A5339}" destId="{2953468E-7177-426E-9A02-D544C5B1A62D}" srcOrd="4" destOrd="0" presId="urn:microsoft.com/office/officeart/2005/8/layout/lProcess3"/>
    <dgm:cxn modelId="{45CB20F8-481B-46BF-BE79-94EF59816920}" type="presParOf" srcId="{16165A34-5BBB-46F7-A29B-06CE533A5339}" destId="{20D40CC5-30C8-4C6D-ADCC-544FEB4B1C43}" srcOrd="5" destOrd="0" presId="urn:microsoft.com/office/officeart/2005/8/layout/lProcess3"/>
    <dgm:cxn modelId="{8D193830-AA1B-4414-B2A0-76D42C89DE91}" type="presParOf" srcId="{16165A34-5BBB-46F7-A29B-06CE533A5339}" destId="{C90F7E33-E54C-416B-AAF3-D92D02CAADB3}" srcOrd="6" destOrd="0" presId="urn:microsoft.com/office/officeart/2005/8/layout/lProcess3"/>
    <dgm:cxn modelId="{09EF654B-DE9B-4B3C-BFBE-E431E4A4C792}" type="presParOf" srcId="{16165A34-5BBB-46F7-A29B-06CE533A5339}" destId="{C3A37EC9-AF23-4C46-9561-A4E122B81022}" srcOrd="7" destOrd="0" presId="urn:microsoft.com/office/officeart/2005/8/layout/lProcess3"/>
    <dgm:cxn modelId="{1766F1BB-4992-4CE8-8D63-897516E05076}" type="presParOf" srcId="{16165A34-5BBB-46F7-A29B-06CE533A5339}" destId="{3DE3CB2B-A932-4716-B52B-D62F4D9DEE77}" srcOrd="8" destOrd="0" presId="urn:microsoft.com/office/officeart/2005/8/layout/lProcess3"/>
    <dgm:cxn modelId="{447CB6E6-2EEB-4CF1-864A-77A268FF2E5E}" type="presParOf" srcId="{8DC2E867-E0C3-483E-B8D2-2C9EB4502314}" destId="{FBDB154D-D360-4384-9AA0-3A86A1928F37}" srcOrd="5" destOrd="0" presId="urn:microsoft.com/office/officeart/2005/8/layout/lProcess3"/>
    <dgm:cxn modelId="{27144CFC-C701-43C9-AF63-6CB9DC287559}" type="presParOf" srcId="{8DC2E867-E0C3-483E-B8D2-2C9EB4502314}" destId="{9CDFCCB0-8904-4061-A48A-B244046428EB}" srcOrd="6" destOrd="0" presId="urn:microsoft.com/office/officeart/2005/8/layout/lProcess3"/>
    <dgm:cxn modelId="{9D95955F-C8BE-47EB-B06F-D3362F5CD50C}" type="presParOf" srcId="{9CDFCCB0-8904-4061-A48A-B244046428EB}" destId="{C9C75C08-C5D1-4721-8CAD-0243DF9FEE34}" srcOrd="0" destOrd="0" presId="urn:microsoft.com/office/officeart/2005/8/layout/lProcess3"/>
    <dgm:cxn modelId="{665C03AC-9A3C-4B0A-9D4F-31C170A3D379}" type="presParOf" srcId="{9CDFCCB0-8904-4061-A48A-B244046428EB}" destId="{BF8A0E5A-9FB6-4721-9E3A-2A0B200547FC}" srcOrd="1" destOrd="0" presId="urn:microsoft.com/office/officeart/2005/8/layout/lProcess3"/>
    <dgm:cxn modelId="{0C854857-C8D1-428B-AC8E-3C7C419F895D}" type="presParOf" srcId="{9CDFCCB0-8904-4061-A48A-B244046428EB}" destId="{C978DAB6-5562-49BA-9AE6-DF656D55B985}" srcOrd="2" destOrd="0" presId="urn:microsoft.com/office/officeart/2005/8/layout/lProcess3"/>
    <dgm:cxn modelId="{B0756638-49E4-41E6-9D57-203BD87CCDBA}" type="presParOf" srcId="{9CDFCCB0-8904-4061-A48A-B244046428EB}" destId="{C55D09F1-7A18-4CD8-9E5B-A79205A882F1}" srcOrd="3" destOrd="0" presId="urn:microsoft.com/office/officeart/2005/8/layout/lProcess3"/>
    <dgm:cxn modelId="{C0821800-E431-4D9D-BF1B-781A6BF80420}" type="presParOf" srcId="{9CDFCCB0-8904-4061-A48A-B244046428EB}" destId="{39940163-8205-4098-844D-DE84264F60A2}" srcOrd="4" destOrd="0" presId="urn:microsoft.com/office/officeart/2005/8/layout/lProcess3"/>
    <dgm:cxn modelId="{CD62650F-6F69-4E00-8B04-C51E648D293B}" type="presParOf" srcId="{8DC2E867-E0C3-483E-B8D2-2C9EB4502314}" destId="{F11562D9-0F3F-40B6-9CE8-51E05BF86AB4}" srcOrd="7" destOrd="0" presId="urn:microsoft.com/office/officeart/2005/8/layout/lProcess3"/>
    <dgm:cxn modelId="{3DF5041E-9AC7-46C1-A0B6-CBAAC4C2B52D}" type="presParOf" srcId="{8DC2E867-E0C3-483E-B8D2-2C9EB4502314}" destId="{1222CEB1-1016-49F1-899D-5EF3AAFC6956}" srcOrd="8" destOrd="0" presId="urn:microsoft.com/office/officeart/2005/8/layout/lProcess3"/>
    <dgm:cxn modelId="{28EDF67F-D10D-469B-A3B1-BCDD68B0C350}" type="presParOf" srcId="{1222CEB1-1016-49F1-899D-5EF3AAFC6956}" destId="{9948A92E-572A-4BAC-AC92-13E136E7EF72}" srcOrd="0" destOrd="0" presId="urn:microsoft.com/office/officeart/2005/8/layout/lProcess3"/>
    <dgm:cxn modelId="{8CAD51B8-ECE1-49CB-B5FC-D607525EC384}" type="presParOf" srcId="{1222CEB1-1016-49F1-899D-5EF3AAFC6956}" destId="{46903091-6934-4D37-BD80-E2CA202D76B8}" srcOrd="1" destOrd="0" presId="urn:microsoft.com/office/officeart/2005/8/layout/lProcess3"/>
    <dgm:cxn modelId="{E501AA34-6E0C-40E3-BF95-CD7012784A7D}" type="presParOf" srcId="{1222CEB1-1016-49F1-899D-5EF3AAFC6956}" destId="{AEA682CB-C238-4C77-A135-30E3B59DA98D}" srcOrd="2" destOrd="0" presId="urn:microsoft.com/office/officeart/2005/8/layout/lProcess3"/>
    <dgm:cxn modelId="{45ADCA4B-0A37-4E73-A57D-3693ACF6577E}" type="presParOf" srcId="{1222CEB1-1016-49F1-899D-5EF3AAFC6956}" destId="{7975A23C-0ACF-4065-8399-CE137329F356}" srcOrd="3" destOrd="0" presId="urn:microsoft.com/office/officeart/2005/8/layout/lProcess3"/>
    <dgm:cxn modelId="{BE64042E-DCDE-4D50-9FE2-C18B03D26B4B}" type="presParOf" srcId="{1222CEB1-1016-49F1-899D-5EF3AAFC6956}" destId="{8DED1F7A-5DC6-496C-AF7F-897C5A653BF5}" srcOrd="4" destOrd="0" presId="urn:microsoft.com/office/officeart/2005/8/layout/lProcess3"/>
    <dgm:cxn modelId="{CD047EE3-C1C5-48D3-A3C2-CACBAC23A143}" type="presParOf" srcId="{1222CEB1-1016-49F1-899D-5EF3AAFC6956}" destId="{CE81424D-E4A7-4A4C-B83C-84D38AC0FBE3}" srcOrd="5" destOrd="0" presId="urn:microsoft.com/office/officeart/2005/8/layout/lProcess3"/>
    <dgm:cxn modelId="{E0A5AF25-44A9-49DB-9C73-4EDA90C6EC3E}" type="presParOf" srcId="{1222CEB1-1016-49F1-899D-5EF3AAFC6956}" destId="{7B0B6C55-9A25-415D-8914-38A9AE24F59A}" srcOrd="6" destOrd="0" presId="urn:microsoft.com/office/officeart/2005/8/layout/lProcess3"/>
    <dgm:cxn modelId="{2772A95A-09C7-4849-B22F-BE92D61AD701}" type="presParOf" srcId="{1222CEB1-1016-49F1-899D-5EF3AAFC6956}" destId="{C92B1F91-1F44-49CA-AFC8-78DC7C2C150E}" srcOrd="7" destOrd="0" presId="urn:microsoft.com/office/officeart/2005/8/layout/lProcess3"/>
    <dgm:cxn modelId="{8D14C6D2-3BF1-4B0A-B814-973491333CCE}" type="presParOf" srcId="{1222CEB1-1016-49F1-899D-5EF3AAFC6956}" destId="{5ACE44A8-974B-4F15-8AE8-38AFE58975EA}" srcOrd="8" destOrd="0" presId="urn:microsoft.com/office/officeart/2005/8/layout/lProcess3"/>
    <dgm:cxn modelId="{F3FB3E3A-338A-488F-8ED3-D659BEDD5926}" type="presParOf" srcId="{8DC2E867-E0C3-483E-B8D2-2C9EB4502314}" destId="{9FE58172-1745-4FA0-8ABF-8566F960FEEA}" srcOrd="9" destOrd="0" presId="urn:microsoft.com/office/officeart/2005/8/layout/lProcess3"/>
    <dgm:cxn modelId="{A4FA1BCB-89FA-46B8-A76A-5E581FBA9CC9}" type="presParOf" srcId="{8DC2E867-E0C3-483E-B8D2-2C9EB4502314}" destId="{FB2B6283-1A69-46C3-B0D9-7D7197719D02}" srcOrd="10" destOrd="0" presId="urn:microsoft.com/office/officeart/2005/8/layout/lProcess3"/>
    <dgm:cxn modelId="{C126AFF0-0233-42F9-9032-D4A205AB7EBD}" type="presParOf" srcId="{FB2B6283-1A69-46C3-B0D9-7D7197719D02}" destId="{5B2507C9-76D0-4242-9C40-1C020A2679A0}" srcOrd="0" destOrd="0" presId="urn:microsoft.com/office/officeart/2005/8/layout/lProcess3"/>
    <dgm:cxn modelId="{2335FD23-0268-423B-BFE4-8F7CB6DE3667}" type="presParOf" srcId="{FB2B6283-1A69-46C3-B0D9-7D7197719D02}" destId="{1B1AD270-1C91-4CAB-82D3-C537FA6E994E}" srcOrd="1" destOrd="0" presId="urn:microsoft.com/office/officeart/2005/8/layout/lProcess3"/>
    <dgm:cxn modelId="{760FAB9B-BACC-4F5E-B1C2-5DE6E07154DB}" type="presParOf" srcId="{FB2B6283-1A69-46C3-B0D9-7D7197719D02}" destId="{9A3998E8-BD73-4302-8C27-54C4D4E4E56C}" srcOrd="2" destOrd="0" presId="urn:microsoft.com/office/officeart/2005/8/layout/lProcess3"/>
    <dgm:cxn modelId="{3179F0BD-EFA5-45C7-9A45-FACBB81CBB24}" type="presParOf" srcId="{FB2B6283-1A69-46C3-B0D9-7D7197719D02}" destId="{CEBA13E0-C93D-4457-9629-8628EE31D720}" srcOrd="3" destOrd="0" presId="urn:microsoft.com/office/officeart/2005/8/layout/lProcess3"/>
    <dgm:cxn modelId="{F6A6F308-48E1-46D1-B2AA-1049934839A5}" type="presParOf" srcId="{FB2B6283-1A69-46C3-B0D9-7D7197719D02}" destId="{319ACD86-6DDE-4048-99BD-7FBD861FE5FE}" srcOrd="4" destOrd="0" presId="urn:microsoft.com/office/officeart/2005/8/layout/lProcess3"/>
    <dgm:cxn modelId="{0132DDDB-9A37-4E08-9EAE-CD714C77380F}" type="presParOf" srcId="{FB2B6283-1A69-46C3-B0D9-7D7197719D02}" destId="{CB1E9F4D-0298-4949-9BC9-8305862EBFF4}" srcOrd="5" destOrd="0" presId="urn:microsoft.com/office/officeart/2005/8/layout/lProcess3"/>
    <dgm:cxn modelId="{E4D19E55-75B5-48F4-88A1-95DD38BDE6A9}" type="presParOf" srcId="{FB2B6283-1A69-46C3-B0D9-7D7197719D02}" destId="{79863A54-3283-4238-90B1-30C78246A469}" srcOrd="6" destOrd="0" presId="urn:microsoft.com/office/officeart/2005/8/layout/lProcess3"/>
    <dgm:cxn modelId="{7C8B772B-EB86-4C0A-9597-450CF31DCC62}" type="presParOf" srcId="{FB2B6283-1A69-46C3-B0D9-7D7197719D02}" destId="{A3420460-75A8-4F9D-8E18-3CF974C5D638}" srcOrd="7" destOrd="0" presId="urn:microsoft.com/office/officeart/2005/8/layout/lProcess3"/>
    <dgm:cxn modelId="{373196B6-AACA-492C-B5B6-EB314DEF8500}" type="presParOf" srcId="{FB2B6283-1A69-46C3-B0D9-7D7197719D02}" destId="{4BD34B49-4FBA-4EEB-A198-82B2FE4AF449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A5A36-CF20-4F38-B8F5-23603D1210C0}">
      <dsp:nvSpPr>
        <dsp:cNvPr id="0" name=""/>
        <dsp:cNvSpPr/>
      </dsp:nvSpPr>
      <dsp:spPr>
        <a:xfrm rot="10800000">
          <a:off x="6118332" y="1235"/>
          <a:ext cx="1927807" cy="77112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254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ar-DZ" sz="2000" b="1" kern="1200" dirty="0">
            <a:solidFill>
              <a:schemeClr val="bg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000" b="1" kern="1200" dirty="0">
              <a:solidFill>
                <a:schemeClr val="bg1"/>
              </a:solidFill>
            </a:rPr>
            <a:t>المقاربة المعتمدة</a:t>
          </a:r>
          <a:endParaRPr lang="fr-FR" sz="2000" b="1" kern="1200" dirty="0">
            <a:solidFill>
              <a:schemeClr val="bg1"/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b="1" kern="1200" dirty="0">
            <a:solidFill>
              <a:schemeClr val="bg1"/>
            </a:solidFill>
          </a:endParaRPr>
        </a:p>
      </dsp:txBody>
      <dsp:txXfrm rot="10800000">
        <a:off x="6503893" y="1235"/>
        <a:ext cx="1156684" cy="771123"/>
      </dsp:txXfrm>
    </dsp:sp>
    <dsp:sp modelId="{72135318-12E7-4C14-B8AA-62520350F950}">
      <dsp:nvSpPr>
        <dsp:cNvPr id="0" name=""/>
        <dsp:cNvSpPr/>
      </dsp:nvSpPr>
      <dsp:spPr>
        <a:xfrm rot="10800000">
          <a:off x="4768866" y="6678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المقاربة بالكفاءات </a:t>
          </a:r>
          <a:endParaRPr lang="fr-FR" sz="1400" kern="1200" dirty="0"/>
        </a:p>
      </dsp:txBody>
      <dsp:txXfrm rot="10800000">
        <a:off x="5088882" y="66780"/>
        <a:ext cx="960048" cy="640032"/>
      </dsp:txXfrm>
    </dsp:sp>
    <dsp:sp modelId="{CF2BBCEE-CB71-46F4-89D8-65916F88FFA8}">
      <dsp:nvSpPr>
        <dsp:cNvPr id="0" name=""/>
        <dsp:cNvSpPr/>
      </dsp:nvSpPr>
      <dsp:spPr>
        <a:xfrm rot="10800000">
          <a:off x="3392797" y="6678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537024"/>
            <a:satOff val="2413"/>
            <a:lumOff val="166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"/>
              <a:satOff val="2413"/>
              <a:lumOff val="16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خصائص المقاربة بالكفاءات </a:t>
          </a:r>
          <a:endParaRPr lang="fr-FR" sz="1400" kern="1200" dirty="0"/>
        </a:p>
      </dsp:txBody>
      <dsp:txXfrm rot="10800000">
        <a:off x="3712813" y="66780"/>
        <a:ext cx="960048" cy="640032"/>
      </dsp:txXfrm>
    </dsp:sp>
    <dsp:sp modelId="{0ADD0838-082B-4E0B-B12D-D7197F3A1453}">
      <dsp:nvSpPr>
        <dsp:cNvPr id="0" name=""/>
        <dsp:cNvSpPr/>
      </dsp:nvSpPr>
      <dsp:spPr>
        <a:xfrm rot="10800000">
          <a:off x="2016728" y="6678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1074048"/>
            <a:satOff val="4825"/>
            <a:lumOff val="332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"/>
              <a:satOff val="4825"/>
              <a:lumOff val="3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المصطلحات المرتبطة بها </a:t>
          </a:r>
          <a:endParaRPr lang="fr-FR" sz="1400" kern="1200" dirty="0"/>
        </a:p>
      </dsp:txBody>
      <dsp:txXfrm rot="10800000">
        <a:off x="2336744" y="66780"/>
        <a:ext cx="960048" cy="640032"/>
      </dsp:txXfrm>
    </dsp:sp>
    <dsp:sp modelId="{87C20411-DBE7-4957-A5F1-2C145CF4B462}">
      <dsp:nvSpPr>
        <dsp:cNvPr id="0" name=""/>
        <dsp:cNvSpPr/>
      </dsp:nvSpPr>
      <dsp:spPr>
        <a:xfrm rot="10800000">
          <a:off x="6118332" y="880315"/>
          <a:ext cx="1927807" cy="771123"/>
        </a:xfrm>
        <a:prstGeom prst="chevron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marL="0" marR="0" lvl="0" indent="0" algn="ctr" defTabSz="1511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/>
            <a:t>مخطط الموارد لبناء الكفاءة </a:t>
          </a:r>
          <a:endParaRPr lang="fr-FR" sz="1600" b="1" kern="1200" dirty="0"/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/>
        </a:p>
      </dsp:txBody>
      <dsp:txXfrm rot="10800000">
        <a:off x="6503893" y="880315"/>
        <a:ext cx="1156684" cy="771123"/>
      </dsp:txXfrm>
    </dsp:sp>
    <dsp:sp modelId="{C0D61937-CD10-45A2-A115-3DC0DFBAFD30}">
      <dsp:nvSpPr>
        <dsp:cNvPr id="0" name=""/>
        <dsp:cNvSpPr/>
      </dsp:nvSpPr>
      <dsp:spPr>
        <a:xfrm rot="10800000">
          <a:off x="4768866" y="94586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1611072"/>
            <a:satOff val="7238"/>
            <a:lumOff val="49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611072"/>
              <a:satOff val="7238"/>
              <a:lumOff val="4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القيم </a:t>
          </a:r>
          <a:r>
            <a:rPr lang="ar-DZ" sz="1400" kern="1200" dirty="0" err="1"/>
            <a:t>و</a:t>
          </a:r>
          <a:r>
            <a:rPr lang="ar-DZ" sz="1400" kern="1200" dirty="0"/>
            <a:t> الكفاءات العرضية </a:t>
          </a:r>
          <a:endParaRPr lang="fr-FR" sz="1400" kern="1200" dirty="0"/>
        </a:p>
      </dsp:txBody>
      <dsp:txXfrm rot="10800000">
        <a:off x="5088882" y="945860"/>
        <a:ext cx="960048" cy="640032"/>
      </dsp:txXfrm>
    </dsp:sp>
    <dsp:sp modelId="{6C61342A-FE9B-4554-8A26-6E1B70D188AF}">
      <dsp:nvSpPr>
        <dsp:cNvPr id="0" name=""/>
        <dsp:cNvSpPr/>
      </dsp:nvSpPr>
      <dsp:spPr>
        <a:xfrm rot="10800000">
          <a:off x="3392797" y="94586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2148096"/>
            <a:satOff val="9651"/>
            <a:lumOff val="663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2148096"/>
              <a:satOff val="9651"/>
              <a:lumOff val="6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400" kern="1200" dirty="0"/>
            <a:t>أنواع الكفاءات </a:t>
          </a:r>
          <a:endParaRPr lang="fr-FR" sz="1400" kern="1200" dirty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 rot="10800000">
        <a:off x="3712813" y="945860"/>
        <a:ext cx="960048" cy="640032"/>
      </dsp:txXfrm>
    </dsp:sp>
    <dsp:sp modelId="{590753AF-DFC3-48D4-9550-640E9D08040D}">
      <dsp:nvSpPr>
        <dsp:cNvPr id="0" name=""/>
        <dsp:cNvSpPr/>
      </dsp:nvSpPr>
      <dsp:spPr>
        <a:xfrm rot="10800000">
          <a:off x="2016728" y="94586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2685120"/>
            <a:satOff val="12063"/>
            <a:lumOff val="829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2685120"/>
              <a:satOff val="12063"/>
              <a:lumOff val="8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400" kern="1200" dirty="0"/>
            <a:t>الميادين  المهيكلة للمادة </a:t>
          </a:r>
          <a:endParaRPr lang="fr-FR" sz="1400" kern="1200" dirty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 rot="10800000">
        <a:off x="2336744" y="945860"/>
        <a:ext cx="960048" cy="640032"/>
      </dsp:txXfrm>
    </dsp:sp>
    <dsp:sp modelId="{E94BF5A6-EC5A-4C90-90D2-E8753F0624E6}">
      <dsp:nvSpPr>
        <dsp:cNvPr id="0" name=""/>
        <dsp:cNvSpPr/>
      </dsp:nvSpPr>
      <dsp:spPr>
        <a:xfrm rot="10800000">
          <a:off x="640659" y="945860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3222145"/>
            <a:satOff val="14476"/>
            <a:lumOff val="99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3222145"/>
              <a:satOff val="14476"/>
              <a:lumOff val="9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400" kern="1200" dirty="0"/>
            <a:t>الموارد </a:t>
          </a:r>
          <a:endParaRPr lang="fr-FR" sz="1400" kern="1200" dirty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 rot="10800000">
        <a:off x="960675" y="945860"/>
        <a:ext cx="960048" cy="640032"/>
      </dsp:txXfrm>
    </dsp:sp>
    <dsp:sp modelId="{81EAC5AC-755A-48E2-9EAB-915EFA659201}">
      <dsp:nvSpPr>
        <dsp:cNvPr id="0" name=""/>
        <dsp:cNvSpPr/>
      </dsp:nvSpPr>
      <dsp:spPr>
        <a:xfrm rot="10800000">
          <a:off x="6118332" y="1759395"/>
          <a:ext cx="1927807" cy="771123"/>
        </a:xfrm>
        <a:prstGeom prst="chevron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/>
            <a:t>جدول البرنامج  السنوي </a:t>
          </a:r>
          <a:endParaRPr lang="fr-FR" sz="1600" b="1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/>
        </a:p>
      </dsp:txBody>
      <dsp:txXfrm rot="10800000">
        <a:off x="6503893" y="1759395"/>
        <a:ext cx="1156684" cy="771123"/>
      </dsp:txXfrm>
    </dsp:sp>
    <dsp:sp modelId="{3A248722-DD8C-49FD-B7DC-917CE0B36244}">
      <dsp:nvSpPr>
        <dsp:cNvPr id="0" name=""/>
        <dsp:cNvSpPr/>
      </dsp:nvSpPr>
      <dsp:spPr>
        <a:xfrm rot="10800000">
          <a:off x="4768866" y="182494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3759169"/>
            <a:satOff val="16889"/>
            <a:lumOff val="1161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3759169"/>
              <a:satOff val="16889"/>
              <a:lumOff val="1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الكفاءة الشاملة </a:t>
          </a:r>
          <a:endParaRPr lang="fr-FR" sz="1400" kern="1200" dirty="0"/>
        </a:p>
      </dsp:txBody>
      <dsp:txXfrm rot="10800000">
        <a:off x="5088882" y="1824941"/>
        <a:ext cx="960048" cy="640032"/>
      </dsp:txXfrm>
    </dsp:sp>
    <dsp:sp modelId="{2953468E-7177-426E-9A02-D544C5B1A62D}">
      <dsp:nvSpPr>
        <dsp:cNvPr id="0" name=""/>
        <dsp:cNvSpPr/>
      </dsp:nvSpPr>
      <dsp:spPr>
        <a:xfrm rot="10800000">
          <a:off x="3392797" y="182494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4296193"/>
            <a:satOff val="19301"/>
            <a:lumOff val="132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4296193"/>
              <a:satOff val="19301"/>
              <a:lumOff val="1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القيم</a:t>
          </a:r>
          <a:endParaRPr lang="fr-FR" sz="1400" kern="1200" dirty="0"/>
        </a:p>
      </dsp:txBody>
      <dsp:txXfrm rot="10800000">
        <a:off x="3712813" y="1824941"/>
        <a:ext cx="960048" cy="640032"/>
      </dsp:txXfrm>
    </dsp:sp>
    <dsp:sp modelId="{C90F7E33-E54C-416B-AAF3-D92D02CAADB3}">
      <dsp:nvSpPr>
        <dsp:cNvPr id="0" name=""/>
        <dsp:cNvSpPr/>
      </dsp:nvSpPr>
      <dsp:spPr>
        <a:xfrm rot="10800000">
          <a:off x="2016728" y="182494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4833217"/>
            <a:satOff val="21714"/>
            <a:lumOff val="1493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4833217"/>
              <a:satOff val="21714"/>
              <a:lumOff val="14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الكفاءات العرضية</a:t>
          </a:r>
          <a:endParaRPr lang="fr-FR" sz="1400" kern="1200" dirty="0"/>
        </a:p>
      </dsp:txBody>
      <dsp:txXfrm rot="10800000">
        <a:off x="2336744" y="1824941"/>
        <a:ext cx="960048" cy="640032"/>
      </dsp:txXfrm>
    </dsp:sp>
    <dsp:sp modelId="{3DE3CB2B-A932-4716-B52B-D62F4D9DEE77}">
      <dsp:nvSpPr>
        <dsp:cNvPr id="0" name=""/>
        <dsp:cNvSpPr/>
      </dsp:nvSpPr>
      <dsp:spPr>
        <a:xfrm rot="10800000">
          <a:off x="640659" y="182494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مصفوفة الموارد المعرفية </a:t>
          </a:r>
          <a:endParaRPr lang="fr-FR" sz="1400" kern="1200" dirty="0"/>
        </a:p>
      </dsp:txBody>
      <dsp:txXfrm rot="10800000">
        <a:off x="960675" y="1824941"/>
        <a:ext cx="960048" cy="640032"/>
      </dsp:txXfrm>
    </dsp:sp>
    <dsp:sp modelId="{C9C75C08-C5D1-4721-8CAD-0243DF9FEE34}">
      <dsp:nvSpPr>
        <dsp:cNvPr id="0" name=""/>
        <dsp:cNvSpPr/>
      </dsp:nvSpPr>
      <dsp:spPr>
        <a:xfrm rot="10800000">
          <a:off x="6118332" y="2638476"/>
          <a:ext cx="1927807" cy="771123"/>
        </a:xfrm>
        <a:prstGeom prst="chevron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/>
            <a:t>جدول مواقيت المواد</a:t>
          </a:r>
          <a:endParaRPr lang="fr-FR" sz="1600" b="1" kern="1200" dirty="0"/>
        </a:p>
      </dsp:txBody>
      <dsp:txXfrm rot="10800000">
        <a:off x="6503893" y="2638476"/>
        <a:ext cx="1156684" cy="771123"/>
      </dsp:txXfrm>
    </dsp:sp>
    <dsp:sp modelId="{C978DAB6-5562-49BA-9AE6-DF656D55B985}">
      <dsp:nvSpPr>
        <dsp:cNvPr id="0" name=""/>
        <dsp:cNvSpPr/>
      </dsp:nvSpPr>
      <dsp:spPr>
        <a:xfrm rot="10800000">
          <a:off x="4768866" y="270402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5907265"/>
            <a:satOff val="26539"/>
            <a:lumOff val="1824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907265"/>
              <a:satOff val="26539"/>
              <a:lumOff val="1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الحجم الساعي  الأسبوعي </a:t>
          </a:r>
          <a:endParaRPr lang="fr-FR" sz="1400" kern="1200" dirty="0"/>
        </a:p>
      </dsp:txBody>
      <dsp:txXfrm rot="10800000">
        <a:off x="5088882" y="2704021"/>
        <a:ext cx="960048" cy="640032"/>
      </dsp:txXfrm>
    </dsp:sp>
    <dsp:sp modelId="{39940163-8205-4098-844D-DE84264F60A2}">
      <dsp:nvSpPr>
        <dsp:cNvPr id="0" name=""/>
        <dsp:cNvSpPr/>
      </dsp:nvSpPr>
      <dsp:spPr>
        <a:xfrm rot="10800000">
          <a:off x="3392797" y="270402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6444289"/>
            <a:satOff val="28952"/>
            <a:lumOff val="199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6444289"/>
              <a:satOff val="28952"/>
              <a:lumOff val="19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الحجم الزمني السنوي </a:t>
          </a:r>
          <a:endParaRPr lang="fr-FR" sz="1400" kern="1200" dirty="0"/>
        </a:p>
      </dsp:txBody>
      <dsp:txXfrm rot="10800000">
        <a:off x="3712813" y="2704021"/>
        <a:ext cx="960048" cy="640032"/>
      </dsp:txXfrm>
    </dsp:sp>
    <dsp:sp modelId="{9948A92E-572A-4BAC-AC92-13E136E7EF72}">
      <dsp:nvSpPr>
        <dsp:cNvPr id="0" name=""/>
        <dsp:cNvSpPr/>
      </dsp:nvSpPr>
      <dsp:spPr>
        <a:xfrm rot="10800000">
          <a:off x="6118332" y="3517556"/>
          <a:ext cx="1927807" cy="771123"/>
        </a:xfrm>
        <a:prstGeom prst="chevron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/>
            <a:t>أنواع </a:t>
          </a:r>
          <a:r>
            <a:rPr lang="ar-DZ" sz="1600" b="1" kern="1200" dirty="0"/>
            <a:t>الوضعيات</a:t>
          </a:r>
          <a:endParaRPr lang="fr-FR" sz="1600" b="1" kern="1200" dirty="0"/>
        </a:p>
      </dsp:txBody>
      <dsp:txXfrm rot="10800000">
        <a:off x="6503893" y="3517556"/>
        <a:ext cx="1156684" cy="771123"/>
      </dsp:txXfrm>
    </dsp:sp>
    <dsp:sp modelId="{AEA682CB-C238-4C77-A135-30E3B59DA98D}">
      <dsp:nvSpPr>
        <dsp:cNvPr id="0" name=""/>
        <dsp:cNvSpPr/>
      </dsp:nvSpPr>
      <dsp:spPr>
        <a:xfrm rot="10800000">
          <a:off x="4768866" y="358310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6981313"/>
            <a:satOff val="31364"/>
            <a:lumOff val="2156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6981313"/>
              <a:satOff val="31364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 smtClean="0"/>
            <a:t>وضعية </a:t>
          </a:r>
          <a:r>
            <a:rPr lang="ar-DZ" sz="1400" kern="1200" dirty="0" err="1" smtClean="0"/>
            <a:t>إنطلاق</a:t>
          </a:r>
          <a:endParaRPr lang="fr-FR" sz="1400" kern="1200" dirty="0"/>
        </a:p>
      </dsp:txBody>
      <dsp:txXfrm rot="10800000">
        <a:off x="5088882" y="3583101"/>
        <a:ext cx="960048" cy="640032"/>
      </dsp:txXfrm>
    </dsp:sp>
    <dsp:sp modelId="{8DED1F7A-5DC6-496C-AF7F-897C5A653BF5}">
      <dsp:nvSpPr>
        <dsp:cNvPr id="0" name=""/>
        <dsp:cNvSpPr/>
      </dsp:nvSpPr>
      <dsp:spPr>
        <a:xfrm rot="10800000">
          <a:off x="3392797" y="358310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7518337"/>
            <a:satOff val="33777"/>
            <a:lumOff val="2322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7518337"/>
              <a:satOff val="33777"/>
              <a:lumOff val="23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الوضعية التعلميّة </a:t>
          </a:r>
          <a:endParaRPr lang="fr-FR" sz="1400" kern="1200" dirty="0"/>
        </a:p>
      </dsp:txBody>
      <dsp:txXfrm rot="10800000">
        <a:off x="3712813" y="3583101"/>
        <a:ext cx="960048" cy="640032"/>
      </dsp:txXfrm>
    </dsp:sp>
    <dsp:sp modelId="{7B0B6C55-9A25-415D-8914-38A9AE24F59A}">
      <dsp:nvSpPr>
        <dsp:cNvPr id="0" name=""/>
        <dsp:cNvSpPr/>
      </dsp:nvSpPr>
      <dsp:spPr>
        <a:xfrm rot="10800000">
          <a:off x="2016728" y="358310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8055361"/>
            <a:satOff val="36190"/>
            <a:lumOff val="248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8055361"/>
              <a:satOff val="36190"/>
              <a:lumOff val="24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وضعية تعلم الإدماج</a:t>
          </a:r>
          <a:endParaRPr lang="fr-FR" sz="1400" kern="1200" dirty="0"/>
        </a:p>
      </dsp:txBody>
      <dsp:txXfrm rot="10800000">
        <a:off x="2336744" y="3583101"/>
        <a:ext cx="960048" cy="640032"/>
      </dsp:txXfrm>
    </dsp:sp>
    <dsp:sp modelId="{5ACE44A8-974B-4F15-8AE8-38AFE58975EA}">
      <dsp:nvSpPr>
        <dsp:cNvPr id="0" name=""/>
        <dsp:cNvSpPr/>
      </dsp:nvSpPr>
      <dsp:spPr>
        <a:xfrm rot="10800000">
          <a:off x="640659" y="3583101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8592385"/>
            <a:satOff val="38602"/>
            <a:lumOff val="2654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8592385"/>
              <a:satOff val="38602"/>
              <a:lumOff val="2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 smtClean="0"/>
            <a:t>وضعية تقويم ومعالجة</a:t>
          </a:r>
          <a:endParaRPr lang="fr-FR" sz="1400" kern="1200" dirty="0"/>
        </a:p>
      </dsp:txBody>
      <dsp:txXfrm rot="10800000">
        <a:off x="960675" y="3583101"/>
        <a:ext cx="960048" cy="640032"/>
      </dsp:txXfrm>
    </dsp:sp>
    <dsp:sp modelId="{5B2507C9-76D0-4242-9C40-1C020A2679A0}">
      <dsp:nvSpPr>
        <dsp:cNvPr id="0" name=""/>
        <dsp:cNvSpPr/>
      </dsp:nvSpPr>
      <dsp:spPr>
        <a:xfrm rot="10800000">
          <a:off x="6118332" y="4397871"/>
          <a:ext cx="1927807" cy="771123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/>
            <a:t>التقويم </a:t>
          </a:r>
          <a:endParaRPr lang="fr-FR" sz="2000" b="1" kern="1200" dirty="0"/>
        </a:p>
      </dsp:txBody>
      <dsp:txXfrm rot="10800000">
        <a:off x="6503893" y="4397871"/>
        <a:ext cx="1156684" cy="771123"/>
      </dsp:txXfrm>
    </dsp:sp>
    <dsp:sp modelId="{9A3998E8-BD73-4302-8C27-54C4D4E4E56C}">
      <dsp:nvSpPr>
        <dsp:cNvPr id="0" name=""/>
        <dsp:cNvSpPr/>
      </dsp:nvSpPr>
      <dsp:spPr>
        <a:xfrm rot="10800000">
          <a:off x="4768866" y="4462182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9129410"/>
            <a:satOff val="41015"/>
            <a:lumOff val="2819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9129410"/>
              <a:satOff val="41015"/>
              <a:lumOff val="28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التشخيصي</a:t>
          </a:r>
          <a:endParaRPr lang="fr-FR" sz="1400" kern="1200" dirty="0"/>
        </a:p>
      </dsp:txBody>
      <dsp:txXfrm rot="10800000">
        <a:off x="5088882" y="4462182"/>
        <a:ext cx="960048" cy="640032"/>
      </dsp:txXfrm>
    </dsp:sp>
    <dsp:sp modelId="{319ACD86-6DDE-4048-99BD-7FBD861FE5FE}">
      <dsp:nvSpPr>
        <dsp:cNvPr id="0" name=""/>
        <dsp:cNvSpPr/>
      </dsp:nvSpPr>
      <dsp:spPr>
        <a:xfrm rot="10800000">
          <a:off x="3392797" y="4462182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9666433"/>
            <a:satOff val="43428"/>
            <a:lumOff val="298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9666433"/>
              <a:satOff val="43428"/>
              <a:lumOff val="29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/>
            <a:t>التكويني</a:t>
          </a:r>
          <a:endParaRPr lang="fr-FR" sz="1400" kern="1200" dirty="0"/>
        </a:p>
      </dsp:txBody>
      <dsp:txXfrm rot="10800000">
        <a:off x="3712813" y="4462182"/>
        <a:ext cx="960048" cy="640032"/>
      </dsp:txXfrm>
    </dsp:sp>
    <dsp:sp modelId="{79863A54-3283-4238-90B1-30C78246A469}">
      <dsp:nvSpPr>
        <dsp:cNvPr id="0" name=""/>
        <dsp:cNvSpPr/>
      </dsp:nvSpPr>
      <dsp:spPr>
        <a:xfrm rot="10800000">
          <a:off x="2016728" y="4462182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10203457"/>
            <a:satOff val="45840"/>
            <a:lumOff val="3151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203457"/>
              <a:satOff val="45840"/>
              <a:lumOff val="31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 err="1" smtClean="0"/>
            <a:t>التحصيلي</a:t>
          </a:r>
          <a:endParaRPr lang="fr-FR" sz="1400" kern="1200" dirty="0"/>
        </a:p>
      </dsp:txBody>
      <dsp:txXfrm rot="10800000">
        <a:off x="2336744" y="4462182"/>
        <a:ext cx="960048" cy="640032"/>
      </dsp:txXfrm>
    </dsp:sp>
    <dsp:sp modelId="{4BD34B49-4FBA-4EEB-A198-82B2FE4AF449}">
      <dsp:nvSpPr>
        <dsp:cNvPr id="0" name=""/>
        <dsp:cNvSpPr/>
      </dsp:nvSpPr>
      <dsp:spPr>
        <a:xfrm rot="10800000">
          <a:off x="640659" y="4462182"/>
          <a:ext cx="1600080" cy="640032"/>
        </a:xfrm>
        <a:prstGeom prst="chevron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kern="1200" dirty="0" err="1" smtClean="0"/>
            <a:t>الإشهادي</a:t>
          </a:r>
          <a:r>
            <a:rPr lang="ar-DZ" sz="1400" kern="1200" dirty="0" smtClean="0"/>
            <a:t> </a:t>
          </a:r>
          <a:endParaRPr lang="fr-FR" sz="1400" kern="1200" dirty="0"/>
        </a:p>
      </dsp:txBody>
      <dsp:txXfrm rot="10800000">
        <a:off x="960675" y="4462182"/>
        <a:ext cx="960048" cy="640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E3C6-9E1A-4DC6-A1FC-BABD4C0BA83A}" type="datetimeFigureOut">
              <a:rPr lang="fr-FR" smtClean="0"/>
              <a:t>08/07/2018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BC83-E443-45CE-A348-1DC8720DB7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6147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6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مهمّة فرديّة: العصف الذّهني المدّة 5 </a:t>
            </a:r>
            <a:r>
              <a:rPr lang="ar-DZ" dirty="0" err="1" smtClean="0"/>
              <a:t>د</a:t>
            </a:r>
            <a:endParaRPr lang="ar-DZ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pPr algn="r" rt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يضع </a:t>
            </a:r>
            <a:r>
              <a:rPr lang="ar-DZ" dirty="0" err="1" smtClean="0"/>
              <a:t>المؤطر</a:t>
            </a:r>
            <a:r>
              <a:rPr lang="ar-DZ" dirty="0" smtClean="0"/>
              <a:t> بين يدي المتكونين  مجموعة من الحصص ويطلب منهم </a:t>
            </a:r>
            <a:r>
              <a:rPr lang="ar-DZ" dirty="0" err="1" smtClean="0"/>
              <a:t>إختيار</a:t>
            </a:r>
            <a:r>
              <a:rPr lang="ar-DZ" dirty="0" smtClean="0"/>
              <a:t> الحصص التي تسمح ببناء مقطع تعلمي مع ترتيبها ترتيبا منطقيا.</a:t>
            </a:r>
          </a:p>
          <a:p>
            <a:pPr algn="r" rtl="1"/>
            <a:r>
              <a:rPr lang="ar-DZ" dirty="0" smtClean="0"/>
              <a:t>المدة:</a:t>
            </a:r>
            <a:r>
              <a:rPr lang="ar-DZ" baseline="0" dirty="0" smtClean="0"/>
              <a:t>  15د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482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يضع </a:t>
            </a:r>
            <a:r>
              <a:rPr lang="ar-DZ" dirty="0" err="1" smtClean="0"/>
              <a:t>المؤطر</a:t>
            </a:r>
            <a:r>
              <a:rPr lang="ar-DZ" dirty="0" smtClean="0"/>
              <a:t> بين يدي المتكونين  4 أنماط للوضعيات ويطلب منه تصنيفها في 4 صناديق معنونة بأنواع الوضعيات ( وضعية إنطلاقية أم– وضعية إرساء موارد – </a:t>
            </a:r>
          </a:p>
          <a:p>
            <a:pPr algn="r" rtl="1"/>
            <a:r>
              <a:rPr lang="ar-DZ" dirty="0" smtClean="0"/>
              <a:t>وضعية تعلم الإدماج– وضعية تقويم )، </a:t>
            </a:r>
          </a:p>
          <a:p>
            <a:pPr algn="r" rtl="1"/>
            <a:r>
              <a:rPr lang="ar-DZ" dirty="0" smtClean="0"/>
              <a:t>المدة: 15 دقيقة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BC83-E443-45CE-A348-1DC8720DB74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2288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dirty="0" smtClean="0"/>
              <a:t> مدّة النّشاط: 60</a:t>
            </a:r>
            <a:r>
              <a:rPr lang="ar-DZ" b="1" baseline="0" dirty="0" smtClean="0"/>
              <a:t> د ( لإنتاج الوضعيات و عرضها)</a:t>
            </a:r>
          </a:p>
          <a:p>
            <a:pPr algn="r" rtl="1"/>
            <a:r>
              <a:rPr lang="ar-DZ" b="1" baseline="0" dirty="0" smtClean="0"/>
              <a:t> شرح الاستراتيجية يتم العمل على أوراق كبيرة و عند الإنهاء يبقى عضو من الفوج لشرح العمل للوافدين من الافواج الاخرى و يتجول   بقية الا عضاء في المعارض الاخرى كمرحلة أولى ثم عرض الإنتاج على الجميع .</a:t>
            </a:r>
          </a:p>
          <a:p>
            <a:pPr algn="r" rtl="1"/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استغلال الوثائق المختلفة ( المخطط السنوي </a:t>
            </a:r>
            <a:r>
              <a:rPr lang="ar-DZ" sz="1200" b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للتعلمات</a:t>
            </a:r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، الوثيقة المرافقة ، الدّليل ،الكتاب المدرسي ،) لإنتاج وضعيات متنوعة (وضعية من كل ميدان)</a:t>
            </a:r>
          </a:p>
          <a:p>
            <a:pPr algn="r" rtl="1"/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كلّ فوج ينتج وضعية مختلفة </a:t>
            </a:r>
          </a:p>
          <a:p>
            <a:pPr algn="r" rtl="1"/>
            <a:endParaRPr lang="fr-FR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المدة: 35 دقيقة</a:t>
            </a:r>
          </a:p>
          <a:p>
            <a:pPr algn="r" rtl="1"/>
            <a:r>
              <a:rPr lang="ar-DZ" dirty="0" smtClean="0"/>
              <a:t>ملاحظة</a:t>
            </a:r>
            <a:r>
              <a:rPr lang="ar-DZ" baseline="0" dirty="0" smtClean="0"/>
              <a:t>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8391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هيكلة</a:t>
            </a:r>
            <a:r>
              <a:rPr lang="ar-DZ" baseline="0" dirty="0" smtClean="0"/>
              <a:t> 10د :يتوصل المكون مع المتكونين</a:t>
            </a:r>
            <a:endParaRPr lang="fr-FR" dirty="0" smtClean="0"/>
          </a:p>
          <a:p>
            <a:pPr algn="r" rtl="1"/>
            <a:r>
              <a:rPr lang="ar-DZ" dirty="0" smtClean="0"/>
              <a:t> إلى </a:t>
            </a:r>
            <a:r>
              <a:rPr lang="ar-DZ" dirty="0" err="1" smtClean="0"/>
              <a:t>انتاج</a:t>
            </a:r>
            <a:r>
              <a:rPr lang="ar-DZ" dirty="0" smtClean="0"/>
              <a:t> كلمات</a:t>
            </a:r>
            <a:r>
              <a:rPr lang="ar-DZ" baseline="0" dirty="0" smtClean="0"/>
              <a:t> </a:t>
            </a:r>
            <a:r>
              <a:rPr lang="ar-DZ" baseline="0" dirty="0" err="1" smtClean="0"/>
              <a:t>مفتاحبة</a:t>
            </a:r>
            <a:r>
              <a:rPr lang="ar-DZ" baseline="0" dirty="0" smtClean="0"/>
              <a:t> ( التدريب –المعلم- التلميذ- المعرفة،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تدوينها على السبورة مع الشرح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30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مدخل وترحيب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57257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المدة: 45 دقيقة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07E1B-B48E-4793-AE6F-BD969B17D8F2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5578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المدة:  20 دقيقة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07E1B-B48E-4793-AE6F-BD969B17D8F2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933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smtClean="0"/>
              <a:t>المدة: 20 دقيقة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07E1B-B48E-4793-AE6F-BD969B17D8F2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49332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مدة النّشاط : 20 </a:t>
            </a:r>
            <a:r>
              <a:rPr lang="ar-DZ" dirty="0" err="1" smtClean="0"/>
              <a:t>د</a:t>
            </a:r>
            <a:endParaRPr lang="ar-DZ" dirty="0" smtClean="0"/>
          </a:p>
          <a:p>
            <a:pPr algn="r" rtl="1"/>
            <a:r>
              <a:rPr lang="ar-DZ" dirty="0" smtClean="0"/>
              <a:t>ما هي</a:t>
            </a:r>
            <a:r>
              <a:rPr lang="ar-DZ" baseline="0" dirty="0" smtClean="0"/>
              <a:t> الأسئلة الضرورية التي تساعد في التّخطيط لحصّة تعليمية /تعلمية </a:t>
            </a:r>
            <a:endParaRPr lang="ar-DZ" dirty="0" smtClean="0"/>
          </a:p>
          <a:p>
            <a:pPr algn="r" rtl="1"/>
            <a:r>
              <a:rPr lang="ar-DZ" dirty="0" smtClean="0"/>
              <a:t>شرح</a:t>
            </a:r>
            <a:r>
              <a:rPr lang="ar-DZ" baseline="0" dirty="0" smtClean="0"/>
              <a:t> الإستراتيجية في دليل الإستراتيجيات</a:t>
            </a:r>
            <a:endParaRPr lang="ar-DZ" dirty="0" smtClean="0"/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</a:t>
            </a:r>
            <a:r>
              <a:rPr lang="ar-DZ" baseline="0" dirty="0" smtClean="0"/>
              <a:t> النّشاط:30 د</a:t>
            </a:r>
          </a:p>
          <a:p>
            <a:pPr algn="r" rtl="1"/>
            <a:r>
              <a:rPr lang="ar-DZ" baseline="0" dirty="0" smtClean="0"/>
              <a:t>يوزّع المدربّ التوقيت بشكل متناسب على الأسئلة المطروحة، يتعرّف المتدربون من خلالها على:</a:t>
            </a:r>
          </a:p>
          <a:p>
            <a:pPr algn="r" rtl="1"/>
            <a:r>
              <a:rPr lang="ar-DZ" baseline="0" dirty="0" smtClean="0"/>
              <a:t>المادّة التّعليميّة</a:t>
            </a:r>
          </a:p>
          <a:p>
            <a:pPr algn="r" rtl="1"/>
            <a:r>
              <a:rPr lang="ar-DZ" baseline="0" dirty="0" smtClean="0"/>
              <a:t>طرائق التّدريس</a:t>
            </a:r>
          </a:p>
          <a:p>
            <a:pPr algn="r" rtl="1"/>
            <a:r>
              <a:rPr lang="ar-DZ" baseline="0" dirty="0" smtClean="0"/>
              <a:t>خصائص المتعلّم وأنماط التعلّم  الفروق الفرديّة</a:t>
            </a:r>
          </a:p>
          <a:p>
            <a:pPr algn="r" rtl="1"/>
            <a:r>
              <a:rPr lang="ar-DZ" baseline="0" dirty="0" smtClean="0"/>
              <a:t>تقديم تعليق حول كيفية تطبيق الشريحة هي في نفس الوقت هيكلة العمل الاول و نشاط للعمل الثاني </a:t>
            </a:r>
          </a:p>
          <a:p>
            <a:pPr algn="r" rt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dirty="0" smtClean="0">
                <a:solidFill>
                  <a:srgbClr val="FF0000"/>
                </a:solidFill>
              </a:rPr>
              <a:t>العصف الذهني : أن يخطط  لدرس  بشكل</a:t>
            </a:r>
            <a:r>
              <a:rPr lang="ar-DZ" sz="1200" baseline="0" dirty="0" smtClean="0">
                <a:solidFill>
                  <a:srgbClr val="FF0000"/>
                </a:solidFill>
              </a:rPr>
              <a:t> عام </a:t>
            </a:r>
            <a:endParaRPr lang="ar-DZ" sz="1200" dirty="0" smtClean="0">
              <a:solidFill>
                <a:srgbClr val="FF0000"/>
              </a:solidFill>
            </a:endParaRP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dirty="0" smtClean="0">
                <a:solidFill>
                  <a:srgbClr val="FF0000"/>
                </a:solidFill>
              </a:rPr>
              <a:t>الهيكلة : يدون المكون الإجابة على السبورة</a:t>
            </a:r>
            <a:r>
              <a:rPr lang="ar-DZ" sz="1200" baseline="0" dirty="0" smtClean="0">
                <a:solidFill>
                  <a:srgbClr val="FF0000"/>
                </a:solidFill>
              </a:rPr>
              <a:t> –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baseline="0" dirty="0" smtClean="0">
                <a:solidFill>
                  <a:srgbClr val="FF0000"/>
                </a:solidFill>
              </a:rPr>
              <a:t>مدة النشاط 20د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77714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استنتاج الخطوات العملية الإجرائية لطريقة</a:t>
            </a:r>
            <a:r>
              <a:rPr lang="ar-DZ" baseline="0" dirty="0" smtClean="0"/>
              <a:t> تقديم  درس </a:t>
            </a:r>
            <a:r>
              <a:rPr lang="ar-DZ" dirty="0" smtClean="0"/>
              <a:t>/ </a:t>
            </a:r>
            <a:r>
              <a:rPr lang="ar-DZ" dirty="0" err="1" smtClean="0"/>
              <a:t>إستراتجية</a:t>
            </a:r>
            <a:r>
              <a:rPr lang="ar-DZ" dirty="0" smtClean="0"/>
              <a:t> </a:t>
            </a:r>
            <a:r>
              <a:rPr lang="ar-DZ" dirty="0" err="1" smtClean="0"/>
              <a:t>جيكسو</a:t>
            </a:r>
            <a:r>
              <a:rPr lang="ar-DZ" dirty="0" smtClean="0"/>
              <a:t>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كل فوج ينجز هيكلة لنشاط مراحل تقديم درس-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مدة النشاط 20د</a:t>
            </a:r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15696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dirty="0" smtClean="0"/>
              <a:t>مدّة النّشاط: (25 دقيقة)، </a:t>
            </a: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خطوات الإستراتيجيّة :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يحدد كل فوج كيفية</a:t>
            </a:r>
            <a:r>
              <a:rPr lang="ar-DZ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تقويم درس  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74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aseline="0" dirty="0" smtClean="0"/>
              <a:t>تقديم شرح لكلمة توقعات</a:t>
            </a:r>
            <a:r>
              <a:rPr lang="fr-FR" baseline="0" dirty="0" smtClean="0"/>
              <a:t> </a:t>
            </a:r>
            <a:r>
              <a:rPr lang="ar-DZ" baseline="0" dirty="0" smtClean="0"/>
              <a:t>.</a:t>
            </a:r>
          </a:p>
          <a:p>
            <a:pPr algn="r" rtl="1"/>
            <a:r>
              <a:rPr lang="ar-DZ" baseline="0" dirty="0" smtClean="0"/>
              <a:t>المدة: 5د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3879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1200" dirty="0" smtClean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7771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المدّة: </a:t>
            </a:r>
            <a:r>
              <a:rPr lang="ar-DZ" smtClean="0"/>
              <a:t>05 د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4904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ملاحظة: عرض المتربصين للحصص المخططة ومناقشتها.</a:t>
            </a:r>
          </a:p>
          <a:p>
            <a:pPr algn="r" rtl="1"/>
            <a:r>
              <a:rPr lang="ar-DZ" dirty="0" smtClean="0"/>
              <a:t>المدة: 02 ساعة</a:t>
            </a:r>
            <a:endParaRPr lang="fr-FR" dirty="0" smtClean="0"/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42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</a:t>
            </a:r>
            <a:r>
              <a:rPr lang="ar-DZ" baseline="0" dirty="0" smtClean="0"/>
              <a:t> : 90 د ، تعطي هذه الإستراتيجية فرصة للمتكونين لترجمة مخططاتهم إلى سيناريوهات محتملة لحصّة دراسية ، مع التّركيز على العناصر الأساسية التي تقوم عليها وما يجري فيها من تفاعلات ( الأسئلة الأربعة 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تمرين ختامي(30د)</a:t>
            </a:r>
            <a:r>
              <a:rPr lang="ar-DZ" dirty="0" smtClean="0">
                <a:sym typeface="Wingdings" pitchFamily="2" charset="2"/>
              </a:rPr>
              <a:t>:</a:t>
            </a:r>
            <a:r>
              <a:rPr lang="ar-DZ" baseline="0" dirty="0" smtClean="0">
                <a:sym typeface="Wingdings" pitchFamily="2" charset="2"/>
              </a:rPr>
              <a:t> </a:t>
            </a:r>
            <a:r>
              <a:rPr lang="ar-DZ" dirty="0" smtClean="0"/>
              <a:t>مجموعات من شخصين</a:t>
            </a:r>
          </a:p>
          <a:p>
            <a:pPr algn="r" rtl="1"/>
            <a:r>
              <a:rPr lang="ar-DZ" dirty="0" smtClean="0"/>
              <a:t>تقدّم</a:t>
            </a:r>
            <a:r>
              <a:rPr lang="ar-DZ" baseline="0" dirty="0" smtClean="0"/>
              <a:t> ورقة يدوّن عليها </a:t>
            </a:r>
            <a:r>
              <a:rPr lang="ar-DZ" baseline="0" dirty="0" err="1" smtClean="0"/>
              <a:t>المتكونون</a:t>
            </a:r>
            <a:r>
              <a:rPr lang="ar-DZ" baseline="0" dirty="0" smtClean="0"/>
              <a:t> ( الخطوات القادمة وكيف سيتقدّمون )</a:t>
            </a:r>
          </a:p>
          <a:p>
            <a:pPr algn="r" rtl="1"/>
            <a:r>
              <a:rPr lang="ar-DZ" baseline="0" dirty="0" smtClean="0"/>
              <a:t>سوف أرى التلاميذ قادرين على.....</a:t>
            </a:r>
          </a:p>
          <a:p>
            <a:pPr algn="r" rtl="1"/>
            <a:r>
              <a:rPr lang="ar-DZ" baseline="0" dirty="0" smtClean="0"/>
              <a:t>سوف </a:t>
            </a:r>
            <a:r>
              <a:rPr lang="ar-DZ" baseline="0" dirty="0" err="1" smtClean="0"/>
              <a:t>اكون</a:t>
            </a:r>
            <a:r>
              <a:rPr lang="ar-DZ" baseline="0" dirty="0" smtClean="0"/>
              <a:t> قادرًا على .......</a:t>
            </a:r>
          </a:p>
          <a:p>
            <a:pPr algn="r" rtl="1"/>
            <a:r>
              <a:rPr lang="ar-DZ" sz="1200" dirty="0" smtClean="0"/>
              <a:t>تكونُ التغذيّة الرّاجعة أكثر فعالية عندما تثبت وتؤكّد للمتكون </a:t>
            </a:r>
            <a:r>
              <a:rPr lang="ar-DZ" sz="1200" dirty="0" err="1" smtClean="0"/>
              <a:t>مايلي</a:t>
            </a:r>
            <a:r>
              <a:rPr lang="ar-DZ" sz="1200" dirty="0" smtClean="0"/>
              <a:t>:</a:t>
            </a:r>
            <a:endParaRPr lang="fr-FR" sz="1200" dirty="0" smtClean="0"/>
          </a:p>
          <a:p>
            <a:pPr algn="r" rtl="1"/>
            <a:r>
              <a:rPr lang="ar-DZ" sz="1200" dirty="0" smtClean="0"/>
              <a:t>نقاط قوّتهم (</a:t>
            </a:r>
            <a:r>
              <a:rPr lang="fr-FR" sz="1200" dirty="0" err="1" smtClean="0">
                <a:solidFill>
                  <a:srgbClr val="C00000"/>
                </a:solidFill>
              </a:rPr>
              <a:t>S</a:t>
            </a:r>
            <a:r>
              <a:rPr lang="fr-FR" sz="1200" dirty="0" err="1" smtClean="0"/>
              <a:t>trenghts</a:t>
            </a:r>
            <a:r>
              <a:rPr lang="ar-DZ" sz="1200" dirty="0" smtClean="0"/>
              <a:t> )</a:t>
            </a:r>
          </a:p>
          <a:p>
            <a:pPr algn="r" rtl="1"/>
            <a:r>
              <a:rPr lang="ar-DZ" sz="1200" dirty="0" smtClean="0"/>
              <a:t>نقاط ضعفهم (</a:t>
            </a:r>
            <a:r>
              <a:rPr lang="fr-FR" sz="1200" dirty="0" smtClean="0"/>
              <a:t> </a:t>
            </a:r>
            <a:r>
              <a:rPr lang="fr-FR" sz="1200" dirty="0" err="1" smtClean="0">
                <a:solidFill>
                  <a:srgbClr val="C00000"/>
                </a:solidFill>
              </a:rPr>
              <a:t>W</a:t>
            </a:r>
            <a:r>
              <a:rPr lang="fr-FR" sz="1200" dirty="0" err="1" smtClean="0"/>
              <a:t>eaknesses</a:t>
            </a:r>
            <a:r>
              <a:rPr lang="ar-DZ" sz="1200" dirty="0" smtClean="0"/>
              <a:t>)</a:t>
            </a:r>
          </a:p>
          <a:p>
            <a:pPr algn="r" rtl="1"/>
            <a:r>
              <a:rPr lang="ar-DZ" sz="1200" dirty="0" smtClean="0"/>
              <a:t>الخطوات القادمة وكيف سيتقدّمون (</a:t>
            </a:r>
            <a:r>
              <a:rPr lang="fr-FR" sz="1200" dirty="0" err="1" smtClean="0">
                <a:solidFill>
                  <a:srgbClr val="C00000"/>
                </a:solidFill>
              </a:rPr>
              <a:t>N</a:t>
            </a:r>
            <a:r>
              <a:rPr lang="fr-FR" sz="1200" dirty="0" err="1" smtClean="0"/>
              <a:t>ext</a:t>
            </a:r>
            <a:r>
              <a:rPr lang="ar-DZ" sz="1200" dirty="0" smtClean="0"/>
              <a:t>)</a:t>
            </a:r>
            <a:endParaRPr lang="fr-FR" sz="1200" dirty="0" smtClean="0"/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45</a:t>
            </a:fld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46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pPr algn="r" rtl="1"/>
            <a:r>
              <a:rPr lang="ar-DZ" dirty="0" smtClean="0"/>
              <a:t>وقفة تقويمية لما تم تقديمه خلال الأسبوع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مدّة</a:t>
            </a:r>
            <a:r>
              <a:rPr lang="ar-DZ" b="1" baseline="0" dirty="0" smtClean="0"/>
              <a:t> النّشاط : 30 </a:t>
            </a:r>
            <a:r>
              <a:rPr lang="ar-DZ" b="1" baseline="0" dirty="0" err="1" smtClean="0"/>
              <a:t>د</a:t>
            </a:r>
            <a:endParaRPr lang="ar-DZ" b="1" baseline="0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/>
              <a:t>عرض عام عن التّغذية الراجعة </a:t>
            </a:r>
            <a:r>
              <a:rPr lang="ar-DZ" b="1" baseline="0" dirty="0" err="1" smtClean="0"/>
              <a:t>كاستراتيجية</a:t>
            </a:r>
            <a:r>
              <a:rPr lang="ar-DZ" b="1" baseline="0" dirty="0" smtClean="0"/>
              <a:t> للتعلم ويتوصل إلى أن التغذية الراجعة  :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تشجِّ</a:t>
            </a:r>
            <a:r>
              <a:rPr lang="ar-DZ" altLang="en-US" sz="1200" dirty="0" smtClean="0"/>
              <a:t>ي</a:t>
            </a:r>
            <a:r>
              <a:rPr lang="ar-EG" altLang="en-US" sz="1200" dirty="0" smtClean="0"/>
              <a:t>ع </a:t>
            </a:r>
            <a:r>
              <a:rPr lang="ar-DZ" altLang="en-US" sz="1200" dirty="0" smtClean="0"/>
              <a:t>و</a:t>
            </a:r>
            <a:r>
              <a:rPr lang="ar-EG" altLang="en-US" sz="1200" dirty="0" smtClean="0"/>
              <a:t>تحفيز </a:t>
            </a:r>
            <a:r>
              <a:rPr lang="ar-DZ" altLang="en-US" sz="1200" dirty="0" smtClean="0"/>
              <a:t>المتربصين</a:t>
            </a:r>
            <a:r>
              <a:rPr lang="ar-EG" altLang="en-US" sz="1200" dirty="0" smtClean="0"/>
              <a:t> </a:t>
            </a:r>
            <a:r>
              <a:rPr lang="ar-DZ" altLang="en-US" sz="1200" dirty="0" smtClean="0"/>
              <a:t>على </a:t>
            </a:r>
            <a:r>
              <a:rPr lang="ar-EG" altLang="en-US" sz="1200" dirty="0" smtClean="0"/>
              <a:t>التعليم والتدريس.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اجمع ملاحظاتك عن التحدُّث حول التعليم والتدريس.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اجمع ملاحظاتك عن تقييم مُمارسته/مُمارساتها الخاصة والتخطيط للخطوات التالية. 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ابتعِد عن سلبيَّات ما سبق.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ركِّز على التعليم بموضوعيَّة، وليس على "ما تفعله بصورٍة خاطئة ......"</a:t>
            </a:r>
            <a:endParaRPr lang="en-GB" altLang="en-US" sz="1200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61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مدّة</a:t>
            </a:r>
            <a:r>
              <a:rPr lang="ar-DZ" b="1" baseline="0" dirty="0" smtClean="0"/>
              <a:t> النّشاط: 25د ،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يثبت المدرّب خيطًا على طول قاعة</a:t>
            </a:r>
            <a:r>
              <a:rPr lang="ar-DZ" b="1" baseline="0" dirty="0" smtClean="0"/>
              <a:t> الدّرس، ويضع عليه أربع بطاقات كتب عليها ( جيد جدًّا ، جيّد ، متوسّط ، </a:t>
            </a:r>
            <a:r>
              <a:rPr lang="ar-DZ" b="1" baseline="0" dirty="0" err="1" smtClean="0"/>
              <a:t>ت</a:t>
            </a:r>
            <a:r>
              <a:rPr lang="ar-DZ" b="1" baseline="0" dirty="0" smtClean="0"/>
              <a:t>. المتوسّط )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/>
              <a:t>يطلب من المتدرّبين اختيار مواقعهم من البطاقات على الخطّ ، حسب درجة استيعابهم للمفاهيم المقدّمة خلال الأسبوع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/>
              <a:t>استغلال مقياس التحصيل في دعم  المكتسبات باعتماد تعلم مع </a:t>
            </a:r>
            <a:r>
              <a:rPr lang="ar-DZ" b="1" baseline="0" dirty="0" err="1" smtClean="0"/>
              <a:t>الاقران</a:t>
            </a:r>
            <a:r>
              <a:rPr lang="ar-DZ" b="1" baseline="0" dirty="0" smtClean="0"/>
              <a:t> 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6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المثل الصيني: لا تعطيني سمكة علمني كيف أصطادها.</a:t>
            </a:r>
          </a:p>
          <a:p>
            <a:pPr algn="r" rtl="1"/>
            <a:r>
              <a:rPr lang="ar-DZ" dirty="0" smtClean="0"/>
              <a:t>المدة: 01 دقيقة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20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dirty="0" smtClean="0"/>
              <a:t>شرح الإستراتيجيّة</a:t>
            </a:r>
            <a:r>
              <a:rPr lang="ar-DZ" b="1" u="none" baseline="0" dirty="0" smtClean="0"/>
              <a:t> في الدّليل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45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baseline="0" dirty="0" smtClean="0"/>
              <a:t>بعد ملء الخانة الثالثة يقوم </a:t>
            </a:r>
            <a:r>
              <a:rPr lang="ar-DZ" b="1" u="none" baseline="0" dirty="0" err="1" smtClean="0"/>
              <a:t>المؤطر</a:t>
            </a:r>
            <a:r>
              <a:rPr lang="ar-DZ" b="1" u="none" baseline="0" dirty="0" smtClean="0"/>
              <a:t> بحوصلة الجداول على ورقة كبيرة على السبورة دون تكرار الأفكار الواردة، ومناقشتها من قبل المتكونين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52</a:t>
            </a:fld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10د </a:t>
            </a:r>
          </a:p>
          <a:p>
            <a:pPr algn="r" rtl="1"/>
            <a:r>
              <a:rPr lang="ar-DZ" b="1" u="none" dirty="0" smtClean="0"/>
              <a:t>ملء</a:t>
            </a:r>
            <a:r>
              <a:rPr lang="ar-DZ" b="1" u="none" baseline="0" dirty="0" smtClean="0"/>
              <a:t> الجدول يكون فرديًّا  للخانة الاولى و الثانية في بداية الأسبوع  و الخانة  الثالثة في نهاية الأسبوع ( الحصة الرابعة )،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 : 30 </a:t>
            </a:r>
            <a:r>
              <a:rPr lang="ar-DZ" dirty="0" err="1" smtClean="0"/>
              <a:t>د</a:t>
            </a:r>
            <a:endParaRPr lang="ar-DZ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- </a:t>
            </a:r>
            <a:r>
              <a:rPr lang="ar-DZ" dirty="0" err="1" smtClean="0"/>
              <a:t>إنطلاقا</a:t>
            </a:r>
            <a:r>
              <a:rPr lang="ar-DZ" dirty="0" smtClean="0"/>
              <a:t> من وضعية جلوس المتكونين</a:t>
            </a:r>
            <a:r>
              <a:rPr lang="ar-DZ" baseline="0" dirty="0" smtClean="0"/>
              <a:t> الحالية فتح مجال المناقشة حول أهمية </a:t>
            </a:r>
            <a:r>
              <a:rPr lang="ar-DZ" baseline="0" dirty="0" err="1" smtClean="0"/>
              <a:t>التفويج</a:t>
            </a:r>
            <a:r>
              <a:rPr lang="ar-DZ" baseline="0" dirty="0" smtClean="0"/>
              <a:t> و التفكير في وضعيات أخرى مع التبرير </a:t>
            </a:r>
            <a:endParaRPr lang="ar-DZ" dirty="0" smtClean="0"/>
          </a:p>
          <a:p>
            <a:pPr algn="r" rtl="1"/>
            <a:r>
              <a:rPr lang="ar-DZ" baseline="0" dirty="0" smtClean="0"/>
              <a:t>- مطالبة المتدرّبين بملاحظة الصّور ويبرر حسن تنظيم الفضاء كبيئة تحفيزيّة للتعلّم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aseline="0" dirty="0" smtClean="0"/>
              <a:t>يقترح </a:t>
            </a:r>
            <a:r>
              <a:rPr lang="ar-DZ" baseline="0" dirty="0" err="1" smtClean="0"/>
              <a:t>المؤطر</a:t>
            </a:r>
            <a:r>
              <a:rPr lang="ar-DZ" baseline="0" dirty="0" smtClean="0"/>
              <a:t> الصور المناسبة لفضاء و بيئة التعلم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التعرف على انواع الفضاءات و طريقة تنظيمها من اجل التعلم و المعالجة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>
                <a:solidFill>
                  <a:schemeClr val="tx1"/>
                </a:solidFill>
              </a:rPr>
              <a:t>مدّة التّحضير : 15</a:t>
            </a:r>
            <a:r>
              <a:rPr lang="ar-DZ" b="1" baseline="0" dirty="0" smtClean="0">
                <a:solidFill>
                  <a:schemeClr val="tx1"/>
                </a:solidFill>
              </a:rPr>
              <a:t> دقائق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>
                <a:solidFill>
                  <a:schemeClr val="tx1"/>
                </a:solidFill>
              </a:rPr>
              <a:t>الهيكلة:  </a:t>
            </a:r>
            <a:r>
              <a:rPr lang="en-US" b="1" baseline="0" dirty="0" smtClean="0">
                <a:solidFill>
                  <a:schemeClr val="tx1"/>
                </a:solidFill>
              </a:rPr>
              <a:t> 6-3=9          8-4=4</a:t>
            </a:r>
            <a:endParaRPr lang="ar-DZ" b="1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>
                <a:solidFill>
                  <a:prstClr val="black"/>
                </a:solidFill>
              </a:rPr>
              <a:pPr/>
              <a:t>57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66734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 : 60 د</a:t>
            </a:r>
          </a:p>
          <a:p>
            <a:pPr algn="r" rtl="1"/>
            <a:r>
              <a:rPr lang="ar-DZ" baseline="0" dirty="0" smtClean="0"/>
              <a:t>مطالبة المتدربين باقتراح وضعيّات تعليمية وتصميم فضاء يناسبها ( يمكن استغلال المذكرة المنجزة في اليوم الرابع لإنجاز تصميم يتلاءم وموضوع الحصّة )</a:t>
            </a:r>
          </a:p>
          <a:p>
            <a:pPr algn="r" rtl="1"/>
            <a:r>
              <a:rPr lang="ar-DZ" dirty="0" smtClean="0"/>
              <a:t> مع الإشارة</a:t>
            </a:r>
            <a:r>
              <a:rPr lang="ar-DZ" baseline="0" dirty="0" smtClean="0"/>
              <a:t> </a:t>
            </a:r>
            <a:r>
              <a:rPr lang="ar-DZ" dirty="0" smtClean="0"/>
              <a:t> إلى المعوقات التي تحول دون</a:t>
            </a:r>
            <a:r>
              <a:rPr lang="ar-DZ" baseline="0" dirty="0" smtClean="0"/>
              <a:t> ذلك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اقتراح الحلول المناسبة </a:t>
            </a:r>
          </a:p>
          <a:p>
            <a:pPr algn="r" rtl="1"/>
            <a:r>
              <a:rPr lang="ar-DZ" baseline="0" dirty="0" smtClean="0"/>
              <a:t>أمثلة :</a:t>
            </a:r>
          </a:p>
          <a:p>
            <a:pPr algn="r" rtl="1"/>
            <a:r>
              <a:rPr lang="ar-DZ" baseline="0" dirty="0" smtClean="0"/>
              <a:t>الاكتظاظ </a:t>
            </a:r>
          </a:p>
          <a:p>
            <a:pPr algn="r" rtl="1"/>
            <a:r>
              <a:rPr lang="ar-DZ" baseline="0" dirty="0" smtClean="0"/>
              <a:t>تغير الأساتذة من مادة لأخرى ،من نشاط لآخر </a:t>
            </a:r>
          </a:p>
          <a:p>
            <a:pPr algn="r" rtl="1"/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المدّة: 05 د </a:t>
            </a:r>
          </a:p>
          <a:p>
            <a:pPr algn="r" rtl="1"/>
            <a:r>
              <a:rPr lang="ar-DZ" dirty="0" smtClean="0"/>
              <a:t>ماذا</a:t>
            </a:r>
            <a:r>
              <a:rPr lang="ar-DZ" baseline="0" dirty="0" smtClean="0"/>
              <a:t> تعلّمت ؟ ماذا أيضا ؟ ( استغلال موقف الملاحظات )</a:t>
            </a:r>
          </a:p>
          <a:p>
            <a:pPr algn="r" rtl="1"/>
            <a:r>
              <a:rPr lang="ar-DZ" sz="1630" baseline="0" dirty="0" smtClean="0">
                <a:solidFill>
                  <a:srgbClr val="FF0000"/>
                </a:solidFill>
              </a:rPr>
              <a:t>ملاحظة: يطلب </a:t>
            </a:r>
            <a:r>
              <a:rPr lang="ar-DZ" sz="1630" baseline="0" dirty="0" err="1" smtClean="0">
                <a:solidFill>
                  <a:srgbClr val="FF0000"/>
                </a:solidFill>
              </a:rPr>
              <a:t>المؤطر</a:t>
            </a:r>
            <a:r>
              <a:rPr lang="ar-DZ" sz="1630" baseline="0" dirty="0" smtClean="0">
                <a:solidFill>
                  <a:srgbClr val="FF0000"/>
                </a:solidFill>
              </a:rPr>
              <a:t> من المتكونين تحضير الادوات التالية للحصة المقبلة: ( يمكن اللجوء الى مخبر المؤسسة مركز التكوين).</a:t>
            </a:r>
          </a:p>
          <a:p>
            <a:pPr algn="r" rtl="1"/>
            <a:r>
              <a:rPr lang="ar-DZ" sz="1630" baseline="0" dirty="0" smtClean="0">
                <a:solidFill>
                  <a:srgbClr val="FF0000"/>
                </a:solidFill>
              </a:rPr>
              <a:t>الأدوات اللازمة لصنع وعاء فولطا: كأس بلاستيكي- قضيبين من الكربون( الموجودة في العمود الكهربائي) – أسلاك توصيل – مادة لاصقة – سلك من الرصاص للتلحيم – حديد تلحيم.</a:t>
            </a:r>
          </a:p>
          <a:p>
            <a:pPr algn="r" rtl="1"/>
            <a:r>
              <a:rPr lang="ar-DZ" sz="1630" baseline="0" dirty="0" smtClean="0">
                <a:solidFill>
                  <a:srgbClr val="FF0000"/>
                </a:solidFill>
              </a:rPr>
              <a:t>الأدوات اللازمة لصنع أداة نقل الحركة بالسير: قرصين مضغوطين – قطعة خشبية شكل متوازي مستطيلات – مسطرة خشبية – مصباح توهج – أسلاك ناقلة – محرك كهربائي – أنبوب سيالة – سير مرن – برغي – صامولة – مادة لاصقة – غطائي قارورة بلاستيكية متماثلين – حديد تلحيم .</a:t>
            </a:r>
          </a:p>
          <a:p>
            <a:pPr algn="r" rtl="1"/>
            <a:r>
              <a:rPr lang="ar-DZ" sz="1630" baseline="0" dirty="0" smtClean="0">
                <a:solidFill>
                  <a:srgbClr val="FF0000"/>
                </a:solidFill>
              </a:rPr>
              <a:t>الأدوات  </a:t>
            </a:r>
            <a:endParaRPr lang="en-GB" sz="1630" baseline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60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التعليمة: عرض المحتوى على المتكونين.</a:t>
            </a:r>
          </a:p>
          <a:p>
            <a:pPr algn="r" rtl="1"/>
            <a:r>
              <a:rPr lang="ar-DZ" dirty="0" smtClean="0"/>
              <a:t>المدة: 5 دقائق.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r>
              <a:rPr lang="ar-DZ" sz="1200" dirty="0" smtClean="0"/>
              <a:t>مدّة العرض: 30 </a:t>
            </a:r>
            <a:r>
              <a:rPr lang="ar-DZ" sz="1200" dirty="0" err="1" smtClean="0"/>
              <a:t>د</a:t>
            </a:r>
            <a:endParaRPr lang="ar-DZ" sz="1200" dirty="0" smtClean="0"/>
          </a:p>
          <a:p>
            <a:pPr algn="r" rtl="1"/>
            <a:r>
              <a:rPr lang="ar-DZ" sz="1200" dirty="0" smtClean="0"/>
              <a:t>عن طريق المناقشة، يستعرض </a:t>
            </a:r>
            <a:r>
              <a:rPr lang="ar-DZ" sz="1200" dirty="0" err="1" smtClean="0"/>
              <a:t>المؤطر</a:t>
            </a:r>
            <a:r>
              <a:rPr lang="ar-DZ" sz="1200" dirty="0" smtClean="0"/>
              <a:t> لائحة الوسائط </a:t>
            </a:r>
            <a:r>
              <a:rPr lang="ar-DZ" sz="1200" dirty="0" err="1" smtClean="0"/>
              <a:t>البيداغوجيّة</a:t>
            </a:r>
            <a:r>
              <a:rPr lang="ar-DZ" sz="1200" dirty="0" smtClean="0"/>
              <a:t> المختلفة: المرئية</a:t>
            </a:r>
            <a:r>
              <a:rPr lang="ar-DZ" sz="1200" baseline="0" dirty="0" smtClean="0"/>
              <a:t> </a:t>
            </a:r>
            <a:r>
              <a:rPr lang="ar-DZ" sz="1200" baseline="0" dirty="0" err="1" smtClean="0"/>
              <a:t>و</a:t>
            </a:r>
            <a:r>
              <a:rPr lang="ar-DZ" sz="1200" baseline="0" dirty="0" smtClean="0"/>
              <a:t> المسموعة </a:t>
            </a:r>
            <a:r>
              <a:rPr lang="ar-DZ" sz="1200" baseline="0" dirty="0" err="1" smtClean="0"/>
              <a:t>و</a:t>
            </a:r>
            <a:r>
              <a:rPr lang="ar-DZ" sz="1200" baseline="0" dirty="0" smtClean="0"/>
              <a:t> المكتوبة للإجابة عن التّساؤلات التّاليّة:</a:t>
            </a:r>
          </a:p>
          <a:p>
            <a:pPr algn="r" rtl="1"/>
            <a:r>
              <a:rPr lang="ar-DZ" sz="1200" baseline="0" dirty="0" smtClean="0"/>
              <a:t>متى </a:t>
            </a:r>
            <a:r>
              <a:rPr lang="ar-DZ" sz="1200" baseline="0" dirty="0" err="1" smtClean="0"/>
              <a:t>و</a:t>
            </a:r>
            <a:r>
              <a:rPr lang="ar-DZ" sz="1200" baseline="0" dirty="0" smtClean="0"/>
              <a:t> لماذا و كيف نستعملها ؟</a:t>
            </a:r>
          </a:p>
          <a:p>
            <a:pPr algn="r" rtl="1"/>
            <a:r>
              <a:rPr lang="ar-DZ" sz="1200" b="1" baseline="0" dirty="0" smtClean="0"/>
              <a:t>الاستراتيجية</a:t>
            </a:r>
            <a:r>
              <a:rPr lang="ar-DZ" sz="1200" baseline="0" dirty="0" smtClean="0"/>
              <a:t> : ترك الحرية </a:t>
            </a:r>
            <a:r>
              <a:rPr lang="ar-DZ" sz="1200" baseline="0" dirty="0" err="1" smtClean="0"/>
              <a:t>للمؤطر</a:t>
            </a:r>
            <a:r>
              <a:rPr lang="ar-DZ" sz="1200" baseline="0" dirty="0" smtClean="0"/>
              <a:t> اختيار الاستراتيجية المناسبة</a:t>
            </a:r>
          </a:p>
          <a:p>
            <a:pPr algn="r" rtl="1"/>
            <a:r>
              <a:rPr lang="ar-DZ" sz="1200" b="1" baseline="0" dirty="0" smtClean="0"/>
              <a:t>هيكلة</a:t>
            </a:r>
            <a:r>
              <a:rPr lang="ar-DZ" sz="1200" baseline="0" dirty="0" smtClean="0"/>
              <a:t> :</a:t>
            </a:r>
            <a:r>
              <a:rPr lang="ar-DZ" sz="1200" dirty="0" smtClean="0"/>
              <a:t>تعد الوسائل التعليمية وسيطا </a:t>
            </a:r>
            <a:r>
              <a:rPr lang="ar-DZ" sz="1200" baseline="0" dirty="0" smtClean="0"/>
              <a:t> </a:t>
            </a:r>
            <a:r>
              <a:rPr lang="ar-DZ" sz="1200" dirty="0" smtClean="0"/>
              <a:t>بين المتعلم والمعرفة والمدرس (المثلث </a:t>
            </a:r>
            <a:r>
              <a:rPr lang="ar-DZ" sz="1200" dirty="0" err="1" smtClean="0"/>
              <a:t>البيداغوجي</a:t>
            </a:r>
            <a:r>
              <a:rPr lang="ar-DZ" sz="1200" dirty="0" smtClean="0"/>
              <a:t>). وهي متعددة، يمكن إجمالها فيما يسمى بالوسائل</a:t>
            </a:r>
            <a:r>
              <a:rPr lang="ar-DZ" sz="1200" baseline="0" dirty="0" smtClean="0"/>
              <a:t> </a:t>
            </a:r>
            <a:r>
              <a:rPr lang="ar-DZ" sz="1200" dirty="0" smtClean="0"/>
              <a:t> </a:t>
            </a:r>
            <a:r>
              <a:rPr lang="ar-DZ" sz="1200" dirty="0" err="1" smtClean="0"/>
              <a:t>البيداغوجية</a:t>
            </a:r>
            <a:r>
              <a:rPr lang="ar-DZ" sz="1200" dirty="0" smtClean="0"/>
              <a:t>: المكتوبة (الكتاب المدرسيّ، السّبورة، ) والمسموعة (المسجلة) والمرئية (التلفاز). وقد تجمع كل هذه الوسائل فيما يسمى بالوسائط المتعددة (</a:t>
            </a:r>
            <a:r>
              <a:rPr lang="fr-FR" sz="1200" dirty="0" smtClean="0"/>
              <a:t>Multimédia)؛ </a:t>
            </a:r>
            <a:r>
              <a:rPr lang="ar-DZ" sz="1200" dirty="0" smtClean="0"/>
              <a:t>وهي تجميع لتكنولوجيات يكون الهدف منها تدبير النص والصوت والصورة في دعامة واحدة هي الحاسوب.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63</a:t>
            </a:fld>
            <a:endParaRPr lang="fr-F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المدة :15</a:t>
            </a:r>
            <a:r>
              <a:rPr lang="ar-DZ" baseline="0" dirty="0" smtClean="0"/>
              <a:t> دقيقة</a:t>
            </a:r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نشاط فردي ( 20 دقائق ):</a:t>
            </a:r>
          </a:p>
          <a:p>
            <a:pPr algn="r" rtl="1"/>
            <a:r>
              <a:rPr lang="ar-DZ" dirty="0" smtClean="0"/>
              <a:t>البحث عن</a:t>
            </a:r>
            <a:r>
              <a:rPr lang="ar-DZ" baseline="0" dirty="0" smtClean="0"/>
              <a:t> أفكار لملء ورقة الإجابة</a:t>
            </a:r>
          </a:p>
          <a:p>
            <a:pPr algn="r" rtl="1"/>
            <a:r>
              <a:rPr lang="ar-DZ" baseline="0" dirty="0" smtClean="0"/>
              <a:t>مقارنة الأفكار، تطويرها</a:t>
            </a:r>
          </a:p>
          <a:p>
            <a:pPr algn="r" rtl="1"/>
            <a:r>
              <a:rPr lang="ar-DZ" baseline="0" dirty="0" smtClean="0"/>
              <a:t>نقل الأفكار المطوّرة على ورقة كبيرة ( عمل فوجي ) </a:t>
            </a:r>
          </a:p>
          <a:p>
            <a:pPr algn="r" rtl="1"/>
            <a:r>
              <a:rPr lang="ar-DZ" baseline="0" dirty="0" smtClean="0"/>
              <a:t>عرض </a:t>
            </a:r>
            <a:r>
              <a:rPr lang="ar-DZ" baseline="0" dirty="0" err="1" smtClean="0"/>
              <a:t>المنتوج</a:t>
            </a:r>
            <a:endParaRPr lang="ar-DZ" baseline="0" dirty="0" smtClean="0"/>
          </a:p>
          <a:p>
            <a:pPr algn="r" rtl="1"/>
            <a:r>
              <a:rPr lang="ar-DZ" baseline="0" dirty="0" smtClean="0"/>
              <a:t>مناقشة الأعمال المنجزة</a:t>
            </a:r>
          </a:p>
          <a:p>
            <a:pPr algn="r" rtl="1"/>
            <a:r>
              <a:rPr lang="ar-DZ" baseline="0" dirty="0" smtClean="0"/>
              <a:t>التّصديق على النّتائج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67</a:t>
            </a:fld>
            <a:endParaRPr lang="fr-F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مدّة النّشاط: 55 د</a:t>
            </a:r>
          </a:p>
          <a:p>
            <a:pPr algn="r" rtl="1"/>
            <a:r>
              <a:rPr lang="ar-DZ" dirty="0" smtClean="0"/>
              <a:t>نجاح هذا النشاط يرتبط بالتّحضير الجيّد قبل الشّروع في الإنجاز، </a:t>
            </a:r>
          </a:p>
          <a:p>
            <a:pPr algn="r" rtl="1"/>
            <a:r>
              <a:rPr lang="ar-DZ" baseline="0" dirty="0" smtClean="0"/>
              <a:t>وهو إعداد وسائل لحصة تعليميه/ تعلّمية  </a:t>
            </a:r>
            <a:r>
              <a:rPr lang="ar-DZ" dirty="0" smtClean="0"/>
              <a:t>باستعمال</a:t>
            </a:r>
            <a:r>
              <a:rPr lang="ar-DZ" baseline="0" dirty="0" smtClean="0"/>
              <a:t> </a:t>
            </a:r>
            <a:r>
              <a:rPr lang="ar-DZ" dirty="0" smtClean="0"/>
              <a:t>مواد مسترجعة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68</a:t>
            </a:fld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69</a:t>
            </a:fld>
            <a:endParaRPr lang="fr-F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pPr algn="r" rtl="1"/>
            <a:r>
              <a:rPr lang="ar-DZ" dirty="0" smtClean="0"/>
              <a:t>وقفة تقويمية لما تم تقديمه خلال الأسبوع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BC83-E443-45CE-A348-1DC8720DB747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66703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45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baseline="0" dirty="0" smtClean="0"/>
              <a:t>بعد ملء الخانة الثالثة يقوم </a:t>
            </a:r>
            <a:r>
              <a:rPr lang="ar-DZ" b="1" u="none" baseline="0" dirty="0" err="1" smtClean="0"/>
              <a:t>المؤطر</a:t>
            </a:r>
            <a:r>
              <a:rPr lang="ar-DZ" b="1" u="none" baseline="0" dirty="0" smtClean="0"/>
              <a:t> بحوصلة الجداول على ورقة كبيرة على السبورة دون تكرار الأفكار الواردة، ومناقشتها من قبل المتكونين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73</a:t>
            </a:fld>
            <a:endParaRPr lang="fr-F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/>
              <a:t>مهمّة فرديّة: العصف الذّهني</a:t>
            </a:r>
          </a:p>
          <a:p>
            <a:pPr algn="r" rtl="1"/>
            <a:r>
              <a:rPr lang="ar-SA" sz="1200" b="1" dirty="0"/>
              <a:t>خطوات الإستراتيجيّة :</a:t>
            </a:r>
            <a:endParaRPr lang="fr-FR" sz="1200" dirty="0"/>
          </a:p>
          <a:p>
            <a:pPr algn="r" rtl="1"/>
            <a:r>
              <a:rPr lang="ar-SA" sz="1200" dirty="0"/>
              <a:t>- تحديد وقت الجلسة بفترة زمنية محددة، ويفضل أن تتراوح ما بين </a:t>
            </a:r>
            <a:r>
              <a:rPr lang="ar-DZ" sz="1200" dirty="0"/>
              <a:t>10-15</a:t>
            </a:r>
            <a:r>
              <a:rPr lang="ar-SA" sz="1200" dirty="0"/>
              <a:t> دقيقة.</a:t>
            </a:r>
            <a:endParaRPr lang="fr-FR" sz="1200" dirty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/>
              <a:t>عرض </a:t>
            </a:r>
            <a:r>
              <a:rPr lang="ar-DZ" baseline="0" dirty="0"/>
              <a:t>مصطلح ”المناهج الدراسية ” </a:t>
            </a:r>
            <a:r>
              <a:rPr lang="ar-DZ" baseline="0" dirty="0" err="1"/>
              <a:t>و</a:t>
            </a:r>
            <a:r>
              <a:rPr lang="ar-DZ" baseline="0" dirty="0"/>
              <a:t> دعوة كل فرد بتقديم ما يعرفه عن المناهج</a:t>
            </a:r>
          </a:p>
          <a:p>
            <a:pPr algn="r" rtl="1"/>
            <a:r>
              <a:rPr lang="ar-SA" sz="1200" dirty="0"/>
              <a:t>- تصنّف الأفكار في مجاميع متشابهة.</a:t>
            </a:r>
            <a:endParaRPr lang="fr-FR" sz="1200" dirty="0"/>
          </a:p>
          <a:p>
            <a:pPr algn="r" rtl="1">
              <a:buFontTx/>
              <a:buChar char="-"/>
            </a:pPr>
            <a:r>
              <a:rPr lang="ar-SA" sz="1200" dirty="0"/>
              <a:t>الحصولُ على كم </a:t>
            </a:r>
            <a:r>
              <a:rPr lang="ar-SA" sz="1200" dirty="0" smtClean="0"/>
              <a:t>من </a:t>
            </a:r>
            <a:r>
              <a:rPr lang="ar-SA" sz="1200" dirty="0"/>
              <a:t>الأفكار المتعدّدة </a:t>
            </a:r>
            <a:r>
              <a:rPr lang="ar-DZ" sz="1200" dirty="0"/>
              <a:t>للوصول </a:t>
            </a:r>
            <a:r>
              <a:rPr lang="ar-DZ" sz="1200" dirty="0" err="1"/>
              <a:t>الى</a:t>
            </a:r>
            <a:r>
              <a:rPr lang="ar-DZ" sz="1200" dirty="0"/>
              <a:t> المفهوم المنتظر</a:t>
            </a:r>
            <a:r>
              <a:rPr lang="ar-SA" sz="1200" dirty="0"/>
              <a:t>.</a:t>
            </a:r>
            <a:endParaRPr lang="fr-FR" sz="1200" dirty="0"/>
          </a:p>
          <a:p>
            <a:pPr algn="r" rtl="1"/>
            <a:r>
              <a:rPr lang="ar-DZ" baseline="0" dirty="0"/>
              <a:t>-حوصلة الاقتراحات في مفهوم عام للمناهج من </a:t>
            </a:r>
            <a:r>
              <a:rPr lang="ar-DZ" baseline="0" dirty="0" err="1"/>
              <a:t>انتاج</a:t>
            </a:r>
            <a:r>
              <a:rPr lang="ar-DZ" baseline="0" dirty="0"/>
              <a:t> المتكونين </a:t>
            </a:r>
            <a:endParaRPr lang="ar-DZ" dirty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/>
              <a:t> تم </a:t>
            </a:r>
            <a:r>
              <a:rPr lang="ar-DZ" dirty="0" err="1"/>
              <a:t>اختراح</a:t>
            </a:r>
            <a:r>
              <a:rPr lang="ar-DZ" baseline="0" dirty="0"/>
              <a:t> ثلاث </a:t>
            </a:r>
            <a:r>
              <a:rPr lang="ar-DZ" baseline="0" dirty="0" err="1"/>
              <a:t>تعاريف</a:t>
            </a:r>
            <a:r>
              <a:rPr lang="ar-DZ" baseline="0" dirty="0"/>
              <a:t> </a:t>
            </a:r>
            <a:r>
              <a:rPr lang="ar-DZ" baseline="0" dirty="0" err="1"/>
              <a:t>تدعيمية</a:t>
            </a:r>
            <a:r>
              <a:rPr lang="ar-DZ" baseline="0" dirty="0"/>
              <a:t> </a:t>
            </a:r>
            <a:r>
              <a:rPr lang="ar-DZ" baseline="0" dirty="0" err="1"/>
              <a:t>لامنهاج</a:t>
            </a:r>
            <a:r>
              <a:rPr lang="ar-DZ" baseline="0" dirty="0"/>
              <a:t> نظرا لتعدد التعريفات حسب النظريات </a:t>
            </a:r>
            <a:r>
              <a:rPr lang="ar-DZ" baseline="0" dirty="0" err="1"/>
              <a:t>و</a:t>
            </a:r>
            <a:r>
              <a:rPr lang="ar-DZ" baseline="0" dirty="0"/>
              <a:t>  آراء </a:t>
            </a:r>
            <a:r>
              <a:rPr lang="ar-DZ" baseline="0" dirty="0" err="1"/>
              <a:t>التاحثين</a:t>
            </a:r>
            <a:r>
              <a:rPr lang="ar-DZ" baseline="0" dirty="0"/>
              <a:t> </a:t>
            </a:r>
            <a:r>
              <a:rPr lang="ar-DZ" dirty="0"/>
              <a:t>نكتفي بتعريف شامل يكون</a:t>
            </a:r>
            <a:r>
              <a:rPr lang="ar-DZ" baseline="0" dirty="0"/>
              <a:t> ممن </a:t>
            </a:r>
            <a:r>
              <a:rPr lang="ar-DZ" baseline="0" dirty="0" err="1"/>
              <a:t>انلا</a:t>
            </a:r>
            <a:r>
              <a:rPr lang="ar-DZ" dirty="0"/>
              <a:t> نكتفي بتعريف شامل يكون</a:t>
            </a:r>
            <a:r>
              <a:rPr lang="ar-DZ" baseline="0" dirty="0"/>
              <a:t> ممن </a:t>
            </a:r>
            <a:r>
              <a:rPr lang="ar-DZ" baseline="0" dirty="0" err="1"/>
              <a:t>انلا</a:t>
            </a:r>
            <a:r>
              <a:rPr lang="ar-DZ" dirty="0"/>
              <a:t>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76</a:t>
            </a:fld>
            <a:endParaRPr lang="en-GB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/>
              <a:t>بعد عرض المدخل  يتم توزيع وثيقة المنهاج على الأفواج للإطلاع عليها </a:t>
            </a:r>
            <a:r>
              <a:rPr lang="ar-DZ" dirty="0" err="1"/>
              <a:t>و</a:t>
            </a:r>
            <a:r>
              <a:rPr lang="ar-DZ" dirty="0"/>
              <a:t> البحث عن </a:t>
            </a:r>
            <a:r>
              <a:rPr lang="ar-DZ" dirty="0" err="1"/>
              <a:t>اسباب</a:t>
            </a:r>
            <a:r>
              <a:rPr lang="ar-DZ" dirty="0"/>
              <a:t> اعتماد المقاربة بالكفاءات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/>
              <a:t>العودة </a:t>
            </a:r>
            <a:r>
              <a:rPr lang="ar-DZ" dirty="0" err="1"/>
              <a:t>الى</a:t>
            </a:r>
            <a:r>
              <a:rPr lang="ar-DZ" dirty="0"/>
              <a:t> صفحات المنهاج الطور (</a:t>
            </a:r>
            <a:r>
              <a:rPr lang="ar-DZ" baseline="0" dirty="0"/>
              <a:t> يوزع المدرب على </a:t>
            </a:r>
            <a:r>
              <a:rPr lang="ar-DZ" dirty="0"/>
              <a:t>المتكونين </a:t>
            </a:r>
            <a:r>
              <a:rPr lang="ar-DZ" baseline="0" dirty="0"/>
              <a:t>سندا يتعلق بمنهاج المرحلة التعليمية </a:t>
            </a:r>
            <a:r>
              <a:rPr lang="ar-DZ" baseline="0" dirty="0" err="1"/>
              <a:t>و</a:t>
            </a:r>
            <a:r>
              <a:rPr lang="ar-DZ" baseline="0" dirty="0"/>
              <a:t> مادة التخصص)</a:t>
            </a:r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77</a:t>
            </a:fld>
            <a:endParaRPr lang="en-GB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/>
              <a:t>يوزّع المدرّب على المتكونين سندا لوثيقة</a:t>
            </a:r>
            <a:r>
              <a:rPr lang="ar-DZ" baseline="0" dirty="0"/>
              <a:t> </a:t>
            </a:r>
            <a:r>
              <a:rPr lang="ar-DZ" dirty="0"/>
              <a:t> المنهاج ( 2016 )، </a:t>
            </a:r>
          </a:p>
          <a:p>
            <a:pPr algn="r" rtl="1"/>
            <a:r>
              <a:rPr lang="ar-DZ" dirty="0"/>
              <a:t>المهمّة:يطلب من المتكونين وضع قائمة على ورقة كبيرة يحدد فيها كل</a:t>
            </a:r>
            <a:r>
              <a:rPr lang="ar-DZ" baseline="0" dirty="0"/>
              <a:t> ما يمكن استخلاصه من الوثيقة </a:t>
            </a:r>
            <a:r>
              <a:rPr lang="ar-DZ" baseline="0" dirty="0" err="1"/>
              <a:t>و</a:t>
            </a:r>
            <a:r>
              <a:rPr lang="ar-DZ" baseline="0" dirty="0"/>
              <a:t> اقتراح كيفية استغلال تلك العناصر ليتم مناقشتها داخل المجموعة ثم عرضها على الفوج .</a:t>
            </a:r>
            <a:endParaRPr lang="ar-DZ" dirty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/>
              <a:t>يتم</a:t>
            </a:r>
            <a:r>
              <a:rPr lang="ar-DZ" baseline="0" dirty="0"/>
              <a:t> تقديم </a:t>
            </a:r>
            <a:r>
              <a:rPr lang="ar-DZ" baseline="0" dirty="0" err="1"/>
              <a:t>شروحات</a:t>
            </a:r>
            <a:r>
              <a:rPr lang="ar-DZ" baseline="0" dirty="0"/>
              <a:t> بسيطة حول  كل عنصر بالرجوع لوثيقة المنهاج (يتم العمل بالتوازي المكون </a:t>
            </a:r>
            <a:r>
              <a:rPr lang="ar-DZ" baseline="0" dirty="0" err="1"/>
              <a:t>و</a:t>
            </a:r>
            <a:r>
              <a:rPr lang="ar-DZ" baseline="0" dirty="0"/>
              <a:t> المتكون )</a:t>
            </a:r>
          </a:p>
          <a:p>
            <a:pPr algn="r" rtl="1"/>
            <a:r>
              <a:rPr lang="ar-DZ" baseline="0" dirty="0"/>
              <a:t>مثال :</a:t>
            </a:r>
          </a:p>
          <a:p>
            <a:pPr algn="r" rtl="1"/>
            <a:r>
              <a:rPr lang="ar-DZ" baseline="0" dirty="0" smtClean="0"/>
              <a:t>عند التحدث عن جدول المواقيت دعوة المتكون للرجوع </a:t>
            </a:r>
            <a:r>
              <a:rPr lang="ar-DZ" baseline="0" dirty="0" err="1" smtClean="0"/>
              <a:t>الى</a:t>
            </a:r>
            <a:r>
              <a:rPr lang="ar-DZ" baseline="0" dirty="0" smtClean="0"/>
              <a:t> الوثيقة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تحديد الحجم الساعي الأسبوعي لكل مادة على سبيل المثال.</a:t>
            </a:r>
            <a:endParaRPr lang="ar-DZ" baseline="0" dirty="0"/>
          </a:p>
          <a:p>
            <a:pPr algn="r" rtl="1"/>
            <a:r>
              <a:rPr lang="ar-DZ" baseline="0" dirty="0" smtClean="0"/>
              <a:t>جدول </a:t>
            </a:r>
            <a:r>
              <a:rPr lang="ar-DZ" baseline="0" dirty="0"/>
              <a:t>البرنامج السنوي : عرض الجدول </a:t>
            </a:r>
            <a:r>
              <a:rPr lang="ar-DZ" baseline="0" dirty="0" err="1"/>
              <a:t>و</a:t>
            </a:r>
            <a:r>
              <a:rPr lang="ar-DZ" baseline="0" dirty="0"/>
              <a:t> قراءته من طرف المتكون </a:t>
            </a:r>
          </a:p>
          <a:p>
            <a:pPr algn="r" rtl="1"/>
            <a:r>
              <a:rPr lang="ar-DZ" baseline="0" dirty="0"/>
              <a:t>نفس العمل مع بقية العناصر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aseline="0" dirty="0" smtClean="0"/>
              <a:t>ملاحظة :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aseline="0" dirty="0" smtClean="0"/>
              <a:t>ترك عنصر المصطلحات للنشاط الموالي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aseline="0" dirty="0" smtClean="0"/>
              <a:t>والإشارة إلى الجزء الثاني من المنهاج الخاص بالمواد </a:t>
            </a:r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80</a:t>
            </a:fld>
            <a:endParaRPr lang="en-GB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/>
              <a:t>1) توزيع</a:t>
            </a:r>
            <a:r>
              <a:rPr lang="ar-DZ" baseline="0" dirty="0"/>
              <a:t> الورقة رقم واحد على الأفواج </a:t>
            </a:r>
            <a:r>
              <a:rPr lang="ar-DZ" baseline="0" dirty="0" err="1"/>
              <a:t>مرفوقة</a:t>
            </a:r>
            <a:r>
              <a:rPr lang="ar-DZ" baseline="0" dirty="0"/>
              <a:t> بالورقة رقم2 </a:t>
            </a:r>
            <a:r>
              <a:rPr lang="ar-DZ" baseline="0" dirty="0" err="1"/>
              <a:t>و</a:t>
            </a:r>
            <a:r>
              <a:rPr lang="ar-DZ" baseline="0" dirty="0"/>
              <a:t> مطالبة المتكونين </a:t>
            </a:r>
            <a:r>
              <a:rPr lang="ar-DZ" baseline="0" dirty="0" err="1"/>
              <a:t>بارفاق</a:t>
            </a:r>
            <a:r>
              <a:rPr lang="ar-DZ" baseline="0" dirty="0"/>
              <a:t> كل عبارة بالمصطلح المناسب لمدة 10د</a:t>
            </a:r>
          </a:p>
          <a:p>
            <a:pPr algn="r" rtl="1"/>
            <a:r>
              <a:rPr lang="ar-DZ" baseline="0" dirty="0"/>
              <a:t>2) تغيير الأوراق بين الأفواج ليتم التصحيح بالأقران اعتمادا على الشرح الوارد بالمنهاج لمدة 5د</a:t>
            </a:r>
            <a:endParaRPr lang="fr-FR" dirty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/>
              <a:t>ملاحظة يتم توزيع </a:t>
            </a:r>
            <a:r>
              <a:rPr lang="ar-DZ" dirty="0" smtClean="0"/>
              <a:t>الأوراق </a:t>
            </a:r>
            <a:r>
              <a:rPr lang="ar-DZ" dirty="0"/>
              <a:t>على المتكونين مع مطالبتهم </a:t>
            </a:r>
            <a:r>
              <a:rPr lang="ar-DZ" dirty="0" smtClean="0"/>
              <a:t>بتفصيص </a:t>
            </a:r>
            <a:r>
              <a:rPr lang="ar-DZ" dirty="0"/>
              <a:t>الورقة 2 </a:t>
            </a:r>
            <a:r>
              <a:rPr lang="ar-DZ" dirty="0" smtClean="0"/>
              <a:t>وإلصاق </a:t>
            </a:r>
            <a:r>
              <a:rPr lang="ar-DZ" dirty="0"/>
              <a:t>العبارات على الورقة 1</a:t>
            </a:r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81</a:t>
            </a:fld>
            <a:endParaRPr lang="en-GB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/>
              <a:t>يتأمل </a:t>
            </a:r>
            <a:r>
              <a:rPr lang="ar-DZ" dirty="0" err="1"/>
              <a:t>المتكونون</a:t>
            </a:r>
            <a:r>
              <a:rPr lang="ar-DZ" dirty="0"/>
              <a:t> في </a:t>
            </a:r>
            <a:r>
              <a:rPr lang="ar-DZ" dirty="0" err="1"/>
              <a:t>مكتسباتهم</a:t>
            </a:r>
            <a:r>
              <a:rPr lang="ar-DZ" baseline="0" dirty="0"/>
              <a:t> ( نشاط فردي لمدّة </a:t>
            </a:r>
            <a:r>
              <a:rPr lang="fr-FR" baseline="0" dirty="0"/>
              <a:t>5</a:t>
            </a:r>
            <a:r>
              <a:rPr lang="ar-DZ" baseline="0" dirty="0"/>
              <a:t> د ) </a:t>
            </a:r>
          </a:p>
          <a:p>
            <a:pPr algn="r" rtl="1"/>
            <a:r>
              <a:rPr lang="ar-DZ" baseline="0" dirty="0"/>
              <a:t>تدوين الملاحظات على قصاصات (يكتب ما لم يفهمه)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85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/>
              <a:t>كتابة خصائص المنهج على قصاصات ووضعها داحل علبة ليختار كل فوج خاصية و البحث فيها </a:t>
            </a:r>
            <a:r>
              <a:rPr lang="ar-DZ" dirty="0" smtClean="0"/>
              <a:t>مع </a:t>
            </a:r>
            <a:r>
              <a:rPr lang="ar-DZ" dirty="0"/>
              <a:t>أعضاء فوجه ثم عرضها في الأخير </a:t>
            </a:r>
            <a:r>
              <a:rPr lang="ar-DZ" dirty="0" smtClean="0"/>
              <a:t>على الجميع</a:t>
            </a:r>
          </a:p>
          <a:p>
            <a:pPr algn="r" rtl="1"/>
            <a:r>
              <a:rPr lang="ar-DZ" dirty="0" smtClean="0"/>
              <a:t>المدة:40د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86</a:t>
            </a:fld>
            <a:endParaRPr lang="en-GB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/>
              <a:t>كتابة خصائص المنهج على قصاصات ووضعها </a:t>
            </a:r>
            <a:r>
              <a:rPr lang="ar-DZ" dirty="0" err="1"/>
              <a:t>داحل</a:t>
            </a:r>
            <a:r>
              <a:rPr lang="ar-DZ" dirty="0"/>
              <a:t> علبة ليختار كل فوج خاصية </a:t>
            </a:r>
            <a:r>
              <a:rPr lang="ar-DZ" dirty="0" err="1"/>
              <a:t>و</a:t>
            </a:r>
            <a:r>
              <a:rPr lang="ar-DZ" dirty="0"/>
              <a:t> البحث فيها </a:t>
            </a:r>
            <a:r>
              <a:rPr lang="ar-DZ" dirty="0" err="1"/>
              <a:t>عغ</a:t>
            </a:r>
            <a:r>
              <a:rPr lang="ar-DZ" dirty="0"/>
              <a:t> أعضاء فوجه ثم عرضها في الأخير علة الجميع 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87</a:t>
            </a:fld>
            <a:endParaRPr lang="en-GB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smtClean="0"/>
              <a:t>يطلب </a:t>
            </a:r>
            <a:r>
              <a:rPr lang="ar-DZ" dirty="0" smtClean="0"/>
              <a:t>من المتكون تحديد معنى المصطلحات من خلال المنهاج –</a:t>
            </a:r>
          </a:p>
          <a:p>
            <a:pPr algn="r" rtl="1"/>
            <a:r>
              <a:rPr lang="ar-DZ" dirty="0" smtClean="0"/>
              <a:t>مدة النشاط 40د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>
                <a:solidFill>
                  <a:prstClr val="black"/>
                </a:solidFill>
              </a:rPr>
              <a:pPr/>
              <a:t>88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94699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dirty="0" smtClean="0"/>
              <a:t>استراتيجية </a:t>
            </a:r>
            <a:r>
              <a:rPr lang="ar-DZ" b="1" dirty="0" err="1" smtClean="0"/>
              <a:t>جيكسو</a:t>
            </a:r>
            <a:r>
              <a:rPr lang="ar-DZ" b="1" dirty="0" smtClean="0"/>
              <a:t> : المدة : 40 د</a:t>
            </a:r>
          </a:p>
          <a:p>
            <a:pPr algn="r" rtl="1"/>
            <a:endParaRPr lang="ar-DZ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>
                <a:solidFill>
                  <a:prstClr val="black"/>
                </a:solidFill>
              </a:rPr>
              <a:pPr/>
              <a:t>90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46654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pPr algn="r" rtl="1"/>
            <a:r>
              <a:rPr lang="ar-DZ" dirty="0"/>
              <a:t>المدّة: </a:t>
            </a:r>
            <a:r>
              <a:rPr lang="fr-FR" dirty="0"/>
              <a:t>10</a:t>
            </a:r>
            <a:r>
              <a:rPr lang="ar-DZ" dirty="0"/>
              <a:t>د التفكير الفردي، ثم يشارك </a:t>
            </a:r>
            <a:r>
              <a:rPr lang="ar-DZ" baseline="0" dirty="0"/>
              <a:t>الآخرين بفكرتين سيقوم بالتّخطيط لهما مستقبلا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49046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93</a:t>
            </a:fld>
            <a:endParaRPr lang="fr-F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>
                <a:solidFill>
                  <a:prstClr val="black"/>
                </a:solidFill>
              </a:rPr>
              <a:pPr/>
              <a:t>94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4040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10 </a:t>
            </a:r>
            <a:r>
              <a:rPr lang="ar-DZ" dirty="0" err="1" smtClean="0"/>
              <a:t>د</a:t>
            </a:r>
            <a:r>
              <a:rPr lang="ar-DZ" dirty="0" smtClean="0"/>
              <a:t> : عمل فردي ثم ثنائي</a:t>
            </a:r>
            <a:r>
              <a:rPr lang="ar-DZ" baseline="0" dirty="0" smtClean="0"/>
              <a:t> ثمّ جماعي</a:t>
            </a:r>
            <a:endParaRPr lang="ar-DZ" dirty="0" smtClean="0"/>
          </a:p>
          <a:p>
            <a:pPr algn="r" rtl="1"/>
            <a:r>
              <a:rPr lang="ar-DZ" dirty="0" smtClean="0"/>
              <a:t>جد</a:t>
            </a:r>
            <a:r>
              <a:rPr lang="ar-DZ" baseline="0" dirty="0" smtClean="0"/>
              <a:t> الإجابة خلال 10 </a:t>
            </a:r>
            <a:r>
              <a:rPr lang="ar-DZ" baseline="0" dirty="0" err="1" smtClean="0"/>
              <a:t>د</a:t>
            </a:r>
            <a:r>
              <a:rPr lang="ar-DZ" baseline="0" dirty="0" smtClean="0"/>
              <a:t> </a:t>
            </a:r>
            <a:endParaRPr lang="ar-DZ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/>
              <a:pPr/>
              <a:t>95</a:t>
            </a:fld>
            <a:endParaRPr lang="fr-F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ملاحظة: يطلب من المتكون اختيار</a:t>
            </a:r>
            <a:r>
              <a:rPr lang="ar-DZ" baseline="0" dirty="0" smtClean="0"/>
              <a:t> أحد المستويات.</a:t>
            </a:r>
          </a:p>
          <a:p>
            <a:pPr algn="r" rtl="1"/>
            <a:r>
              <a:rPr lang="ar-DZ" baseline="0" dirty="0" smtClean="0"/>
              <a:t>المدة: 90د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>
                <a:solidFill>
                  <a:prstClr val="black"/>
                </a:solidFill>
              </a:rPr>
              <a:pPr/>
              <a:t>96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5890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3398B-90B0-409B-893C-D668C01FFCE6}" type="slidenum">
              <a:rPr lang="fr-FR" smtClean="0"/>
              <a:pPr/>
              <a:t>97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مدة النشاط : </a:t>
            </a:r>
            <a:r>
              <a:rPr lang="fr-F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دقائ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ق ( كسر </a:t>
            </a:r>
            <a:r>
              <a:rPr lang="ar-DZ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الجليد )</a:t>
            </a:r>
            <a:endParaRPr lang="fr-FR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b="1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الإجراءات :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الجلوس على شكل دائرة. 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يبدأ (المشارك الأول) بسرد القصة وذلك بذكر كلمة ثم يتوقف.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يقوم الشخص الذي يليه بإكمال القصة بما يراه مناسباً من كلمات وهكذا..... الخ حتى آخر شخص ليقوم بإنهاء ما بدأ سرده الشخص الأول. 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>
                <a:solidFill>
                  <a:srgbClr val="FF0000"/>
                </a:solidFill>
              </a:rPr>
              <a:t>مثال: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الأول: رأيت أرنب.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الثاني: تحت الشجرة.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الثالث: يبحث عن الطعام.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الرابع: بجانبه الثعلب.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الخامس: مختبئ بالعشب.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السادس............. ووقع الثعلب بشر </a:t>
            </a:r>
            <a:r>
              <a:rPr lang="ar-DZ" b="1" dirty="0" err="1" smtClean="0"/>
              <a:t>أعمالة</a:t>
            </a:r>
            <a:r>
              <a:rPr lang="ar-DZ" b="1" dirty="0" smtClean="0"/>
              <a:t>.</a:t>
            </a:r>
            <a:endParaRPr lang="fr-FR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05D6C44-C230-4E87-BA27-1F319B629B00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>
                <a:solidFill>
                  <a:prstClr val="black"/>
                </a:solidFill>
              </a:rPr>
              <a:pPr/>
              <a:t>98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4040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ملاحظة: يطلب من المتكون اختيار</a:t>
            </a:r>
            <a:r>
              <a:rPr lang="ar-DZ" baseline="0" dirty="0" smtClean="0"/>
              <a:t> أحد المستويات.</a:t>
            </a:r>
          </a:p>
          <a:p>
            <a:pPr algn="r" rtl="1"/>
            <a:r>
              <a:rPr lang="ar-DZ" baseline="0" dirty="0" smtClean="0"/>
              <a:t>المدة: 90د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2EE4A-7770-4592-8565-56FAD5F41541}" type="slidenum">
              <a:rPr lang="fr-FR" smtClean="0">
                <a:solidFill>
                  <a:prstClr val="black"/>
                </a:solidFill>
              </a:rPr>
              <a:pPr/>
              <a:t>99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5890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pPr algn="r" rtl="1"/>
            <a:r>
              <a:rPr lang="ar-DZ" dirty="0"/>
              <a:t>المدّة: </a:t>
            </a:r>
            <a:r>
              <a:rPr lang="fr-FR" dirty="0"/>
              <a:t>10</a:t>
            </a:r>
            <a:r>
              <a:rPr lang="ar-DZ" dirty="0"/>
              <a:t>د التفكير الفردي، ثم يشارك </a:t>
            </a:r>
            <a:r>
              <a:rPr lang="ar-DZ" baseline="0" dirty="0"/>
              <a:t>الآخرين بفكرتين سيقوم بالتّخطيط لهما مستقبلا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490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10د </a:t>
            </a:r>
          </a:p>
          <a:p>
            <a:pPr algn="r" rtl="1"/>
            <a:r>
              <a:rPr lang="ar-DZ" b="1" u="none" dirty="0" smtClean="0"/>
              <a:t>ملء</a:t>
            </a:r>
            <a:r>
              <a:rPr lang="ar-DZ" b="1" u="none" baseline="0" dirty="0" smtClean="0"/>
              <a:t> الجدول يكون فرديًّا  للخانة الأولى و الثانية في بداية الأسبوع  و الخانة  الثالثة في نهاية الأسبوع ( الحصة الرابعة )،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673617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08/07/2018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593;&#1605;&#1604;%201.docx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608;&#1585;&#1602;&#1577;-&#1593;&#1605;&#1604;-&#1575;&#1604;&#1581;&#1589;&#1577;1-&#1605;&#1601;&#1575;&#1607;&#1610;&#1605;-&#1575;&#1608;&#1605;&#1589;&#1591;&#1604;&#1581;&#1575;&#1578;-.pd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hyperlink" Target="&#1571;&#1608;&#1585;&#1575;&#1602;%20&#1575;&#1604;&#1593;&#1605;&#1604;/&#1608;&#1585;&#1602;&#1577;%20&#1606;2.pdf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4.pdf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7;&#1610;&#1603;&#1604;&#1577;%20&#1575;&#1604;&#1606;&#1588;&#1575;&#1591;04.pdf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5.pd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hyperlink" Target="http://4vector.com/free-vector/time-temps-100179" TargetMode="External"/><Relationship Id="rId4" Type="http://schemas.openxmlformats.org/officeDocument/2006/relationships/image" Target="../media/image6.jpe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593;&#1606;&#1575;&#1589;&#1585;%20&#1593;&#1605;&#1604;&#1610;&#1617;&#1577;%20&#1578;&#1593;&#1604;&#1610;&#1605;&#1610;&#1577;.docx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81;&#1589;&#1577;%202/&#1608;&#1585;&#1602;&#1577;%20&#1593;&#1605;&#1604;%201.docx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81;&#1589;&#1577;%202/&#1608;&#1585;&#1602;&#1577;%20&#1593;&#1605;&#1604;%203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81;&#1589;&#1577;%202/&#1608;&#1585;&#1602;&#1577;%20&#1593;&#1605;&#1604;%204.docx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../&#1571;&#1608;&#1585;&#1575;&#1602;%20&#1575;&#1604;&#1593;&#1605;&#1604;/&#1575;&#1604;&#1581;&#1589;&#1577;%204/&#1588;&#1576;&#1603;&#1577;%20&#1575;&#1606;&#1578;&#1602;&#1575;&#1569;%20&#1575;&#1604;&#1571;&#1601;&#1603;&#1575;&#1585;.docx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../&#1571;&#1608;&#1585;&#1575;&#1602;%20&#1575;&#1604;&#1593;&#1605;&#1604;/&#1575;&#1604;&#1581;&#1589;&#1577;%204/&#1582;&#1584;%20&#1608;&#1575;&#1581;&#1583;&#1577;%20&#1608;&#1607;&#1575;&#1578;%20&#1608;&#1575;&#1581;&#1583;&#1577;.docx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&#1571;&#1608;&#1585;&#1575;&#1602;%20&#1575;&#1604;&#1593;&#1605;&#1604;/&#1608;&#1585;&#1602;&#1577;%20&#1606;1.9.pdf" TargetMode="Externa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571;&#1608;&#1585;&#1575;&#1602;%20&#1575;&#1604;&#1593;&#1605;&#1604;/&#1608;&#1585;&#1602;&#1577;%20&#1606;2.9.pdf" TargetMode="Externa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586;&#1607;&#1585;&#1577;%20&#1575;&#1604;&#1578;&#1593;&#1575;&#1585;&#1601;.doc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hyperlink" Target="&#1575;&#1604;&#1571;&#1587;&#1576;&#1608;&#1593;%201/&#1586;&#1607;&#1585;&#1577;%20&#1575;&#1604;&#1578;&#1593;&#1575;&#1585;&#1601;.doc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610;&#1608;&#1605;%205" TargetMode="Externa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jpe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605;&#1582;&#1591;&#1591;&#1575;&#1578;%20&#1575;&#1604;&#1587;&#1606;&#1608;&#1610;&#1577;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0BF899E-5B7B-49D5-982A-90A4DA47C528}"/>
              </a:ext>
            </a:extLst>
          </p:cNvPr>
          <p:cNvSpPr/>
          <p:nvPr/>
        </p:nvSpPr>
        <p:spPr>
          <a:xfrm>
            <a:off x="1642087" y="2239346"/>
            <a:ext cx="6435113" cy="19817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4000" b="1" dirty="0" smtClean="0">
                <a:solidFill>
                  <a:schemeClr val="tx1"/>
                </a:solidFill>
              </a:rPr>
              <a:t>التكوين </a:t>
            </a:r>
            <a:r>
              <a:rPr lang="ar-DZ" sz="4000" b="1" dirty="0">
                <a:solidFill>
                  <a:schemeClr val="tx1"/>
                </a:solidFill>
              </a:rPr>
              <a:t>البيداغوجي </a:t>
            </a:r>
            <a:r>
              <a:rPr lang="ar-DZ" sz="4000" b="1" dirty="0" smtClean="0">
                <a:solidFill>
                  <a:schemeClr val="tx1"/>
                </a:solidFill>
              </a:rPr>
              <a:t>التحضيري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ar-DZ" sz="4000" b="1" dirty="0" smtClean="0">
                <a:solidFill>
                  <a:schemeClr val="tx1"/>
                </a:solidFill>
              </a:rPr>
              <a:t>أثناء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4000" b="1" dirty="0" smtClean="0">
                <a:solidFill>
                  <a:schemeClr val="tx1"/>
                </a:solidFill>
              </a:rPr>
              <a:t> التربص التجريبي للأساتذة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4000" b="1" dirty="0" smtClean="0">
                <a:solidFill>
                  <a:schemeClr val="tx1"/>
                </a:solidFill>
              </a:rPr>
              <a:t>-الدورة الأولى-</a:t>
            </a:r>
            <a:endParaRPr lang="fr-FR" sz="4000" b="1" dirty="0">
              <a:solidFill>
                <a:schemeClr val="tx1"/>
              </a:solidFill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xmlns="" id="{E901D3E9-7B94-41D2-B313-FCB9AF29355F}"/>
              </a:ext>
            </a:extLst>
          </p:cNvPr>
          <p:cNvSpPr/>
          <p:nvPr/>
        </p:nvSpPr>
        <p:spPr>
          <a:xfrm>
            <a:off x="1835696" y="4509120"/>
            <a:ext cx="6048672" cy="144015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4800" b="1" dirty="0">
                <a:solidFill>
                  <a:schemeClr val="tx1"/>
                </a:solidFill>
              </a:rPr>
              <a:t> </a:t>
            </a:r>
            <a:endParaRPr lang="ar-DZ" sz="48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3200" b="1" dirty="0" smtClean="0">
                <a:solidFill>
                  <a:srgbClr val="000000"/>
                </a:solidFill>
              </a:rPr>
              <a:t>مجال</a:t>
            </a:r>
            <a:r>
              <a:rPr lang="ar-DZ" sz="3200" b="1" dirty="0">
                <a:solidFill>
                  <a:srgbClr val="000000"/>
                </a:solidFill>
              </a:rPr>
              <a:t>: المعرفة</a:t>
            </a:r>
            <a:r>
              <a:rPr lang="ar-DZ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 المهنية</a:t>
            </a:r>
            <a:endParaRPr lang="ar-DZ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1"/>
            <a:r>
              <a:rPr lang="ar-DZ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تعليمية مادة </a:t>
            </a:r>
            <a:r>
              <a:rPr lang="ar-DZ" sz="28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علوم فيزيائية وتكنولوجيا(متوسط</a:t>
            </a:r>
            <a:r>
              <a:rPr lang="ar-DZ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  <a:endParaRPr lang="fr-FR" sz="4800" b="1" dirty="0">
              <a:solidFill>
                <a:prstClr val="black"/>
              </a:solidFill>
            </a:endParaRPr>
          </a:p>
          <a:p>
            <a:pPr algn="ctr" rtl="1"/>
            <a:endParaRPr lang="fr-FR" sz="48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3893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7641" y="0"/>
            <a:ext cx="1746359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25"/>
          <p:cNvSpPr/>
          <p:nvPr/>
        </p:nvSpPr>
        <p:spPr>
          <a:xfrm>
            <a:off x="1396891" y="144840"/>
            <a:ext cx="600075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ar-SA" sz="3200" b="1" dirty="0"/>
              <a:t>ا</a:t>
            </a:r>
            <a:r>
              <a:rPr lang="ar-SA" sz="3200" b="1" dirty="0">
                <a:latin typeface="MS Mincho" pitchFamily="49" charset="-128"/>
                <a:ea typeface="MS Mincho" pitchFamily="49" charset="-128"/>
              </a:rPr>
              <a:t>لجمهورية الجزائرية الديمقراطية الشعبية</a:t>
            </a:r>
          </a:p>
          <a:p>
            <a:pPr algn="ctr" rtl="1"/>
            <a:r>
              <a:rPr lang="ar-SA" sz="3200" b="1" dirty="0" smtClean="0">
                <a:latin typeface="MS Mincho" pitchFamily="49" charset="-128"/>
                <a:ea typeface="MS Mincho" pitchFamily="49" charset="-128"/>
              </a:rPr>
              <a:t>وزارة </a:t>
            </a:r>
            <a:r>
              <a:rPr lang="ar-SA" sz="3200" b="1" dirty="0">
                <a:latin typeface="MS Mincho" pitchFamily="49" charset="-128"/>
                <a:ea typeface="MS Mincho" pitchFamily="49" charset="-128"/>
              </a:rPr>
              <a:t>التربية </a:t>
            </a:r>
            <a:r>
              <a:rPr lang="ar-SA" sz="3200" b="1" dirty="0" smtClean="0">
                <a:latin typeface="MS Mincho" pitchFamily="49" charset="-128"/>
                <a:ea typeface="MS Mincho" pitchFamily="49" charset="-128"/>
              </a:rPr>
              <a:t>الوطنية</a:t>
            </a:r>
            <a:endParaRPr lang="ar-DZ" sz="3200" b="1" dirty="0" smtClean="0">
              <a:latin typeface="MS Mincho" pitchFamily="49" charset="-128"/>
              <a:ea typeface="MS Mincho" pitchFamily="49" charset="-128"/>
            </a:endParaRPr>
          </a:p>
          <a:p>
            <a:pPr algn="ctr" rtl="1"/>
            <a:r>
              <a:rPr lang="ar-DZ" sz="3200" b="1" dirty="0" err="1" smtClean="0">
                <a:latin typeface="MS Mincho" pitchFamily="49" charset="-128"/>
                <a:ea typeface="MS Mincho" pitchFamily="49" charset="-128"/>
              </a:rPr>
              <a:t>المفتشية</a:t>
            </a:r>
            <a:r>
              <a:rPr lang="ar-DZ" sz="3200" b="1" dirty="0" smtClean="0">
                <a:latin typeface="MS Mincho" pitchFamily="49" charset="-128"/>
                <a:ea typeface="MS Mincho" pitchFamily="49" charset="-128"/>
              </a:rPr>
              <a:t> العامة </a:t>
            </a:r>
            <a:r>
              <a:rPr lang="ar-DZ" sz="3200" b="1" dirty="0" err="1" smtClean="0">
                <a:latin typeface="MS Mincho" pitchFamily="49" charset="-128"/>
                <a:ea typeface="MS Mincho" pitchFamily="49" charset="-128"/>
              </a:rPr>
              <a:t>للبيداغوجيا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9086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1688232"/>
          </a:xfrm>
        </p:spPr>
        <p:txBody>
          <a:bodyPr>
            <a:normAutofit fontScale="90000"/>
          </a:bodyPr>
          <a:lstStyle/>
          <a:p>
            <a:pPr rtl="1"/>
            <a:r>
              <a:rPr lang="ar-AE" sz="3200" dirty="0" smtClean="0">
                <a:latin typeface="Calibri" pitchFamily="34" charset="0"/>
              </a:rPr>
              <a:t/>
            </a:r>
            <a:br>
              <a:rPr lang="ar-AE" sz="3200" dirty="0" smtClean="0">
                <a:latin typeface="Calibri" pitchFamily="34" charset="0"/>
              </a:rPr>
            </a:br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3600" b="1" dirty="0" smtClean="0"/>
              <a:t>إستراتيجيّة الجدول الذّاتي أو جدول التّعلّم (</a:t>
            </a:r>
            <a:r>
              <a:rPr lang="en-US" sz="3600" b="1" dirty="0" smtClean="0"/>
              <a:t>KWL</a:t>
            </a:r>
            <a:r>
              <a:rPr lang="ar-DZ" sz="2800" b="1" dirty="0" smtClean="0"/>
              <a:t>)</a:t>
            </a:r>
            <a:br>
              <a:rPr lang="ar-DZ" sz="2800" b="1" dirty="0" smtClean="0"/>
            </a:br>
            <a:r>
              <a:rPr lang="ar-DZ" sz="2800" b="1" dirty="0" smtClean="0">
                <a:hlinkClick r:id="rId3" action="ppaction://hlinkfile"/>
              </a:rPr>
              <a:t>أوراق العمل\ورقة عمل 1.</a:t>
            </a:r>
            <a:r>
              <a:rPr lang="fr-FR" sz="2800" b="1" dirty="0" err="1" smtClean="0">
                <a:hlinkClick r:id="rId3" action="ppaction://hlinkfile"/>
              </a:rPr>
              <a:t>docx</a:t>
            </a:r>
            <a:r>
              <a:rPr lang="ar-DZ" sz="2800" b="1" dirty="0" smtClean="0"/>
              <a:t/>
            </a:r>
            <a:br>
              <a:rPr lang="ar-DZ" sz="2800" b="1" dirty="0" smtClean="0"/>
            </a:b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990601" y="2019300"/>
          <a:ext cx="6832599" cy="2232533"/>
        </p:xfrm>
        <a:graphic>
          <a:graphicData uri="http://schemas.openxmlformats.org/drawingml/2006/table">
            <a:tbl>
              <a:tblPr rtl="1"/>
              <a:tblGrid>
                <a:gridCol w="2277039"/>
                <a:gridCol w="2277780"/>
                <a:gridCol w="2277780"/>
              </a:tblGrid>
              <a:tr h="100330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923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3124200" y="6153150"/>
            <a:ext cx="2895600" cy="568325"/>
          </a:xfrm>
        </p:spPr>
        <p:txBody>
          <a:bodyPr/>
          <a:lstStyle/>
          <a:p>
            <a:r>
              <a:rPr lang="ar-DZ" dirty="0" smtClean="0"/>
              <a:t>لتعليميّة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22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38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ar-JO" b="1" dirty="0"/>
              <a:t>التأمل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JO" dirty="0"/>
              <a:t>ما الذي تعلمته؟</a:t>
            </a:r>
            <a:endParaRPr lang="en-GB" dirty="0"/>
          </a:p>
          <a:p>
            <a:pPr algn="r" rtl="1"/>
            <a:r>
              <a:rPr lang="ar-JO" dirty="0"/>
              <a:t>ماذا</a:t>
            </a:r>
            <a:r>
              <a:rPr lang="ar-DZ" dirty="0"/>
              <a:t> الذي تودّ معرفته</a:t>
            </a:r>
            <a:r>
              <a:rPr lang="ar-JO" dirty="0"/>
              <a:t> </a:t>
            </a:r>
            <a:r>
              <a:rPr lang="ar-DZ" dirty="0"/>
              <a:t>أكثر</a:t>
            </a:r>
            <a:r>
              <a:rPr lang="ar-JO" dirty="0"/>
              <a:t>؟</a:t>
            </a:r>
            <a:endParaRPr lang="en-GB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4864" y="3645946"/>
            <a:ext cx="4327979" cy="248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100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38275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5230914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uble vague 2">
            <a:extLst>
              <a:ext uri="{FF2B5EF4-FFF2-40B4-BE49-F238E27FC236}">
                <a16:creationId xmlns:a16="http://schemas.microsoft.com/office/drawing/2014/main" xmlns="" id="{B0CBA8DA-C530-4AF6-B3C7-7A5B87AC11FF}"/>
              </a:ext>
            </a:extLst>
          </p:cNvPr>
          <p:cNvSpPr/>
          <p:nvPr/>
        </p:nvSpPr>
        <p:spPr>
          <a:xfrm>
            <a:off x="1350818" y="1650893"/>
            <a:ext cx="6442364" cy="3556213"/>
          </a:xfrm>
          <a:prstGeom prst="doubleWav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871EDC5-A3D7-44EF-ABFF-6A47EBF51FA8}"/>
              </a:ext>
            </a:extLst>
          </p:cNvPr>
          <p:cNvSpPr/>
          <p:nvPr/>
        </p:nvSpPr>
        <p:spPr>
          <a:xfrm>
            <a:off x="1664031" y="2151726"/>
            <a:ext cx="562148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DZ" sz="8000" b="1" dirty="0" smtClean="0">
                <a:ln w="1143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نهاية الدورة الأولى</a:t>
            </a:r>
            <a:endParaRPr lang="fr-FR" sz="8000" b="1" dirty="0">
              <a:ln w="1143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504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531" y="820536"/>
            <a:ext cx="81550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2800" b="1" dirty="0" smtClean="0">
                <a:solidFill>
                  <a:srgbClr val="800000"/>
                </a:solidFill>
              </a:rPr>
              <a:t>مهمة </a:t>
            </a:r>
            <a:r>
              <a:rPr lang="ar-DZ" sz="2800" b="1" dirty="0" smtClean="0">
                <a:solidFill>
                  <a:srgbClr val="800000"/>
                </a:solidFill>
              </a:rPr>
              <a:t>قبلية</a:t>
            </a:r>
            <a:endParaRPr lang="en-GB" sz="2800" b="1" dirty="0">
              <a:solidFill>
                <a:srgbClr val="800000"/>
              </a:solidFill>
            </a:endParaRPr>
          </a:p>
          <a:p>
            <a:pPr algn="ctr"/>
            <a:endParaRPr lang="en-GB" sz="2800" b="1" dirty="0">
              <a:solidFill>
                <a:srgbClr val="8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0666" y="5283200"/>
            <a:ext cx="70442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2800" dirty="0" smtClean="0"/>
              <a:t>ما </a:t>
            </a:r>
            <a:r>
              <a:rPr lang="ar-JO" sz="2800" dirty="0"/>
              <a:t>الذي </a:t>
            </a:r>
            <a:r>
              <a:rPr lang="ar-DZ" sz="2800" dirty="0" smtClean="0"/>
              <a:t>ت</a:t>
            </a:r>
            <a:r>
              <a:rPr lang="ar-JO" sz="2800" dirty="0" smtClean="0"/>
              <a:t>عرفه </a:t>
            </a:r>
            <a:r>
              <a:rPr lang="ar-DZ" sz="2800" dirty="0" smtClean="0"/>
              <a:t>عن التعليميّة ؟</a:t>
            </a:r>
            <a:r>
              <a:rPr lang="en-US" sz="2800" dirty="0" smtClean="0"/>
              <a:t> </a:t>
            </a:r>
            <a:endParaRPr lang="en-US" sz="2800" dirty="0"/>
          </a:p>
          <a:p>
            <a:pPr algn="ctr"/>
            <a:r>
              <a:rPr lang="en-US" sz="2800" dirty="0" smtClean="0">
                <a:solidFill>
                  <a:srgbClr val="800000"/>
                </a:solidFill>
              </a:rPr>
              <a:t> </a:t>
            </a:r>
            <a:endParaRPr lang="en-US" sz="2800" dirty="0">
              <a:solidFill>
                <a:srgbClr val="80000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100665" y="1403350"/>
            <a:ext cx="6709834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11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9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المقطع </a:t>
            </a:r>
            <a:r>
              <a:rPr lang="ar-DZ" sz="5400" dirty="0" err="1" smtClean="0"/>
              <a:t>التعلمي</a:t>
            </a:r>
            <a:r>
              <a:rPr lang="ar-DZ" sz="5400" dirty="0" smtClean="0"/>
              <a:t> وأنماط الوضعيات </a:t>
            </a:r>
            <a:r>
              <a:rPr lang="ar-DZ" sz="5400" dirty="0" smtClean="0">
                <a:solidFill>
                  <a:srgbClr val="C00000"/>
                </a:solidFill>
              </a:rPr>
              <a:t/>
            </a:r>
            <a:br>
              <a:rPr lang="ar-DZ" sz="5400" dirty="0" smtClean="0">
                <a:solidFill>
                  <a:srgbClr val="C00000"/>
                </a:solidFill>
              </a:rPr>
            </a:br>
            <a:endParaRPr lang="ar-DZ" sz="4000" dirty="0">
              <a:solidFill>
                <a:srgbClr val="C00000"/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الأولى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069842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676400"/>
            <a:ext cx="706351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الهدف :</a:t>
            </a:r>
          </a:p>
          <a:p>
            <a:pPr algn="r" rtl="1"/>
            <a:endParaRPr lang="ar-DZ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1/ يتعرّف على هيكلة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مقطعٍ تعلّميّ.</a:t>
            </a:r>
          </a:p>
          <a:p>
            <a:pPr algn="r" rtl="1"/>
            <a:r>
              <a:rPr lang="ar-DZ" sz="3200" b="1" dirty="0" smtClean="0"/>
              <a:t>2/ يتعرف على أنماط الوضعيات التعليمية - التعلمية 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13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8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النشاط -01-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13350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ar-DZ" dirty="0" smtClean="0"/>
              <a:t>إليك الحصص التعلمية التالية:</a:t>
            </a:r>
          </a:p>
          <a:p>
            <a:pPr marL="0" indent="0" algn="r" rtl="1">
              <a:buNone/>
            </a:pPr>
            <a:r>
              <a:rPr lang="ar-DZ" dirty="0" smtClean="0"/>
              <a:t>1/ العوامل المؤثرة في التفاعلات الكيميائية.</a:t>
            </a:r>
          </a:p>
          <a:p>
            <a:pPr marL="0" indent="0" algn="r" rtl="1">
              <a:buNone/>
            </a:pPr>
            <a:r>
              <a:rPr lang="ar-DZ" dirty="0" smtClean="0"/>
              <a:t>2/ وضعيات تقويمية مرحلية.</a:t>
            </a:r>
          </a:p>
          <a:p>
            <a:pPr marL="0" indent="0" algn="r" rtl="1">
              <a:buNone/>
            </a:pPr>
            <a:r>
              <a:rPr lang="ar-DZ" dirty="0" smtClean="0"/>
              <a:t>3/ وضعية </a:t>
            </a:r>
            <a:r>
              <a:rPr lang="ar-DZ" dirty="0" err="1"/>
              <a:t>إ</a:t>
            </a:r>
            <a:r>
              <a:rPr lang="ar-DZ" dirty="0" err="1" smtClean="0"/>
              <a:t>نطلاقية</a:t>
            </a:r>
            <a:r>
              <a:rPr lang="ar-DZ" dirty="0" smtClean="0"/>
              <a:t>.</a:t>
            </a:r>
          </a:p>
          <a:p>
            <a:pPr marL="0" indent="0" algn="r" rtl="1">
              <a:buNone/>
            </a:pPr>
            <a:r>
              <a:rPr lang="ar-DZ" dirty="0" smtClean="0"/>
              <a:t>4/ وضعية تعلم إدماج.</a:t>
            </a:r>
          </a:p>
          <a:p>
            <a:pPr marL="0" indent="0" algn="r" rtl="1">
              <a:buNone/>
            </a:pPr>
            <a:r>
              <a:rPr lang="ar-DZ" dirty="0" smtClean="0"/>
              <a:t>5/ السلسلة </a:t>
            </a:r>
            <a:r>
              <a:rPr lang="ar-DZ" dirty="0" err="1" smtClean="0"/>
              <a:t>الطاقوية</a:t>
            </a:r>
            <a:r>
              <a:rPr lang="ar-DZ" dirty="0" smtClean="0"/>
              <a:t>.</a:t>
            </a:r>
          </a:p>
          <a:p>
            <a:pPr marL="0" indent="0" algn="r" rtl="1">
              <a:buNone/>
            </a:pPr>
            <a:r>
              <a:rPr lang="ar-DZ" dirty="0" smtClean="0"/>
              <a:t>6/ </a:t>
            </a:r>
            <a:r>
              <a:rPr lang="ar-DZ" dirty="0" err="1" smtClean="0"/>
              <a:t>نمذجة</a:t>
            </a:r>
            <a:r>
              <a:rPr lang="ar-DZ" dirty="0" smtClean="0"/>
              <a:t> التحول الكيميائي بتفاعل كيميائي.</a:t>
            </a:r>
          </a:p>
          <a:p>
            <a:pPr marL="0" indent="0" algn="r" rtl="1">
              <a:buNone/>
            </a:pPr>
            <a:r>
              <a:rPr lang="ar-DZ" dirty="0" smtClean="0"/>
              <a:t>7/ وضعية إدماج </a:t>
            </a:r>
            <a:r>
              <a:rPr lang="ar-DZ" dirty="0" err="1" smtClean="0"/>
              <a:t>التعلمات</a:t>
            </a:r>
            <a:r>
              <a:rPr lang="ar-DZ" dirty="0" smtClean="0"/>
              <a:t>.</a:t>
            </a:r>
          </a:p>
          <a:p>
            <a:pPr marL="0" indent="0" algn="r" rtl="1">
              <a:buNone/>
            </a:pPr>
            <a:r>
              <a:rPr lang="ar-DZ" u="sng" dirty="0" smtClean="0"/>
              <a:t>المهمة: </a:t>
            </a:r>
            <a:r>
              <a:rPr lang="ar-DZ" dirty="0" smtClean="0"/>
              <a:t>من بين الحصص السابقة, </a:t>
            </a:r>
            <a:r>
              <a:rPr lang="ar-DZ" dirty="0" err="1" smtClean="0"/>
              <a:t>إختر</a:t>
            </a:r>
            <a:r>
              <a:rPr lang="ar-DZ" dirty="0" smtClean="0"/>
              <a:t> ما يمكنك من بناء مقطع تعلمي ثم رتبها.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ZoneTexte 5"/>
          <p:cNvSpPr txBox="1"/>
          <p:nvPr/>
        </p:nvSpPr>
        <p:spPr>
          <a:xfrm>
            <a:off x="755576" y="587727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400" dirty="0" smtClean="0">
                <a:solidFill>
                  <a:srgbClr val="002060"/>
                </a:solidFill>
              </a:rPr>
              <a:t>استراتيجية فكر، زاوج، شارك</a:t>
            </a:r>
            <a:endParaRPr lang="fr-FR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8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ar-DZ" b="1" u="sng" dirty="0"/>
              <a:t>هيكلة النشاط 1: </a:t>
            </a:r>
            <a:endParaRPr lang="fr-FR" dirty="0"/>
          </a:p>
          <a:p>
            <a:pPr algn="r" rtl="1"/>
            <a:r>
              <a:rPr lang="ar-DZ" dirty="0"/>
              <a:t>  المقطع </a:t>
            </a:r>
            <a:r>
              <a:rPr lang="ar-DZ" dirty="0" err="1"/>
              <a:t>التعلمي</a:t>
            </a:r>
            <a:r>
              <a:rPr lang="ar-DZ" dirty="0"/>
              <a:t>: هو مجموعة مرتبة ومترابطة من الأنشطة والمهمات، يتميز بوجود علاقات تربط بين مختلف أجزائه المتتابعة في تدرج لولبي، يضمن الرجوع إلى </a:t>
            </a:r>
            <a:r>
              <a:rPr lang="ar-DZ" dirty="0" err="1"/>
              <a:t>التعلمات</a:t>
            </a:r>
            <a:r>
              <a:rPr lang="ar-DZ" dirty="0"/>
              <a:t> القبلية لتشخيصها وتثبيتها، من أجل إرساء موارد جديدة لدى المتعلمين. </a:t>
            </a:r>
            <a:endParaRPr lang="fr-FR" dirty="0"/>
          </a:p>
          <a:p>
            <a:pPr algn="r" rtl="1"/>
            <a:r>
              <a:rPr lang="ar-DZ" dirty="0"/>
              <a:t>وعليه نرتب الحصص سابقة  </a:t>
            </a:r>
            <a:r>
              <a:rPr lang="ar-DZ" dirty="0" err="1"/>
              <a:t>كمايلي</a:t>
            </a:r>
            <a:r>
              <a:rPr lang="ar-DZ" dirty="0"/>
              <a:t>:</a:t>
            </a:r>
            <a:endParaRPr lang="fr-FR" dirty="0"/>
          </a:p>
          <a:p>
            <a:pPr algn="r" rtl="1"/>
            <a:r>
              <a:rPr lang="ar-DZ" dirty="0"/>
              <a:t>1/ وضعية إ</a:t>
            </a:r>
            <a:r>
              <a:rPr lang="ar-DZ" dirty="0" smtClean="0"/>
              <a:t>نطلاقية</a:t>
            </a:r>
            <a:r>
              <a:rPr lang="ar-DZ" dirty="0"/>
              <a:t>.</a:t>
            </a:r>
            <a:endParaRPr lang="fr-FR" dirty="0"/>
          </a:p>
          <a:p>
            <a:pPr algn="r" rtl="1"/>
            <a:r>
              <a:rPr lang="fr-FR" dirty="0"/>
              <a:t>2</a:t>
            </a:r>
            <a:r>
              <a:rPr lang="ar-DZ" dirty="0"/>
              <a:t>/ </a:t>
            </a:r>
            <a:r>
              <a:rPr lang="ar-DZ" dirty="0" err="1"/>
              <a:t>نمذجة</a:t>
            </a:r>
            <a:r>
              <a:rPr lang="ar-DZ" dirty="0"/>
              <a:t> التحول الكيميائي بتفاعل كيميائي. </a:t>
            </a:r>
            <a:endParaRPr lang="fr-FR" dirty="0"/>
          </a:p>
          <a:p>
            <a:pPr algn="r" rtl="1"/>
            <a:r>
              <a:rPr lang="fr-FR" dirty="0"/>
              <a:t>3</a:t>
            </a:r>
            <a:r>
              <a:rPr lang="ar-DZ" dirty="0"/>
              <a:t>/ وضعية تعلم إدماج.</a:t>
            </a:r>
            <a:endParaRPr lang="fr-FR" dirty="0"/>
          </a:p>
          <a:p>
            <a:pPr algn="r" rtl="1"/>
            <a:r>
              <a:rPr lang="fr-FR" dirty="0"/>
              <a:t>4</a:t>
            </a:r>
            <a:r>
              <a:rPr lang="ar-DZ" dirty="0"/>
              <a:t>/ العوامل المؤثرة في التفاعلات الكيميائية.</a:t>
            </a:r>
            <a:endParaRPr lang="fr-FR" dirty="0"/>
          </a:p>
          <a:p>
            <a:pPr algn="r" rtl="1"/>
            <a:r>
              <a:rPr lang="fr-FR" dirty="0"/>
              <a:t>5</a:t>
            </a:r>
            <a:r>
              <a:rPr lang="ar-DZ" dirty="0"/>
              <a:t>/ وضعية إدماج </a:t>
            </a:r>
            <a:r>
              <a:rPr lang="ar-DZ" dirty="0" err="1"/>
              <a:t>التعلمات</a:t>
            </a:r>
            <a:r>
              <a:rPr lang="ar-DZ" dirty="0"/>
              <a:t>.</a:t>
            </a:r>
            <a:endParaRPr lang="fr-FR" dirty="0"/>
          </a:p>
          <a:p>
            <a:pPr algn="r" rtl="1"/>
            <a:r>
              <a:rPr lang="ar-DZ" dirty="0"/>
              <a:t>6/وضعيات تقويمية مرحلية.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643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88640"/>
            <a:ext cx="799288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2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5067" y="391614"/>
            <a:ext cx="8394730" cy="341632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02</a:t>
            </a:r>
            <a:endParaRPr kumimoji="0" lang="ar-DZ" sz="5400" b="0" i="0" u="sng" strike="noStrike" cap="none" normalizeH="0" baseline="0" dirty="0" smtClean="0">
              <a:ln>
                <a:noFill/>
              </a:ln>
              <a:solidFill>
                <a:srgbClr val="2662AF"/>
              </a:solidFill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rtl="1"/>
            <a:endParaRPr lang="fr-FR" sz="4800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6465" y="1406007"/>
            <a:ext cx="8271934" cy="224676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endParaRPr lang="ar-DZ" sz="2400" b="1" dirty="0" smtClean="0"/>
          </a:p>
          <a:p>
            <a:pPr algn="r" rtl="1"/>
            <a:r>
              <a:rPr lang="ar-DZ" sz="4400" b="1" dirty="0" smtClean="0"/>
              <a:t>أنماط الوضعيات التعليمية التعلم</a:t>
            </a:r>
            <a:r>
              <a:rPr lang="ar-DZ" sz="4400" b="1" dirty="0"/>
              <a:t>ي</a:t>
            </a:r>
            <a:r>
              <a:rPr lang="ar-DZ" sz="4400" b="1" dirty="0" smtClean="0"/>
              <a:t>ة</a:t>
            </a:r>
            <a:endParaRPr lang="ar-DZ" sz="3600" dirty="0" smtClean="0">
              <a:solidFill>
                <a:srgbClr val="800000"/>
              </a:solidFill>
            </a:endParaRPr>
          </a:p>
          <a:p>
            <a:pPr algn="r" rtl="1"/>
            <a:r>
              <a:rPr lang="ar-DZ" sz="3600" dirty="0" smtClean="0"/>
              <a:t>ضع في كل علبة ما  يناسبها من مفهوم</a:t>
            </a:r>
            <a:endParaRPr lang="fr-FR" sz="3600" dirty="0" smtClean="0"/>
          </a:p>
          <a:p>
            <a:pPr algn="r" rtl="1"/>
            <a:r>
              <a:rPr lang="ar-DZ" sz="3600" dirty="0" smtClean="0">
                <a:hlinkClick r:id="rId4" action="ppaction://hlinkfile"/>
              </a:rPr>
              <a:t>أوراق العمل\ورقة ن2.</a:t>
            </a:r>
            <a:r>
              <a:rPr lang="fr-FR" sz="3600" dirty="0" err="1" smtClean="0">
                <a:hlinkClick r:id="rId4" action="ppaction://hlinkfile"/>
              </a:rPr>
              <a:t>pdf</a:t>
            </a:r>
            <a:endParaRPr lang="ar-DZ" sz="3600" dirty="0" smtClean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381" y="4003675"/>
            <a:ext cx="8698019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17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9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8568952" cy="6264696"/>
          </a:xfrm>
        </p:spPr>
        <p:txBody>
          <a:bodyPr>
            <a:normAutofit/>
          </a:bodyPr>
          <a:lstStyle/>
          <a:p>
            <a:pPr rtl="1"/>
            <a:r>
              <a:rPr lang="ar-DZ" b="1" dirty="0" smtClean="0">
                <a:solidFill>
                  <a:schemeClr val="tx1"/>
                </a:solidFill>
              </a:rPr>
              <a:t>هيكلة النشاط-2-</a:t>
            </a:r>
            <a:endParaRPr lang="fr-FR" b="1" dirty="0" smtClean="0">
              <a:solidFill>
                <a:schemeClr val="tx1"/>
              </a:solidFill>
            </a:endParaRPr>
          </a:p>
          <a:p>
            <a:pPr rtl="1"/>
            <a:r>
              <a:rPr lang="ar-DZ" b="1" dirty="0" smtClean="0">
                <a:solidFill>
                  <a:srgbClr val="0070C0"/>
                </a:solidFill>
              </a:rPr>
              <a:t>الوضعية </a:t>
            </a:r>
            <a:r>
              <a:rPr lang="ar-DZ" b="1" dirty="0">
                <a:solidFill>
                  <a:srgbClr val="0070C0"/>
                </a:solidFill>
              </a:rPr>
              <a:t>1: وضعية تعلم </a:t>
            </a:r>
            <a:r>
              <a:rPr lang="ar-DZ" b="1" dirty="0" smtClean="0">
                <a:solidFill>
                  <a:srgbClr val="0070C0"/>
                </a:solidFill>
              </a:rPr>
              <a:t>إدماج</a:t>
            </a:r>
          </a:p>
          <a:p>
            <a:pPr rtl="1"/>
            <a:endParaRPr lang="fr-FR" b="1" dirty="0">
              <a:solidFill>
                <a:srgbClr val="0070C0"/>
              </a:solidFill>
            </a:endParaRPr>
          </a:p>
          <a:p>
            <a:pPr rtl="1"/>
            <a:r>
              <a:rPr lang="ar-DZ" b="1" dirty="0" smtClean="0">
                <a:solidFill>
                  <a:srgbClr val="0070C0"/>
                </a:solidFill>
              </a:rPr>
              <a:t>الوضعية </a:t>
            </a:r>
            <a:r>
              <a:rPr lang="ar-DZ" b="1" dirty="0">
                <a:solidFill>
                  <a:srgbClr val="0070C0"/>
                </a:solidFill>
              </a:rPr>
              <a:t>2: وضعية </a:t>
            </a:r>
            <a:r>
              <a:rPr lang="ar-DZ" b="1" dirty="0" smtClean="0">
                <a:solidFill>
                  <a:srgbClr val="0070C0"/>
                </a:solidFill>
              </a:rPr>
              <a:t>تقويمية</a:t>
            </a:r>
          </a:p>
          <a:p>
            <a:pPr rtl="1"/>
            <a:endParaRPr lang="fr-FR" b="1" dirty="0">
              <a:solidFill>
                <a:srgbClr val="0070C0"/>
              </a:solidFill>
            </a:endParaRPr>
          </a:p>
          <a:p>
            <a:pPr rtl="1"/>
            <a:r>
              <a:rPr lang="ar-DZ" b="1" dirty="0" smtClean="0">
                <a:solidFill>
                  <a:srgbClr val="0070C0"/>
                </a:solidFill>
              </a:rPr>
              <a:t>الوضعية3</a:t>
            </a:r>
            <a:r>
              <a:rPr lang="ar-DZ" b="1" dirty="0">
                <a:solidFill>
                  <a:srgbClr val="0070C0"/>
                </a:solidFill>
              </a:rPr>
              <a:t>: وضعية </a:t>
            </a:r>
            <a:r>
              <a:rPr lang="ar-DZ" b="1" dirty="0" smtClean="0">
                <a:solidFill>
                  <a:srgbClr val="0070C0"/>
                </a:solidFill>
              </a:rPr>
              <a:t>إنطلاقية</a:t>
            </a:r>
          </a:p>
          <a:p>
            <a:pPr rtl="1"/>
            <a:endParaRPr lang="fr-FR" b="1" dirty="0">
              <a:solidFill>
                <a:srgbClr val="0070C0"/>
              </a:solidFill>
            </a:endParaRPr>
          </a:p>
          <a:p>
            <a:pPr rtl="1"/>
            <a:r>
              <a:rPr lang="ar-DZ" b="1" dirty="0" smtClean="0">
                <a:solidFill>
                  <a:srgbClr val="0070C0"/>
                </a:solidFill>
              </a:rPr>
              <a:t>الوضعية </a:t>
            </a:r>
            <a:r>
              <a:rPr lang="ar-DZ" b="1" dirty="0">
                <a:solidFill>
                  <a:srgbClr val="0070C0"/>
                </a:solidFill>
              </a:rPr>
              <a:t>4: وضعية </a:t>
            </a:r>
            <a:r>
              <a:rPr lang="ar-DZ" b="1" dirty="0" smtClean="0">
                <a:solidFill>
                  <a:srgbClr val="0070C0"/>
                </a:solidFill>
              </a:rPr>
              <a:t>إرساء الموارد</a:t>
            </a:r>
            <a:endParaRPr lang="fr-FR" b="1" dirty="0">
              <a:solidFill>
                <a:srgbClr val="0070C0"/>
              </a:solidFill>
            </a:endParaRPr>
          </a:p>
          <a:p>
            <a:pPr algn="r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622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78860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نشاط رقم 03</a:t>
            </a:r>
          </a:p>
          <a:p>
            <a:pPr algn="r" rtl="1"/>
            <a:r>
              <a:rPr lang="ar-DZ" sz="3200" b="1" dirty="0" smtClean="0"/>
              <a:t>بناءُ </a:t>
            </a:r>
            <a:r>
              <a:rPr lang="ar-DZ" sz="3200" b="1" dirty="0"/>
              <a:t>وضعيات مختلفة</a:t>
            </a:r>
          </a:p>
          <a:p>
            <a:pPr algn="r" rtl="1"/>
            <a:r>
              <a:rPr lang="ar-DZ" sz="3200" dirty="0" err="1"/>
              <a:t>إ</a:t>
            </a:r>
            <a:r>
              <a:rPr lang="ar-DZ" sz="3200" dirty="0" err="1" smtClean="0"/>
              <a:t>عتمادا</a:t>
            </a:r>
            <a:r>
              <a:rPr lang="ar-DZ" sz="3200" dirty="0" smtClean="0"/>
              <a:t> </a:t>
            </a:r>
            <a:r>
              <a:rPr lang="ar-DZ" sz="3200" dirty="0"/>
              <a:t>على السندات المقدمة قم ببناء وضعيات </a:t>
            </a:r>
            <a:r>
              <a:rPr lang="ar-DZ" sz="3200" dirty="0" smtClean="0"/>
              <a:t>تعلمية وفق </a:t>
            </a:r>
            <a:r>
              <a:rPr lang="ar-DZ" sz="3200" dirty="0"/>
              <a:t>هيكلة </a:t>
            </a:r>
            <a:r>
              <a:rPr lang="ar-DZ" sz="3200" dirty="0" smtClean="0"/>
              <a:t>المقطع </a:t>
            </a:r>
            <a:r>
              <a:rPr lang="ar-DZ" sz="3200" dirty="0" err="1" smtClean="0"/>
              <a:t>التعلمي</a:t>
            </a:r>
            <a:r>
              <a:rPr lang="ar-DZ" sz="3200" dirty="0" smtClean="0"/>
              <a:t> (إستراتيجيّة </a:t>
            </a:r>
            <a:r>
              <a:rPr lang="ar-DZ" sz="3200" dirty="0"/>
              <a:t>معرض التّجوال </a:t>
            </a:r>
            <a:r>
              <a:rPr lang="ar-DZ" sz="3200" dirty="0" smtClean="0"/>
              <a:t>)</a:t>
            </a:r>
            <a:endParaRPr lang="ar-DZ" sz="3200" dirty="0"/>
          </a:p>
          <a:p>
            <a:pPr algn="r" rtl="1"/>
            <a:endParaRPr lang="ar-DZ" sz="320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19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070" y="3714750"/>
            <a:ext cx="3746530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389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Stock_000017357261Larg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31" y="3068960"/>
            <a:ext cx="2478402" cy="246950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6" name="Picture 15" descr="syrian 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3068961"/>
            <a:ext cx="2448272" cy="243449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7" name="Picture 16" descr="syria 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257" y="3060196"/>
            <a:ext cx="2410047" cy="24344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67544" y="836712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4000" b="1" dirty="0"/>
              <a:t>الوحدة التكوينية</a:t>
            </a:r>
            <a:r>
              <a:rPr lang="ar-DZ" sz="4000" b="1" dirty="0">
                <a:solidFill>
                  <a:srgbClr val="C00000"/>
                </a:solidFill>
              </a:rPr>
              <a:t/>
            </a:r>
            <a:br>
              <a:rPr lang="ar-DZ" sz="4000" b="1" dirty="0">
                <a:solidFill>
                  <a:srgbClr val="C00000"/>
                </a:solidFill>
              </a:rPr>
            </a:br>
            <a:r>
              <a:rPr lang="ar-DZ" sz="4000" b="1" dirty="0">
                <a:solidFill>
                  <a:srgbClr val="C00000"/>
                </a:solidFill>
              </a:rPr>
              <a:t>    </a:t>
            </a:r>
            <a:r>
              <a:rPr lang="ar-DZ" sz="4000" b="1" dirty="0" smtClean="0">
                <a:solidFill>
                  <a:srgbClr val="C00000"/>
                </a:solidFill>
              </a:rPr>
              <a:t>التعليمية-المناهج التربوية </a:t>
            </a:r>
            <a:endParaRPr lang="fr-FR" sz="4000" b="1" dirty="0" smtClean="0">
              <a:solidFill>
                <a:srgbClr val="C00000"/>
              </a:solidFill>
            </a:endParaRPr>
          </a:p>
          <a:p>
            <a:pPr algn="ctr"/>
            <a:r>
              <a:rPr lang="ar-DZ" sz="4000" b="1" dirty="0" smtClean="0">
                <a:solidFill>
                  <a:srgbClr val="C00000"/>
                </a:solidFill>
              </a:rPr>
              <a:t>لمادة العلوم الفيزيائية والتكنولوجيا </a:t>
            </a:r>
          </a:p>
          <a:p>
            <a:r>
              <a:rPr lang="en-US" sz="4000" b="1" dirty="0" smtClean="0">
                <a:solidFill>
                  <a:srgbClr val="800000"/>
                </a:solidFill>
              </a:rPr>
              <a:t> </a:t>
            </a:r>
            <a:endParaRPr lang="en-US" sz="4000" b="1" dirty="0">
              <a:solidFill>
                <a:srgbClr val="800000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8095296" y="6121400"/>
            <a:ext cx="591503" cy="600075"/>
          </a:xfrm>
        </p:spPr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3124200" y="5943600"/>
            <a:ext cx="2895600" cy="609601"/>
          </a:xfrm>
        </p:spPr>
        <p:txBody>
          <a:bodyPr/>
          <a:lstStyle/>
          <a:p>
            <a:r>
              <a:rPr lang="ar-DZ" sz="2000" b="1" dirty="0" smtClean="0">
                <a:solidFill>
                  <a:srgbClr val="800000"/>
                </a:solidFill>
              </a:rPr>
              <a:t>ال</a:t>
            </a:r>
            <a:r>
              <a:rPr lang="ar-DZ" sz="2000" b="1" dirty="0" smtClean="0">
                <a:solidFill>
                  <a:schemeClr val="tx1"/>
                </a:solidFill>
              </a:rPr>
              <a:t>تعليميّة  </a:t>
            </a:r>
            <a:endParaRPr lang="ar-DZ" sz="2000" b="1" dirty="0" smtClean="0">
              <a:solidFill>
                <a:srgbClr val="800000"/>
              </a:solidFill>
            </a:endParaRP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6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20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>
                <a:solidFill>
                  <a:srgbClr val="C00000"/>
                </a:solidFill>
              </a:rPr>
              <a:t/>
            </a:r>
            <a:br>
              <a:rPr lang="ar-DZ" sz="5400" dirty="0" smtClean="0">
                <a:solidFill>
                  <a:srgbClr val="C00000"/>
                </a:solidFill>
              </a:rPr>
            </a:br>
            <a:r>
              <a:rPr lang="ar-DZ" sz="5400" dirty="0" smtClean="0"/>
              <a:t>طرائق التدريس</a:t>
            </a:r>
            <a:br>
              <a:rPr lang="ar-DZ" sz="5400" dirty="0" smtClean="0"/>
            </a:br>
            <a:r>
              <a:rPr lang="ar-DZ" sz="5400" dirty="0" smtClean="0"/>
              <a:t>الفروق الفردية</a:t>
            </a:r>
            <a:br>
              <a:rPr lang="ar-DZ" sz="5400" dirty="0" smtClean="0"/>
            </a:br>
            <a:r>
              <a:rPr lang="ar-DZ" sz="5400" dirty="0" smtClean="0"/>
              <a:t>أنماط التعلم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393280"/>
            <a:ext cx="5572164" cy="296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الثانية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069842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الأهداف: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DZ" dirty="0" smtClean="0"/>
              <a:t>1/ التمييز بين طرائق التدريس.</a:t>
            </a:r>
          </a:p>
          <a:p>
            <a:pPr marL="0" indent="0" algn="r" rtl="1">
              <a:buNone/>
            </a:pPr>
            <a:r>
              <a:rPr lang="ar-DZ" dirty="0" smtClean="0"/>
              <a:t>2/ التعرف على أثر الفروق الفردية في العملية التعليمية-التعلمية.</a:t>
            </a:r>
          </a:p>
          <a:p>
            <a:pPr marL="0" indent="0" algn="r" rtl="1">
              <a:buNone/>
            </a:pPr>
            <a:r>
              <a:rPr lang="ar-DZ" dirty="0" smtClean="0"/>
              <a:t>3/ التعرف على مختلف أنماط التعلم.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rtl="1"/>
            <a:r>
              <a:rPr lang="ar-DZ" dirty="0" smtClean="0"/>
              <a:t>النشاط 04</a:t>
            </a:r>
            <a:br>
              <a:rPr lang="ar-DZ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0774" y="692696"/>
            <a:ext cx="8229600" cy="2664296"/>
          </a:xfrm>
        </p:spPr>
        <p:txBody>
          <a:bodyPr>
            <a:normAutofit/>
          </a:bodyPr>
          <a:lstStyle/>
          <a:p>
            <a:pPr algn="r" rtl="1"/>
            <a:r>
              <a:rPr lang="ar-DZ" sz="2800" dirty="0" smtClean="0"/>
              <a:t>طرائق التدريس.</a:t>
            </a:r>
          </a:p>
          <a:p>
            <a:pPr marL="0" indent="0" algn="r" rtl="1">
              <a:buNone/>
            </a:pPr>
            <a:r>
              <a:rPr lang="ar-DZ" sz="2800" dirty="0" smtClean="0"/>
              <a:t>رتب عناصر التدريس ( المتعلم، المعلم، المعرفة، المهمة) في السلسلة الموالية حسب كل طريقة من طرائق التدريس الثلاث</a:t>
            </a:r>
            <a:r>
              <a:rPr lang="ar-DZ" dirty="0" smtClean="0"/>
              <a:t>. </a:t>
            </a:r>
          </a:p>
          <a:p>
            <a:pPr marL="0" indent="0" algn="r" rtl="1">
              <a:buNone/>
            </a:pPr>
            <a:r>
              <a:rPr lang="ar-DZ" dirty="0" smtClean="0">
                <a:hlinkClick r:id="rId3" action="ppaction://hlinkfile"/>
              </a:rPr>
              <a:t>أوراق العمل\ورقة ن4.</a:t>
            </a:r>
            <a:r>
              <a:rPr lang="fr-FR" dirty="0" err="1" smtClean="0">
                <a:hlinkClick r:id="rId3" action="ppaction://hlinkfile"/>
              </a:rPr>
              <a:t>pdf</a:t>
            </a:r>
            <a:endParaRPr lang="ar-DZ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20" name="Groupe 19"/>
          <p:cNvGrpSpPr/>
          <p:nvPr/>
        </p:nvGrpSpPr>
        <p:grpSpPr>
          <a:xfrm>
            <a:off x="626999" y="2708920"/>
            <a:ext cx="6408712" cy="504056"/>
            <a:chOff x="1979712" y="3429000"/>
            <a:chExt cx="6408712" cy="504056"/>
          </a:xfrm>
        </p:grpSpPr>
        <p:grpSp>
          <p:nvGrpSpPr>
            <p:cNvPr id="9" name="Groupe 8"/>
            <p:cNvGrpSpPr/>
            <p:nvPr/>
          </p:nvGrpSpPr>
          <p:grpSpPr>
            <a:xfrm>
              <a:off x="6660232" y="3429000"/>
              <a:ext cx="1728192" cy="504056"/>
              <a:chOff x="6660232" y="3429000"/>
              <a:chExt cx="1728192" cy="504056"/>
            </a:xfrm>
          </p:grpSpPr>
          <p:sp>
            <p:nvSpPr>
              <p:cNvPr id="6" name="Ellipse 5"/>
              <p:cNvSpPr/>
              <p:nvPr/>
            </p:nvSpPr>
            <p:spPr>
              <a:xfrm>
                <a:off x="7236296" y="3429000"/>
                <a:ext cx="1152128" cy="504056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8" name="Connecteur droit avec flèche 7"/>
              <p:cNvCxnSpPr/>
              <p:nvPr/>
            </p:nvCxnSpPr>
            <p:spPr>
              <a:xfrm flipH="1">
                <a:off x="6660232" y="3681028"/>
                <a:ext cx="57606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e 9"/>
            <p:cNvGrpSpPr/>
            <p:nvPr/>
          </p:nvGrpSpPr>
          <p:grpSpPr>
            <a:xfrm>
              <a:off x="4947479" y="3429000"/>
              <a:ext cx="1728192" cy="504056"/>
              <a:chOff x="6660232" y="3429000"/>
              <a:chExt cx="1728192" cy="504056"/>
            </a:xfrm>
          </p:grpSpPr>
          <p:sp>
            <p:nvSpPr>
              <p:cNvPr id="11" name="Ellipse 10"/>
              <p:cNvSpPr/>
              <p:nvPr/>
            </p:nvSpPr>
            <p:spPr>
              <a:xfrm>
                <a:off x="7236296" y="3429000"/>
                <a:ext cx="1152128" cy="504056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2" name="Connecteur droit avec flèche 11"/>
              <p:cNvCxnSpPr/>
              <p:nvPr/>
            </p:nvCxnSpPr>
            <p:spPr>
              <a:xfrm flipH="1">
                <a:off x="6660232" y="3681028"/>
                <a:ext cx="57606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e 12"/>
            <p:cNvGrpSpPr/>
            <p:nvPr/>
          </p:nvGrpSpPr>
          <p:grpSpPr>
            <a:xfrm>
              <a:off x="3229857" y="3429000"/>
              <a:ext cx="1728192" cy="504056"/>
              <a:chOff x="6660232" y="3429000"/>
              <a:chExt cx="1728192" cy="504056"/>
            </a:xfrm>
          </p:grpSpPr>
          <p:sp>
            <p:nvSpPr>
              <p:cNvPr id="14" name="Ellipse 13"/>
              <p:cNvSpPr/>
              <p:nvPr/>
            </p:nvSpPr>
            <p:spPr>
              <a:xfrm>
                <a:off x="7236296" y="3429000"/>
                <a:ext cx="1152128" cy="504056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5" name="Connecteur droit avec flèche 14"/>
              <p:cNvCxnSpPr/>
              <p:nvPr/>
            </p:nvCxnSpPr>
            <p:spPr>
              <a:xfrm flipH="1">
                <a:off x="6660232" y="3681028"/>
                <a:ext cx="57606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" name="Ellipse 18"/>
            <p:cNvSpPr/>
            <p:nvPr/>
          </p:nvSpPr>
          <p:spPr>
            <a:xfrm>
              <a:off x="1979712" y="3429000"/>
              <a:ext cx="1250145" cy="50405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" name="ZoneTexte 6"/>
          <p:cNvSpPr txBox="1"/>
          <p:nvPr/>
        </p:nvSpPr>
        <p:spPr>
          <a:xfrm>
            <a:off x="179512" y="6131931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>
                <a:solidFill>
                  <a:srgbClr val="0070C0"/>
                </a:solidFill>
              </a:rPr>
              <a:t>استراتيجية فكر، زاوج، شارك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18" name="Picture 4" descr="C:\Users\NABIL COMPTA\Desktop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2952328" cy="22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NABIL COMPTA\Desktop\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696" y="3356992"/>
            <a:ext cx="2819509" cy="22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NABIL COMPTA\Desktop\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56992"/>
            <a:ext cx="2805674" cy="22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886587" y="5742487"/>
            <a:ext cx="1538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/>
              <a:t>شكل -3- </a:t>
            </a:r>
            <a:endParaRPr lang="fr-FR" dirty="0"/>
          </a:p>
        </p:txBody>
      </p:sp>
      <p:sp>
        <p:nvSpPr>
          <p:cNvPr id="23" name="ZoneTexte 22"/>
          <p:cNvSpPr txBox="1"/>
          <p:nvPr/>
        </p:nvSpPr>
        <p:spPr>
          <a:xfrm>
            <a:off x="3926361" y="5742487"/>
            <a:ext cx="1538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/>
              <a:t>شكل -2- 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6984268" y="5742487"/>
            <a:ext cx="1538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/>
              <a:t>شكل -1-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728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4893" y="143296"/>
            <a:ext cx="7886700" cy="1325563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b="1" dirty="0" smtClean="0">
                <a:cs typeface="Sultan bold" pitchFamily="2" charset="-78"/>
              </a:rPr>
              <a:t>هيكلة النشاط 04 </a:t>
            </a:r>
            <a:br>
              <a:rPr lang="ar-DZ" b="1" dirty="0" smtClean="0">
                <a:cs typeface="Sultan bold" pitchFamily="2" charset="-78"/>
              </a:rPr>
            </a:br>
            <a:r>
              <a:rPr lang="ar-DZ" b="1" dirty="0" smtClean="0">
                <a:cs typeface="Sultan bold" pitchFamily="2" charset="-78"/>
                <a:hlinkClick r:id="rId3" action="ppaction://hlinkfile"/>
              </a:rPr>
              <a:t>أوراق العمل\هيكلة النشاط04.</a:t>
            </a:r>
            <a:r>
              <a:rPr lang="fr-FR" b="1" dirty="0" err="1" smtClean="0">
                <a:cs typeface="Sultan bold" pitchFamily="2" charset="-78"/>
                <a:hlinkClick r:id="rId3" action="ppaction://hlinkfile"/>
              </a:rPr>
              <a:t>pdf</a:t>
            </a:r>
            <a:endParaRPr lang="fr-FR" b="1" dirty="0">
              <a:cs typeface="Sultan bold" pitchFamily="2" charset="-78"/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802020" y="2657109"/>
            <a:ext cx="7237709" cy="2759839"/>
            <a:chOff x="1365" y="1978"/>
            <a:chExt cx="9429" cy="4032"/>
          </a:xfrm>
        </p:grpSpPr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4086" y="1978"/>
              <a:ext cx="4382" cy="3732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9" name="Oval 5"/>
            <p:cNvSpPr>
              <a:spLocks noChangeArrowheads="1"/>
            </p:cNvSpPr>
            <p:nvPr/>
          </p:nvSpPr>
          <p:spPr bwMode="auto">
            <a:xfrm>
              <a:off x="1365" y="4959"/>
              <a:ext cx="2341" cy="10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0" name="Oval 6"/>
            <p:cNvSpPr>
              <a:spLocks noChangeArrowheads="1"/>
            </p:cNvSpPr>
            <p:nvPr/>
          </p:nvSpPr>
          <p:spPr bwMode="auto">
            <a:xfrm>
              <a:off x="8468" y="4758"/>
              <a:ext cx="2326" cy="110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4" name="Ellipse 13"/>
          <p:cNvSpPr/>
          <p:nvPr/>
        </p:nvSpPr>
        <p:spPr>
          <a:xfrm>
            <a:off x="3075736" y="1468859"/>
            <a:ext cx="2464231" cy="105388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4000" b="1" dirty="0" smtClean="0">
                <a:solidFill>
                  <a:schemeClr val="tx1"/>
                </a:solidFill>
              </a:rPr>
              <a:t>المادة</a:t>
            </a:r>
            <a:endParaRPr lang="fr-FR" sz="4000" b="1" dirty="0">
              <a:solidFill>
                <a:schemeClr val="tx1"/>
              </a:solidFill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404893" y="4553919"/>
            <a:ext cx="2464231" cy="105388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4000" b="1" dirty="0" smtClean="0">
                <a:solidFill>
                  <a:schemeClr val="tx1"/>
                </a:solidFill>
              </a:rPr>
              <a:t>المتعلم</a:t>
            </a:r>
            <a:endParaRPr lang="fr-FR" sz="4000" b="1" dirty="0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6135392" y="4476427"/>
            <a:ext cx="2464231" cy="105388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4000" b="1" dirty="0" smtClean="0">
                <a:solidFill>
                  <a:schemeClr val="tx1"/>
                </a:solidFill>
              </a:rPr>
              <a:t>المعلم</a:t>
            </a:r>
            <a:endParaRPr lang="fr-FR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6443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rtl="1"/>
            <a:r>
              <a:rPr lang="ar-DZ" dirty="0" smtClean="0"/>
              <a:t/>
            </a:r>
            <a:br>
              <a:rPr lang="ar-DZ" dirty="0" smtClean="0"/>
            </a:br>
            <a:r>
              <a:rPr lang="ar-DZ" dirty="0" smtClean="0"/>
              <a:t>النشاط 05:الفروق الفردية</a:t>
            </a:r>
            <a:br>
              <a:rPr lang="ar-DZ" dirty="0" smtClean="0"/>
            </a:b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>
          <a:xfrm>
            <a:off x="899592" y="1600201"/>
            <a:ext cx="7787208" cy="2404864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DZ" dirty="0" smtClean="0"/>
              <a:t>الهدف: الوقوف على تصورات المتكونين حول الفروق الفردية ، أسبابها و عوامل ظهورها.</a:t>
            </a:r>
          </a:p>
          <a:p>
            <a:pPr algn="r" rtl="1"/>
            <a:r>
              <a:rPr lang="ar-DZ" dirty="0" smtClean="0"/>
              <a:t>يعاني أيمن من نقائص تستدعي تقديم الدعم و المساعدة.</a:t>
            </a:r>
          </a:p>
          <a:p>
            <a:pPr algn="r" rtl="1"/>
            <a:r>
              <a:rPr lang="ar-DZ" dirty="0" err="1" smtClean="0"/>
              <a:t>التعليمة:</a:t>
            </a:r>
            <a:r>
              <a:rPr lang="ar-DZ" b="1" dirty="0" err="1" smtClean="0"/>
              <a:t>ما</a:t>
            </a:r>
            <a:r>
              <a:rPr lang="ar-DZ" b="1" dirty="0" smtClean="0"/>
              <a:t> </a:t>
            </a:r>
            <a:r>
              <a:rPr lang="ar-DZ" b="1" dirty="0"/>
              <a:t>هي </a:t>
            </a:r>
            <a:r>
              <a:rPr lang="ar-DZ" b="1" dirty="0" smtClean="0"/>
              <a:t>الأسباب و العوامل </a:t>
            </a:r>
            <a:r>
              <a:rPr lang="ar-DZ" b="1" dirty="0"/>
              <a:t>التي أدت الى هذه النقائص</a:t>
            </a:r>
            <a:r>
              <a:rPr lang="ar-DZ" b="1" dirty="0" smtClean="0"/>
              <a:t>؟</a:t>
            </a:r>
          </a:p>
          <a:p>
            <a:pPr algn="r" rtl="1"/>
            <a:r>
              <a:rPr lang="ar-DZ" b="1" dirty="0" smtClean="0">
                <a:hlinkClick r:id="rId3" action="ppaction://hlinkfile"/>
              </a:rPr>
              <a:t>أوراق العمل\ورقة ن5.</a:t>
            </a:r>
            <a:r>
              <a:rPr lang="fr-FR" b="1" dirty="0" err="1" smtClean="0">
                <a:hlinkClick r:id="rId3" action="ppaction://hlinkfile"/>
              </a:rPr>
              <a:t>pdf</a:t>
            </a:r>
            <a:endParaRPr lang="ar-DZ" b="1" dirty="0" smtClean="0"/>
          </a:p>
        </p:txBody>
      </p:sp>
      <p:pic>
        <p:nvPicPr>
          <p:cNvPr id="7" name="Picture 2" descr="G:\image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7544" y="3933056"/>
            <a:ext cx="5112568" cy="2472680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6084168" y="566124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>
                <a:solidFill>
                  <a:srgbClr val="0070C0"/>
                </a:solidFill>
              </a:rPr>
              <a:t>استراتيجية المائدة المستديرة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2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هيكلة النشاط 05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5190587"/>
              </p:ext>
            </p:extLst>
          </p:nvPr>
        </p:nvGraphicFramePr>
        <p:xfrm>
          <a:off x="251520" y="3043410"/>
          <a:ext cx="8568952" cy="2833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0892"/>
                <a:gridCol w="2324465"/>
                <a:gridCol w="2442533"/>
                <a:gridCol w="1361062"/>
              </a:tblGrid>
              <a:tr h="14169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DZ" sz="3200">
                          <a:effectLst/>
                        </a:rPr>
                        <a:t>عقليّة</a:t>
                      </a:r>
                      <a:endParaRPr lang="fr-FR" sz="32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DZ" sz="3200">
                          <a:effectLst/>
                        </a:rPr>
                        <a:t>نفسيّة</a:t>
                      </a:r>
                      <a:endParaRPr lang="fr-FR" sz="32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DZ" sz="3200">
                          <a:effectLst/>
                        </a:rPr>
                        <a:t>جسميّة</a:t>
                      </a:r>
                      <a:endParaRPr lang="fr-FR" sz="32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DZ" sz="3200" dirty="0">
                          <a:effectLst/>
                        </a:rPr>
                        <a:t>الصّفات</a:t>
                      </a:r>
                      <a:endParaRPr lang="fr-FR" sz="32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/>
                </a:tc>
              </a:tr>
              <a:tr h="1416931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DZ" sz="3200" dirty="0" smtClean="0">
                          <a:effectLst/>
                        </a:rPr>
                        <a:t>يتميز بها الشخص عن غيره من الأفراد</a:t>
                      </a:r>
                      <a:endParaRPr lang="fr-FR" sz="32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75106" y="1196752"/>
            <a:ext cx="7350323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alt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تعريف الفروق الفرديّة: تلك الخصائص والصّفات (الجسميّة والنّفسية والعقليّة) الّتي تميّز الشّخص عن غيره من الأفراد.  </a:t>
            </a:r>
            <a:endParaRPr kumimoji="0" lang="fr-FR" alt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6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ar-DZ" dirty="0"/>
              <a:t>هيكلة النشاط </a:t>
            </a:r>
            <a:r>
              <a:rPr lang="ar-DZ" dirty="0" smtClean="0"/>
              <a:t>05</a:t>
            </a:r>
            <a:br>
              <a:rPr lang="ar-DZ" dirty="0" smtClean="0"/>
            </a:br>
            <a:r>
              <a:rPr lang="ar-DZ" dirty="0" smtClean="0"/>
              <a:t>العوامل المؤدية إلى ظهور الفروق الفردية</a:t>
            </a:r>
            <a:endParaRPr lang="fr-FR" dirty="0"/>
          </a:p>
        </p:txBody>
      </p:sp>
      <p:pic>
        <p:nvPicPr>
          <p:cNvPr id="4" name="Espace réservé du contenu 3" descr="C:\Users\NABIL COMPTA\Desktop\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704856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852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922114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dirty="0" smtClean="0"/>
              <a:t>النشاط 6:  </a:t>
            </a:r>
            <a:br>
              <a:rPr lang="ar-DZ" dirty="0" smtClean="0"/>
            </a:b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71600" y="1600201"/>
            <a:ext cx="7715200" cy="1036711"/>
          </a:xfrm>
        </p:spPr>
        <p:txBody>
          <a:bodyPr/>
          <a:lstStyle/>
          <a:p>
            <a:pPr marL="0" indent="0" algn="r" rtl="1">
              <a:buNone/>
            </a:pPr>
            <a:r>
              <a:rPr lang="ar-DZ" dirty="0" smtClean="0"/>
              <a:t>التعليمة: ما هي الإجراءات التي يمكن </a:t>
            </a:r>
            <a:r>
              <a:rPr lang="ar-DZ" dirty="0" err="1" smtClean="0"/>
              <a:t>إتخاذها</a:t>
            </a:r>
            <a:r>
              <a:rPr lang="ar-DZ" dirty="0" smtClean="0"/>
              <a:t> للتكفل بالفروق الفردية لدى المتعلمين؟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08920"/>
            <a:ext cx="525658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3995936" y="602128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>
                <a:solidFill>
                  <a:schemeClr val="accent1"/>
                </a:solidFill>
              </a:rPr>
              <a:t>استراتيجية أعط واحدة و خذ واحدة</a:t>
            </a:r>
            <a:endParaRPr lang="fr-FR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7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هيكلة النشاط 06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340768"/>
            <a:ext cx="799288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3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النشاط 07: أنماط التعلم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93204" y="1268760"/>
            <a:ext cx="8229600" cy="5328592"/>
          </a:xfrm>
        </p:spPr>
        <p:txBody>
          <a:bodyPr/>
          <a:lstStyle/>
          <a:p>
            <a:pPr algn="r" rtl="1"/>
            <a:r>
              <a:rPr lang="ar-DZ" dirty="0" smtClean="0"/>
              <a:t>التعليمة: من خلال الصورة الموالية حدد أنماط التعلم</a:t>
            </a:r>
          </a:p>
          <a:p>
            <a:pPr algn="r" rtl="1"/>
            <a:endParaRPr lang="fr-FR" dirty="0"/>
          </a:p>
        </p:txBody>
      </p:sp>
      <p:pic>
        <p:nvPicPr>
          <p:cNvPr id="1026" name="Picture 2" descr="C:\Users\NABIL COMPTA\Desktop\learning_styles_my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705" y="1916832"/>
            <a:ext cx="7272808" cy="357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827584" y="587727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dirty="0" smtClean="0">
                <a:solidFill>
                  <a:srgbClr val="0070C0"/>
                </a:solidFill>
              </a:rPr>
              <a:t>استراتيجية </a:t>
            </a:r>
            <a:r>
              <a:rPr lang="fr-FR" dirty="0" smtClean="0">
                <a:solidFill>
                  <a:srgbClr val="0070C0"/>
                </a:solidFill>
              </a:rPr>
              <a:t>VARK  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77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68400" y="505361"/>
            <a:ext cx="716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4000" b="1" dirty="0" err="1" smtClean="0">
                <a:solidFill>
                  <a:srgbClr val="9E0000"/>
                </a:solidFill>
              </a:rPr>
              <a:t>الت</a:t>
            </a:r>
            <a:r>
              <a:rPr lang="ar-DZ" sz="4000" b="1" dirty="0" smtClean="0">
                <a:solidFill>
                  <a:srgbClr val="9E0000"/>
                </a:solidFill>
              </a:rPr>
              <a:t>ــــ</a:t>
            </a:r>
            <a:r>
              <a:rPr lang="ar-JO" sz="4000" b="1" dirty="0" smtClean="0">
                <a:solidFill>
                  <a:srgbClr val="9E0000"/>
                </a:solidFill>
              </a:rPr>
              <a:t>وقع</a:t>
            </a:r>
            <a:r>
              <a:rPr lang="ar-DZ" sz="4000" b="1" dirty="0" smtClean="0">
                <a:solidFill>
                  <a:srgbClr val="9E0000"/>
                </a:solidFill>
              </a:rPr>
              <a:t>ــــــ</a:t>
            </a:r>
            <a:r>
              <a:rPr lang="ar-JO" sz="4000" b="1" dirty="0" err="1" smtClean="0">
                <a:solidFill>
                  <a:srgbClr val="9E0000"/>
                </a:solidFill>
              </a:rPr>
              <a:t>ات</a:t>
            </a:r>
            <a:r>
              <a:rPr lang="en-GB" sz="4000" b="1" dirty="0" smtClean="0">
                <a:solidFill>
                  <a:srgbClr val="9E0000"/>
                </a:solidFill>
              </a:rPr>
              <a:t>	   </a:t>
            </a:r>
            <a:endParaRPr lang="en-US" sz="4000" b="1" dirty="0">
              <a:solidFill>
                <a:srgbClr val="9E0000"/>
              </a:solidFill>
            </a:endParaRPr>
          </a:p>
          <a:p>
            <a:pPr algn="r" rtl="1"/>
            <a:endParaRPr lang="en-US" sz="4000" b="1" dirty="0">
              <a:solidFill>
                <a:srgbClr val="9E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972" y="1828800"/>
            <a:ext cx="2618928" cy="1806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t3.gstatic.com/images?q=tbn:ANd9GcQQy1xfVMLyEzm_ZFSoH8smvVuh_HGAYZXGrd2_8u6gy4cMvo_e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148033"/>
            <a:ext cx="1524000" cy="1524000"/>
          </a:xfrm>
          <a:prstGeom prst="rect">
            <a:avLst/>
          </a:prstGeom>
          <a:noFill/>
        </p:spPr>
      </p:pic>
      <p:sp>
        <p:nvSpPr>
          <p:cNvPr id="7" name="&quot;No&quot; Symbol 6"/>
          <p:cNvSpPr/>
          <p:nvPr/>
        </p:nvSpPr>
        <p:spPr>
          <a:xfrm>
            <a:off x="3810000" y="2114548"/>
            <a:ext cx="1600200" cy="1590969"/>
          </a:xfrm>
          <a:prstGeom prst="noSmoking">
            <a:avLst>
              <a:gd name="adj" fmla="val 48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2252133"/>
            <a:ext cx="1524000" cy="141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D:\Hand-on-ear-listenin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4004361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taking-note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004361"/>
            <a:ext cx="3285678" cy="218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47962" y="3904321"/>
            <a:ext cx="2382838" cy="230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01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ar-DZ" dirty="0" smtClean="0"/>
              <a:t>هيكلة النشاط 07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>
          <a:xfrm>
            <a:off x="4572000" y="764704"/>
            <a:ext cx="4110608" cy="5472608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ar-JO" dirty="0"/>
              <a:t> </a:t>
            </a:r>
            <a:r>
              <a:rPr lang="ar-JO" dirty="0">
                <a:solidFill>
                  <a:srgbClr val="0070C0"/>
                </a:solidFill>
              </a:rPr>
              <a:t>نمط التعلم البصري </a:t>
            </a:r>
            <a:r>
              <a:rPr lang="fr-FR" dirty="0" smtClean="0">
                <a:solidFill>
                  <a:srgbClr val="0070C0"/>
                </a:solidFill>
              </a:rPr>
              <a:t>Visual</a:t>
            </a:r>
            <a:r>
              <a:rPr lang="fr-FR" dirty="0" smtClean="0"/>
              <a:t> </a:t>
            </a:r>
            <a:r>
              <a:rPr lang="ar-JO" dirty="0" smtClean="0"/>
              <a:t>يركز </a:t>
            </a:r>
            <a:r>
              <a:rPr lang="ar-JO" dirty="0"/>
              <a:t>أصحابه على الأشياء المرئية والملاحظة ويتضمن الصور ، والرسوم البيانية ، والمعروضات والافلام </a:t>
            </a:r>
            <a:r>
              <a:rPr lang="ar-JO" dirty="0" smtClean="0"/>
              <a:t>والمخططات</a:t>
            </a:r>
            <a:r>
              <a:rPr lang="ar-DZ" dirty="0" smtClean="0"/>
              <a:t>.</a:t>
            </a:r>
          </a:p>
          <a:p>
            <a:pPr algn="r" rtl="1"/>
            <a:r>
              <a:rPr lang="ar-JO" dirty="0">
                <a:solidFill>
                  <a:srgbClr val="0070C0"/>
                </a:solidFill>
              </a:rPr>
              <a:t> نمط التعلم السمعي </a:t>
            </a:r>
            <a:r>
              <a:rPr lang="fr-FR" dirty="0" err="1" smtClean="0">
                <a:solidFill>
                  <a:srgbClr val="0070C0"/>
                </a:solidFill>
              </a:rPr>
              <a:t>Auditory</a:t>
            </a:r>
            <a:r>
              <a:rPr lang="fr-FR" dirty="0" smtClean="0">
                <a:solidFill>
                  <a:srgbClr val="0070C0"/>
                </a:solidFill>
              </a:rPr>
              <a:t>:</a:t>
            </a:r>
            <a:r>
              <a:rPr lang="ar-JO" dirty="0" smtClean="0">
                <a:solidFill>
                  <a:srgbClr val="0070C0"/>
                </a:solidFill>
              </a:rPr>
              <a:t> </a:t>
            </a:r>
            <a:r>
              <a:rPr lang="ar-JO" dirty="0" smtClean="0"/>
              <a:t>الاستماع </a:t>
            </a:r>
            <a:r>
              <a:rPr lang="ar-DZ" dirty="0" err="1" smtClean="0"/>
              <a:t>لل</a:t>
            </a:r>
            <a:r>
              <a:rPr lang="ar-JO" dirty="0" smtClean="0"/>
              <a:t>معلومات </a:t>
            </a:r>
            <a:r>
              <a:rPr lang="ar-DZ" dirty="0" smtClean="0"/>
              <a:t>من خلال ال</a:t>
            </a:r>
            <a:r>
              <a:rPr lang="ar-JO" dirty="0" smtClean="0"/>
              <a:t>شرح من </a:t>
            </a:r>
            <a:r>
              <a:rPr lang="ar-JO" dirty="0"/>
              <a:t>شخص </a:t>
            </a:r>
            <a:r>
              <a:rPr lang="ar-JO" dirty="0" smtClean="0"/>
              <a:t>خبير</a:t>
            </a:r>
            <a:r>
              <a:rPr lang="ar-DZ" dirty="0" smtClean="0"/>
              <a:t>، أو عن طريق المحادثة.</a:t>
            </a:r>
          </a:p>
          <a:p>
            <a:pPr algn="r" rtl="1"/>
            <a:r>
              <a:rPr lang="ar-DZ" dirty="0" smtClean="0">
                <a:solidFill>
                  <a:srgbClr val="0070C0"/>
                </a:solidFill>
              </a:rPr>
              <a:t>ن</a:t>
            </a:r>
            <a:r>
              <a:rPr lang="ar-JO" dirty="0" smtClean="0">
                <a:solidFill>
                  <a:srgbClr val="0070C0"/>
                </a:solidFill>
              </a:rPr>
              <a:t>مط </a:t>
            </a:r>
            <a:r>
              <a:rPr lang="ar-JO" dirty="0">
                <a:solidFill>
                  <a:srgbClr val="0070C0"/>
                </a:solidFill>
              </a:rPr>
              <a:t>التعلم </a:t>
            </a:r>
            <a:r>
              <a:rPr lang="ar-JO" dirty="0" smtClean="0">
                <a:solidFill>
                  <a:srgbClr val="0070C0"/>
                </a:solidFill>
              </a:rPr>
              <a:t>الحسي</a:t>
            </a:r>
            <a:r>
              <a:rPr lang="fr-FR" dirty="0" err="1" smtClean="0">
                <a:solidFill>
                  <a:srgbClr val="0070C0"/>
                </a:solidFill>
              </a:rPr>
              <a:t>Kinesthetic</a:t>
            </a:r>
            <a:r>
              <a:rPr lang="fr-FR" dirty="0">
                <a:solidFill>
                  <a:srgbClr val="0070C0"/>
                </a:solidFill>
              </a:rPr>
              <a:t> 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ar-DZ" dirty="0" smtClean="0">
                <a:solidFill>
                  <a:srgbClr val="0070C0"/>
                </a:solidFill>
              </a:rPr>
              <a:t>  </a:t>
            </a:r>
            <a:r>
              <a:rPr lang="ar-DZ" dirty="0" smtClean="0"/>
              <a:t>يتم عن طريق </a:t>
            </a:r>
            <a:r>
              <a:rPr lang="ar-JO" dirty="0" smtClean="0"/>
              <a:t>الخبرة </a:t>
            </a:r>
            <a:r>
              <a:rPr lang="ar-JO" dirty="0"/>
              <a:t>الفيزيائية كاللمس ،والاحساس</a:t>
            </a:r>
            <a:r>
              <a:rPr lang="ar-JO" dirty="0" smtClean="0"/>
              <a:t>، والعمل </a:t>
            </a:r>
            <a:r>
              <a:rPr lang="ar-JO" dirty="0"/>
              <a:t>اليدوي . </a:t>
            </a:r>
            <a:r>
              <a:rPr lang="ar-JO" dirty="0" smtClean="0"/>
              <a:t>عن </a:t>
            </a:r>
            <a:r>
              <a:rPr lang="ar-JO" dirty="0"/>
              <a:t>طريق </a:t>
            </a:r>
            <a:r>
              <a:rPr lang="ar-JO" dirty="0" smtClean="0"/>
              <a:t>التجربة</a:t>
            </a:r>
            <a:r>
              <a:rPr lang="ar-DZ" dirty="0" smtClean="0"/>
              <a:t>.</a:t>
            </a:r>
          </a:p>
          <a:p>
            <a:pPr algn="r" rtl="1"/>
            <a:r>
              <a:rPr lang="ar-DZ" dirty="0" smtClean="0">
                <a:solidFill>
                  <a:srgbClr val="0070C0"/>
                </a:solidFill>
              </a:rPr>
              <a:t>التعلم بالقراءة أو الكتابة: </a:t>
            </a: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>
                <a:solidFill>
                  <a:srgbClr val="0070C0"/>
                </a:solidFill>
              </a:rPr>
              <a:t>R</a:t>
            </a:r>
            <a:r>
              <a:rPr lang="fr-FR" dirty="0" smtClean="0">
                <a:solidFill>
                  <a:srgbClr val="0070C0"/>
                </a:solidFill>
              </a:rPr>
              <a:t>ead /Write   </a:t>
            </a:r>
            <a:endParaRPr lang="ar-DZ" dirty="0" smtClean="0">
              <a:solidFill>
                <a:srgbClr val="0070C0"/>
              </a:solidFill>
            </a:endParaRPr>
          </a:p>
          <a:p>
            <a:pPr algn="r" rtl="1"/>
            <a:endParaRPr lang="ar-DZ" dirty="0" smtClean="0"/>
          </a:p>
          <a:p>
            <a:pPr algn="r" rtl="1"/>
            <a:endParaRPr lang="fr-FR" dirty="0"/>
          </a:p>
        </p:txBody>
      </p:sp>
      <p:pic>
        <p:nvPicPr>
          <p:cNvPr id="1026" name="Picture 2" descr="C:\Users\NABIL COMPTA\Documents\Mes fichiers reçus\Screenshot_20180628-0928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3" y="836712"/>
            <a:ext cx="4277953" cy="550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97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31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تخطيط حصة تعلمية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الثالثة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069842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5333" y="2286000"/>
            <a:ext cx="65701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800" b="1" dirty="0" smtClean="0"/>
              <a:t>الهدف </a:t>
            </a:r>
            <a:r>
              <a:rPr lang="ar-DZ" sz="36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يتعرّف على عناصر العملية التعليميّة / التعلميّة لإنجاز  مخطط  حصة.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6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33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92070" y="425470"/>
            <a:ext cx="8394730" cy="6432530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fr-FR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08</a:t>
            </a:r>
            <a:endParaRPr kumimoji="0" lang="ar-DZ" sz="5400" b="0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lvl="0" algn="r" defTabSz="914400" rtl="1" fontAlgn="base">
              <a:spcBef>
                <a:spcPct val="0"/>
              </a:spcBef>
              <a:spcAft>
                <a:spcPct val="0"/>
              </a:spcAft>
            </a:pPr>
            <a:r>
              <a:rPr lang="ar-DZ" sz="3200" b="1" dirty="0" smtClean="0">
                <a:latin typeface="Calibri" pitchFamily="34" charset="0"/>
              </a:rPr>
              <a:t>أسئلة ضرورية تساعدني في تخطيط حصّة تعليمية / </a:t>
            </a:r>
            <a:r>
              <a:rPr lang="ar-DZ" sz="3200" b="1" dirty="0" err="1" smtClean="0">
                <a:latin typeface="Calibri" pitchFamily="34" charset="0"/>
              </a:rPr>
              <a:t>تعلّميّة</a:t>
            </a:r>
            <a:r>
              <a:rPr lang="ar-DZ" sz="2800" dirty="0" smtClean="0">
                <a:latin typeface="Calibri" pitchFamily="34" charset="0"/>
              </a:rPr>
              <a:t/>
            </a:r>
            <a:br>
              <a:rPr lang="ar-DZ" sz="2800" dirty="0" smtClean="0">
                <a:latin typeface="Calibri" pitchFamily="34" charset="0"/>
              </a:rPr>
            </a:br>
            <a:endParaRPr lang="ar-DZ" sz="2800" dirty="0" smtClean="0">
              <a:latin typeface="Calibri" pitchFamily="34" charset="0"/>
            </a:endParaRPr>
          </a:p>
          <a:p>
            <a:pPr lvl="0" algn="r" defTabSz="914400" rtl="1" fontAlgn="base">
              <a:spcBef>
                <a:spcPct val="0"/>
              </a:spcBef>
              <a:spcAft>
                <a:spcPct val="0"/>
              </a:spcAft>
            </a:pPr>
            <a:r>
              <a:rPr lang="ar-DZ" sz="2800" dirty="0" smtClean="0">
                <a:latin typeface="Calibri" pitchFamily="34" charset="0"/>
              </a:rPr>
              <a:t/>
            </a:r>
            <a:br>
              <a:rPr lang="ar-DZ" sz="2800" dirty="0" smtClean="0">
                <a:latin typeface="Calibri" pitchFamily="34" charset="0"/>
              </a:rPr>
            </a:br>
            <a:r>
              <a:rPr lang="ar-DZ" sz="2800" dirty="0" smtClean="0">
                <a:latin typeface="Calibri" pitchFamily="34" charset="0"/>
              </a:rPr>
              <a:t> </a:t>
            </a:r>
            <a:r>
              <a:rPr lang="ar-DZ" sz="2400" b="1" dirty="0" smtClean="0"/>
              <a:t>و </a:t>
            </a:r>
            <a:r>
              <a:rPr lang="ar-DZ" sz="2400" b="1" dirty="0"/>
              <a:t>أ</a:t>
            </a:r>
            <a:r>
              <a:rPr lang="ar-DZ" sz="2400" b="1" dirty="0" smtClean="0"/>
              <a:t>نت تخطّط لحصة تعليميّة / تعلميّة حدد أهم الأسئلة التي تتبادر </a:t>
            </a:r>
            <a:r>
              <a:rPr lang="ar-DZ" sz="2400" b="1" dirty="0"/>
              <a:t>إ</a:t>
            </a:r>
            <a:r>
              <a:rPr lang="ar-DZ" sz="2400" b="1" dirty="0" smtClean="0"/>
              <a:t>لى ذهنك ؟</a:t>
            </a:r>
            <a:r>
              <a:rPr lang="ar-DZ" sz="2400" dirty="0" smtClean="0"/>
              <a:t/>
            </a:r>
            <a:br>
              <a:rPr lang="ar-DZ" sz="2400" dirty="0" smtClean="0"/>
            </a:br>
            <a:endParaRPr lang="ar-DZ" sz="2400" dirty="0" smtClean="0"/>
          </a:p>
          <a:p>
            <a:pPr lvl="0" algn="r" defTabSz="914400" rtl="1" fontAlgn="base">
              <a:spcBef>
                <a:spcPct val="0"/>
              </a:spcBef>
              <a:spcAft>
                <a:spcPct val="0"/>
              </a:spcAft>
            </a:pPr>
            <a:r>
              <a:rPr lang="ar-DZ" sz="2800" dirty="0" smtClean="0">
                <a:latin typeface="Calibri" pitchFamily="34" charset="0"/>
              </a:rPr>
              <a:t/>
            </a:r>
            <a:br>
              <a:rPr lang="ar-DZ" sz="2800" dirty="0" smtClean="0">
                <a:latin typeface="Calibri" pitchFamily="34" charset="0"/>
              </a:rPr>
            </a:br>
            <a:r>
              <a:rPr lang="ar-DZ" sz="2800" dirty="0" smtClean="0">
                <a:latin typeface="Calibri" pitchFamily="34" charset="0"/>
              </a:rPr>
              <a:t> </a:t>
            </a:r>
            <a:r>
              <a:rPr lang="ar-DZ" sz="2800" b="1" dirty="0" err="1">
                <a:latin typeface="Calibri" pitchFamily="34" charset="0"/>
              </a:rPr>
              <a:t>إ</a:t>
            </a:r>
            <a:r>
              <a:rPr lang="ar-DZ" sz="2800" b="1" dirty="0" err="1" smtClean="0">
                <a:latin typeface="Calibri" pitchFamily="34" charset="0"/>
              </a:rPr>
              <a:t>ستراتيجية</a:t>
            </a:r>
            <a:r>
              <a:rPr lang="ar-DZ" sz="2800" b="1" dirty="0" smtClean="0">
                <a:latin typeface="Calibri" pitchFamily="34" charset="0"/>
              </a:rPr>
              <a:t> (فكر – زاوج – شارك ) </a:t>
            </a:r>
            <a:r>
              <a:rPr lang="fr-FR" sz="2800" b="1" dirty="0" smtClean="0">
                <a:latin typeface="Calibri" pitchFamily="34" charset="0"/>
              </a:rPr>
              <a:t>TPS</a:t>
            </a:r>
            <a:endParaRPr kumimoji="0" lang="ar-DZ" sz="2400" b="1" i="0" u="sng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rtl="1"/>
            <a:endParaRPr lang="fr-FR" sz="4800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43350"/>
            <a:ext cx="3166269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3321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531" y="354012"/>
            <a:ext cx="81550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2800" dirty="0" smtClean="0">
                <a:solidFill>
                  <a:srgbClr val="800000"/>
                </a:solidFill>
                <a:hlinkClick r:id="rId3" action="ppaction://hlinkfile"/>
              </a:rPr>
              <a:t>عناصر </a:t>
            </a:r>
            <a:r>
              <a:rPr lang="ar-DZ" sz="2800" dirty="0" smtClean="0"/>
              <a:t>العمليّة التعليمية </a:t>
            </a:r>
            <a:r>
              <a:rPr lang="ar-DZ" sz="2800" dirty="0" err="1" smtClean="0"/>
              <a:t>التعلمية</a:t>
            </a:r>
            <a:endParaRPr lang="en-GB" sz="2800" dirty="0"/>
          </a:p>
          <a:p>
            <a:pPr algn="ctr"/>
            <a:endParaRPr lang="en-GB" sz="2800" dirty="0">
              <a:solidFill>
                <a:srgbClr val="800000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3100" y="1362075"/>
            <a:ext cx="52578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34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88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86700" cy="1061357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b="1" dirty="0" smtClean="0"/>
              <a:t>النشاط  10</a:t>
            </a:r>
            <a:br>
              <a:rPr lang="ar-DZ" b="1" dirty="0" smtClean="0"/>
            </a:br>
            <a:r>
              <a:rPr lang="ar-DZ" b="1" dirty="0" smtClean="0"/>
              <a:t>خطوات إعداد</a:t>
            </a:r>
            <a:r>
              <a:rPr lang="fr-FR" b="1" dirty="0" smtClean="0"/>
              <a:t> </a:t>
            </a:r>
            <a:r>
              <a:rPr lang="ar-DZ" b="1" dirty="0" smtClean="0"/>
              <a:t> حصة تعلمية</a:t>
            </a:r>
            <a:endParaRPr lang="fr-FR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3462" y="1844824"/>
            <a:ext cx="8707211" cy="4351024"/>
          </a:xfrm>
        </p:spPr>
        <p:txBody>
          <a:bodyPr>
            <a:noAutofit/>
          </a:bodyPr>
          <a:lstStyle/>
          <a:p>
            <a:pPr algn="r" rtl="1">
              <a:buNone/>
            </a:pPr>
            <a:r>
              <a:rPr lang="ar-DZ" sz="4000" b="1" dirty="0" smtClean="0"/>
              <a:t>ماهي  خطوات إعداد درس  بشكل عام ؟</a:t>
            </a:r>
          </a:p>
          <a:p>
            <a:pPr algn="r" rtl="1">
              <a:buNone/>
            </a:pPr>
            <a:endParaRPr lang="ar-DZ" sz="4400" b="1" dirty="0"/>
          </a:p>
          <a:p>
            <a:pPr algn="r" rtl="1">
              <a:buNone/>
            </a:pPr>
            <a:endParaRPr lang="ar-DZ" sz="4400" b="1" dirty="0" smtClean="0"/>
          </a:p>
          <a:p>
            <a:pPr algn="r" rtl="1">
              <a:buNone/>
            </a:pPr>
            <a:endParaRPr lang="ar-DZ" sz="4400" b="1" dirty="0"/>
          </a:p>
          <a:p>
            <a:pPr algn="r" rtl="1">
              <a:buNone/>
            </a:pPr>
            <a:r>
              <a:rPr lang="ar-DZ" sz="4400" b="1" dirty="0" err="1">
                <a:hlinkClick r:id="rId3" action="ppaction://hlinkfile"/>
              </a:rPr>
              <a:t>إ</a:t>
            </a:r>
            <a:r>
              <a:rPr lang="ar-DZ" sz="4400" b="1" dirty="0" err="1" smtClean="0">
                <a:hlinkClick r:id="rId3" action="ppaction://hlinkfile"/>
              </a:rPr>
              <a:t>ستراتيجية</a:t>
            </a:r>
            <a:r>
              <a:rPr lang="ar-DZ" sz="4400" b="1" dirty="0" smtClean="0">
                <a:hlinkClick r:id="rId3" action="ppaction://hlinkfile"/>
              </a:rPr>
              <a:t> العصف الذهني </a:t>
            </a:r>
            <a:endParaRPr lang="ar-DZ" sz="4400" b="1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450" y="2852936"/>
            <a:ext cx="2784590" cy="264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748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DZ" dirty="0" smtClean="0"/>
              <a:t>هيكلة النشاط 10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ar-DZ" b="1" u="sng" dirty="0"/>
              <a:t>/ التحضير </a:t>
            </a:r>
            <a:r>
              <a:rPr lang="ar-DZ" b="1" u="sng" dirty="0" smtClean="0"/>
              <a:t>المعرفي </a:t>
            </a:r>
            <a:r>
              <a:rPr lang="ar-DZ" b="1" u="sng" dirty="0"/>
              <a:t>للدرس:</a:t>
            </a:r>
            <a:endParaRPr lang="fr-FR" dirty="0"/>
          </a:p>
          <a:p>
            <a:pPr lvl="0" algn="r" rtl="1"/>
            <a:r>
              <a:rPr lang="ar-DZ" dirty="0"/>
              <a:t> </a:t>
            </a:r>
            <a:r>
              <a:rPr lang="ar-DZ" dirty="0" smtClean="0"/>
              <a:t>الرجوع </a:t>
            </a:r>
            <a:r>
              <a:rPr lang="ar-DZ" dirty="0"/>
              <a:t>إ</a:t>
            </a:r>
            <a:r>
              <a:rPr lang="ar-DZ" dirty="0" smtClean="0"/>
              <a:t>لى </a:t>
            </a:r>
            <a:r>
              <a:rPr lang="ar-DZ" dirty="0"/>
              <a:t>المنهاج لتحديد أهداف التعلم والمفاهيم المطلوب تقديمها ونمط التعلم. </a:t>
            </a:r>
            <a:endParaRPr lang="fr-FR" dirty="0"/>
          </a:p>
          <a:p>
            <a:pPr lvl="0" algn="r" rtl="1"/>
            <a:r>
              <a:rPr lang="ar-DZ" dirty="0"/>
              <a:t>البحث في الكتب </a:t>
            </a:r>
            <a:r>
              <a:rPr lang="ar-DZ" dirty="0" smtClean="0"/>
              <a:t>والمراجع </a:t>
            </a:r>
            <a:r>
              <a:rPr lang="ar-DZ" dirty="0"/>
              <a:t>للتدقيق في صحة المعلومات والمعارف التي ستقدم  للتلميذ.</a:t>
            </a:r>
            <a:endParaRPr lang="fr-FR" dirty="0"/>
          </a:p>
          <a:p>
            <a:pPr lvl="0" algn="r" rtl="1"/>
            <a:r>
              <a:rPr lang="ar-DZ" dirty="0" smtClean="0"/>
              <a:t>الرجوع </a:t>
            </a:r>
            <a:r>
              <a:rPr lang="ar-DZ" dirty="0"/>
              <a:t>إ</a:t>
            </a:r>
            <a:r>
              <a:rPr lang="ar-DZ" dirty="0" smtClean="0"/>
              <a:t>لى </a:t>
            </a:r>
            <a:r>
              <a:rPr lang="ar-DZ" dirty="0"/>
              <a:t>مخططات </a:t>
            </a:r>
            <a:r>
              <a:rPr lang="ar-DZ" dirty="0" smtClean="0"/>
              <a:t>أجراء </a:t>
            </a:r>
            <a:r>
              <a:rPr lang="ar-DZ" dirty="0" err="1"/>
              <a:t>التعلمات</a:t>
            </a:r>
            <a:r>
              <a:rPr lang="ar-DZ" dirty="0"/>
              <a:t> لتحديد النشاطات التي تحقق أهداف التعلم.</a:t>
            </a:r>
            <a:endParaRPr lang="fr-FR" dirty="0"/>
          </a:p>
          <a:p>
            <a:pPr lvl="0" algn="r" rtl="1"/>
            <a:r>
              <a:rPr lang="ar-DZ" dirty="0"/>
              <a:t>تحضير الوسائل التعليمية اللازمة لتحقيق النشاطات المقترحة.</a:t>
            </a:r>
            <a:endParaRPr lang="fr-FR" dirty="0"/>
          </a:p>
          <a:p>
            <a:pPr algn="r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42924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DZ" b="1" dirty="0" smtClean="0"/>
              <a:t>النشاط 11 /مراحل إنجاز درس </a:t>
            </a:r>
            <a:endParaRPr lang="fr-FR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DZ" sz="3200" b="1" dirty="0" smtClean="0"/>
              <a:t>كيف أجسد درسا من خلال الخطوات التي تم تحضيرها ؟</a:t>
            </a:r>
          </a:p>
          <a:p>
            <a:pPr marL="0" indent="0" algn="r" rtl="1">
              <a:buNone/>
            </a:pPr>
            <a:endParaRPr lang="ar-DZ" sz="3200" b="1" dirty="0"/>
          </a:p>
          <a:p>
            <a:pPr marL="0" indent="0" algn="r" rtl="1">
              <a:buNone/>
            </a:pPr>
            <a:endParaRPr lang="ar-DZ" sz="3200" b="1" dirty="0" smtClean="0"/>
          </a:p>
          <a:p>
            <a:pPr marL="0" indent="0" algn="r" rtl="1">
              <a:buNone/>
            </a:pPr>
            <a:endParaRPr lang="ar-DZ" sz="3200" b="1" dirty="0"/>
          </a:p>
          <a:p>
            <a:pPr marL="0" indent="0" algn="r" rtl="1">
              <a:buNone/>
            </a:pPr>
            <a:r>
              <a:rPr lang="ar-DZ" b="1" dirty="0" err="1">
                <a:hlinkClick r:id="rId3" action="ppaction://hlinkfile"/>
              </a:rPr>
              <a:t>إ</a:t>
            </a:r>
            <a:r>
              <a:rPr lang="ar-DZ" sz="3200" b="1" dirty="0" err="1" smtClean="0">
                <a:hlinkClick r:id="rId3" action="ppaction://hlinkfile"/>
              </a:rPr>
              <a:t>ستراتيجية</a:t>
            </a:r>
            <a:r>
              <a:rPr lang="ar-DZ" sz="3200" b="1" dirty="0" smtClean="0">
                <a:hlinkClick r:id="rId3" action="ppaction://hlinkfile"/>
              </a:rPr>
              <a:t> </a:t>
            </a:r>
            <a:r>
              <a:rPr lang="ar-DZ" sz="3200" b="1" dirty="0" err="1" smtClean="0">
                <a:hlinkClick r:id="rId3" action="ppaction://hlinkfile"/>
              </a:rPr>
              <a:t>جيسكو</a:t>
            </a:r>
            <a:r>
              <a:rPr lang="ar-DZ" sz="3200" b="1" dirty="0" smtClean="0">
                <a:hlinkClick r:id="rId3" action="ppaction://hlinkfile"/>
              </a:rPr>
              <a:t> </a:t>
            </a:r>
            <a:endParaRPr lang="ar-DZ" sz="3200" b="1" dirty="0" smtClean="0"/>
          </a:p>
          <a:p>
            <a:pPr marL="0" indent="0" algn="r" rtl="1">
              <a:buNone/>
            </a:pPr>
            <a:endParaRPr lang="fr-FR" sz="3200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7" y="2901157"/>
            <a:ext cx="3712778" cy="3275807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100109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هيكلة النشاط 11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r" rtl="1">
              <a:buNone/>
            </a:pPr>
            <a:r>
              <a:rPr lang="ar-DZ" b="1" u="sng" dirty="0"/>
              <a:t>/ تقديم حصة تعلمية</a:t>
            </a:r>
            <a:endParaRPr lang="fr-FR" dirty="0"/>
          </a:p>
          <a:p>
            <a:pPr marL="0" indent="0" algn="r" rtl="1">
              <a:buNone/>
            </a:pPr>
            <a:r>
              <a:rPr lang="ar-DZ" b="1" dirty="0"/>
              <a:t>     </a:t>
            </a:r>
            <a:r>
              <a:rPr lang="ar-DZ" b="1" u="sng" dirty="0"/>
              <a:t>كيفية تسيير حصة تعلمية: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*تبدأ بطرح تقويم تشخيصي يتم من خلاله تذكير التلميذ بمكتسباته القبلية والتي تهيئه </a:t>
            </a:r>
            <a:r>
              <a:rPr lang="ar-SA" dirty="0" smtClean="0"/>
              <a:t>لاكتساب </a:t>
            </a:r>
            <a:r>
              <a:rPr lang="ar-SA" dirty="0"/>
              <a:t>موارد جديدة لبناء كفاءة جديدة.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 تُطرح وضعية تعلمية تكون ملائمة, عناصرها</a:t>
            </a:r>
            <a:r>
              <a:rPr lang="fr-FR" dirty="0"/>
              <a:t>  </a:t>
            </a:r>
            <a:r>
              <a:rPr lang="ar-DZ" dirty="0"/>
              <a:t>: </a:t>
            </a:r>
            <a:r>
              <a:rPr lang="ar-SA" dirty="0"/>
              <a:t>سياق, سند, تعليمة, ومهمة.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 تمنح فرصة للتلاميذ للتفكير ضمن أفواج مصغرة لاقتراح فرضيات.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 تستقبل الفرضيات و تسجل على السبورة الجانبية دون مناقشتها.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 تحقيق النشاطات المقترحة للحصة التعلمية.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*بعد </a:t>
            </a:r>
            <a:r>
              <a:rPr lang="ar-DZ" dirty="0" smtClean="0"/>
              <a:t>إ</a:t>
            </a:r>
            <a:r>
              <a:rPr lang="ar-SA" dirty="0" smtClean="0"/>
              <a:t>جراء </a:t>
            </a:r>
            <a:r>
              <a:rPr lang="ar-SA" dirty="0"/>
              <a:t>النشاطات واستنتاج المفاهيم نعود للفرضيات لتحديد مدى صحتها.</a:t>
            </a:r>
            <a:endParaRPr lang="fr-FR" dirty="0"/>
          </a:p>
          <a:p>
            <a:pPr marL="0" indent="0" algn="r" rtl="1">
              <a:buNone/>
            </a:pPr>
            <a:r>
              <a:rPr lang="ar-SA" dirty="0"/>
              <a:t>* و أخيرا العودة الى الوضعية التعلمية ومعالجتها كتقويم تحصيلي للحصة التعلمية</a:t>
            </a:r>
            <a:r>
              <a:rPr lang="fr-FR" dirty="0"/>
              <a:t>.</a:t>
            </a:r>
          </a:p>
          <a:p>
            <a:pPr algn="r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831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93304" y="198784"/>
            <a:ext cx="6708914" cy="145773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rtl="1"/>
            <a:r>
              <a:rPr lang="ar-EG" altLang="en-US" sz="3600" dirty="0">
                <a:solidFill>
                  <a:srgbClr val="FF0000"/>
                </a:solidFill>
                <a:ea typeface="MS PGothic" panose="020B0600070205080204" pitchFamily="34" charset="-128"/>
              </a:rPr>
              <a:t/>
            </a:r>
            <a:br>
              <a:rPr lang="ar-EG" altLang="en-US" sz="36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ar-DZ" altLang="en-US" sz="3600" b="1" dirty="0" smtClean="0">
                <a:ea typeface="MS PGothic" panose="020B0600070205080204" pitchFamily="34" charset="-128"/>
              </a:rPr>
              <a:t>النشاط 12</a:t>
            </a:r>
            <a:r>
              <a:rPr lang="ar-DZ" altLang="en-US" sz="3600" dirty="0" smtClean="0">
                <a:ea typeface="MS PGothic" panose="020B0600070205080204" pitchFamily="34" charset="-128"/>
              </a:rPr>
              <a:t/>
            </a:r>
            <a:br>
              <a:rPr lang="ar-DZ" altLang="en-US" sz="3600" dirty="0" smtClean="0">
                <a:ea typeface="MS PGothic" panose="020B0600070205080204" pitchFamily="34" charset="-128"/>
              </a:rPr>
            </a:br>
            <a:r>
              <a:rPr lang="ar-DZ" altLang="en-US" sz="3600" b="1" dirty="0" smtClean="0">
                <a:ea typeface="MS PGothic" panose="020B0600070205080204" pitchFamily="34" charset="-128"/>
              </a:rPr>
              <a:t>طريقة تقويم درس</a:t>
            </a:r>
            <a:endParaRPr lang="en-GB" altLang="en-US" sz="3600" b="1" dirty="0">
              <a:ea typeface="MS PGothic" panose="020B0600070205080204" pitchFamily="34" charset="-12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328450" y="1656523"/>
            <a:ext cx="8501063" cy="3916523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 eaLnBrk="1" hangingPunct="1"/>
            <a:endParaRPr lang="en-GB" altLang="en-US" sz="3600" dirty="0">
              <a:ea typeface="MS PGothic" panose="020B0600070205080204" pitchFamily="34" charset="-128"/>
            </a:endParaRPr>
          </a:p>
          <a:p>
            <a:pPr algn="just" rtl="1">
              <a:lnSpc>
                <a:spcPct val="150000"/>
              </a:lnSpc>
            </a:pPr>
            <a:r>
              <a:rPr lang="ar-DZ" altLang="en-US" sz="3600" b="1" dirty="0" smtClean="0">
                <a:ea typeface="MS PGothic" panose="020B0600070205080204" pitchFamily="34" charset="-128"/>
              </a:rPr>
              <a:t>كيف أقوٌم درسا ؟</a:t>
            </a:r>
          </a:p>
          <a:p>
            <a:pPr algn="just" rtl="1">
              <a:lnSpc>
                <a:spcPct val="150000"/>
              </a:lnSpc>
            </a:pPr>
            <a:endParaRPr lang="ar-DZ" altLang="en-US" sz="3600" b="1" dirty="0">
              <a:ea typeface="MS PGothic" panose="020B0600070205080204" pitchFamily="34" charset="-128"/>
            </a:endParaRPr>
          </a:p>
          <a:p>
            <a:pPr lvl="0" algn="just" rtl="1">
              <a:lnSpc>
                <a:spcPct val="150000"/>
              </a:lnSpc>
            </a:pPr>
            <a:r>
              <a:rPr lang="ar-DZ" altLang="en-US" sz="3600" b="1" dirty="0" err="1">
                <a:solidFill>
                  <a:prstClr val="black"/>
                </a:solidFill>
                <a:ea typeface="MS PGothic" panose="020B0600070205080204" pitchFamily="34" charset="-128"/>
                <a:hlinkClick r:id="rId3" action="ppaction://hlinkfile"/>
              </a:rPr>
              <a:t>إ</a:t>
            </a:r>
            <a:r>
              <a:rPr lang="ar-DZ" altLang="en-US" sz="3600" b="1" dirty="0" err="1" smtClean="0">
                <a:solidFill>
                  <a:prstClr val="black"/>
                </a:solidFill>
                <a:ea typeface="MS PGothic" panose="020B0600070205080204" pitchFamily="34" charset="-128"/>
                <a:hlinkClick r:id="rId3" action="ppaction://hlinkfile"/>
              </a:rPr>
              <a:t>ستراتيجية</a:t>
            </a:r>
            <a:r>
              <a:rPr lang="ar-DZ" altLang="en-US" sz="3600" b="1" dirty="0" smtClean="0">
                <a:solidFill>
                  <a:prstClr val="black"/>
                </a:solidFill>
                <a:ea typeface="MS PGothic" panose="020B0600070205080204" pitchFamily="34" charset="-128"/>
                <a:hlinkClick r:id="rId3" action="ppaction://hlinkfile"/>
              </a:rPr>
              <a:t> </a:t>
            </a:r>
            <a:r>
              <a:rPr lang="ar-DZ" altLang="en-US" sz="3600" b="1" dirty="0">
                <a:solidFill>
                  <a:prstClr val="black"/>
                </a:solidFill>
                <a:ea typeface="MS PGothic" panose="020B0600070205080204" pitchFamily="34" charset="-128"/>
                <a:hlinkClick r:id="rId3" action="ppaction://hlinkfile"/>
              </a:rPr>
              <a:t>العمل التعاوني </a:t>
            </a:r>
            <a:r>
              <a:rPr lang="ar-DZ" altLang="en-US" sz="3600" b="1" dirty="0">
                <a:solidFill>
                  <a:prstClr val="black"/>
                </a:solidFill>
                <a:ea typeface="MS PGothic" panose="020B0600070205080204" pitchFamily="34" charset="-128"/>
              </a:rPr>
              <a:t>: </a:t>
            </a:r>
          </a:p>
          <a:p>
            <a:pPr algn="just" rtl="1">
              <a:lnSpc>
                <a:spcPct val="150000"/>
              </a:lnSpc>
            </a:pPr>
            <a:endParaRPr lang="ar-DZ" altLang="en-US" sz="3600" b="1" dirty="0" smtClean="0">
              <a:ea typeface="MS PGothic" panose="020B0600070205080204" pitchFamily="34" charset="-128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3114261" y="6329847"/>
            <a:ext cx="2133600" cy="365125"/>
          </a:xfrm>
          <a:prstGeom prst="rect">
            <a:avLst/>
          </a:prstGeom>
        </p:spPr>
        <p:txBody>
          <a:bodyPr/>
          <a:lstStyle/>
          <a:p>
            <a:pPr algn="ctr"/>
            <a:fld id="{306F1437-60A7-9C41-B5FF-E87EFF505A22}" type="slidenum">
              <a:rPr lang="en-US" b="1" smtClean="0">
                <a:solidFill>
                  <a:prstClr val="black">
                    <a:tint val="75000"/>
                  </a:prstClr>
                </a:solidFill>
              </a:rPr>
              <a:pPr algn="ctr"/>
              <a:t>39</a:t>
            </a:fld>
            <a:endParaRPr lang="en-US" b="1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44" y="2333812"/>
            <a:ext cx="2898689" cy="2709583"/>
          </a:xfrm>
          <a:prstGeom prst="rect">
            <a:avLst/>
          </a:prstGeom>
          <a:solidFill>
            <a:schemeClr val="bg2"/>
          </a:solidFill>
          <a:effectLst>
            <a:outerShdw blurRad="50800" dist="50800" dir="54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val="24597325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algn="just" rtl="1"/>
            <a:endParaRPr lang="en-US" sz="36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r>
              <a:rPr lang="ar-DZ" b="1" dirty="0" smtClean="0"/>
              <a:t>   </a:t>
            </a:r>
            <a:r>
              <a:rPr lang="ar-JO" b="1" dirty="0" smtClean="0"/>
              <a:t>إطلاق </a:t>
            </a:r>
            <a:r>
              <a:rPr lang="ar-JO" b="1" dirty="0"/>
              <a:t>العنان لقدرات </a:t>
            </a:r>
            <a:r>
              <a:rPr lang="ar-JO" b="1" dirty="0" smtClean="0"/>
              <a:t>ال</a:t>
            </a:r>
            <a:r>
              <a:rPr lang="ar-DZ" b="1" dirty="0" smtClean="0"/>
              <a:t>أفراد</a:t>
            </a:r>
            <a:r>
              <a:rPr lang="ar-JO" b="1" dirty="0" smtClean="0"/>
              <a:t> </a:t>
            </a:r>
            <a:r>
              <a:rPr lang="ar-JO" b="1" dirty="0"/>
              <a:t>لتحقيق أقصى قدر من الأداء</a:t>
            </a:r>
            <a:r>
              <a:rPr lang="ar-JO" b="1" dirty="0" smtClean="0"/>
              <a:t>،</a:t>
            </a:r>
            <a:endParaRPr lang="ar-DZ" b="1" dirty="0" smtClean="0"/>
          </a:p>
          <a:p>
            <a:pPr marL="0" indent="0" algn="just" rtl="1">
              <a:buNone/>
            </a:pPr>
            <a:r>
              <a:rPr lang="ar-JO" b="1" dirty="0" smtClean="0"/>
              <a:t> </a:t>
            </a:r>
            <a:r>
              <a:rPr lang="ar-JO" b="1" dirty="0"/>
              <a:t>أي مساعدتهم على التعلم بدلاً من </a:t>
            </a:r>
            <a:r>
              <a:rPr lang="x-none" b="1" dirty="0"/>
              <a:t>تعليمهم</a:t>
            </a:r>
            <a:r>
              <a:rPr lang="ar-JO" b="1" dirty="0" smtClean="0"/>
              <a:t>.</a:t>
            </a:r>
            <a:endParaRPr lang="en-US" b="1" dirty="0"/>
          </a:p>
          <a:p>
            <a:pPr marL="0" indent="0" algn="just" rtl="1">
              <a:buNone/>
            </a:pPr>
            <a:endParaRPr lang="en-US" sz="2400" dirty="0" smtClean="0"/>
          </a:p>
          <a:p>
            <a:pPr marL="0" indent="0" algn="just" rtl="1"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434" y="1772816"/>
            <a:ext cx="6724650" cy="281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 اُ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2915816" y="476672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800" dirty="0" smtClean="0">
                <a:solidFill>
                  <a:srgbClr val="C00000"/>
                </a:solidFill>
              </a:rPr>
              <a:t>شعار الوحدة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3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3143" y="1"/>
            <a:ext cx="7886700" cy="1061357"/>
          </a:xfrm>
        </p:spPr>
        <p:txBody>
          <a:bodyPr>
            <a:normAutofit fontScale="90000"/>
          </a:bodyPr>
          <a:lstStyle/>
          <a:p>
            <a:pPr algn="ctr" rtl="1"/>
            <a:r>
              <a:rPr lang="ar-DZ" b="1" dirty="0" smtClean="0"/>
              <a:t>هيكلة النشاط  12</a:t>
            </a:r>
            <a:br>
              <a:rPr lang="ar-DZ" b="1" dirty="0" smtClean="0"/>
            </a:br>
            <a:r>
              <a:rPr lang="ar-DZ" b="1" dirty="0" smtClean="0"/>
              <a:t>استراتيجية تقويم درس   </a:t>
            </a:r>
            <a:endParaRPr lang="fr-FR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1520" y="1772816"/>
            <a:ext cx="8707211" cy="435121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 rtl="1">
              <a:buNone/>
            </a:pPr>
            <a:r>
              <a:rPr lang="ar-DZ" dirty="0" smtClean="0"/>
              <a:t>في حالة مادة العلوم الفيزيائية و التكنولوجيا تتم من خلال: </a:t>
            </a:r>
          </a:p>
          <a:p>
            <a:pPr algn="r" rtl="1">
              <a:buNone/>
            </a:pPr>
            <a:r>
              <a:rPr lang="ar-DZ" dirty="0" smtClean="0"/>
              <a:t>1/ التقويم التشخيصي (البدائي):  في غالب الاحيان يكون شفهي </a:t>
            </a:r>
          </a:p>
          <a:p>
            <a:pPr algn="r" rtl="1">
              <a:buNone/>
            </a:pPr>
            <a:r>
              <a:rPr lang="ar-DZ" dirty="0" smtClean="0"/>
              <a:t>2/ التقويم التكويني (المرحلي ): في غالب الاحيان يكون شفهي </a:t>
            </a:r>
          </a:p>
          <a:p>
            <a:pPr algn="r" rtl="1">
              <a:buNone/>
            </a:pPr>
            <a:r>
              <a:rPr lang="ar-DZ" dirty="0" smtClean="0"/>
              <a:t>3/ التقويم التحصيلي: بمعالجة الوضعية التعلمية الجزئية مع إمكانية إضافة تقويم أخر. </a:t>
            </a:r>
          </a:p>
          <a:p>
            <a:pPr algn="r" rtl="1">
              <a:buNone/>
            </a:pPr>
            <a:r>
              <a:rPr lang="ar-DZ" dirty="0" smtClean="0"/>
              <a:t>في حالة الإعلام الألي:</a:t>
            </a:r>
          </a:p>
          <a:p>
            <a:pPr algn="r" rtl="1">
              <a:buNone/>
            </a:pPr>
            <a:r>
              <a:rPr lang="ar-DZ" dirty="0" smtClean="0"/>
              <a:t>3/ التقويم التحصيلي يكون على شكل تطبيقات بالحاسوب.</a:t>
            </a:r>
            <a:endParaRPr lang="ar-DZ" b="1" dirty="0"/>
          </a:p>
          <a:p>
            <a:pPr algn="r" rtl="1">
              <a:buNone/>
            </a:pPr>
            <a:endParaRPr lang="ar-DZ" sz="4400" b="1" dirty="0" smtClean="0"/>
          </a:p>
          <a:p>
            <a:pPr algn="r" rtl="1">
              <a:buNone/>
            </a:pPr>
            <a:endParaRPr lang="ar-DZ" sz="4400" b="1" dirty="0"/>
          </a:p>
        </p:txBody>
      </p:sp>
    </p:spTree>
    <p:extLst>
      <p:ext uri="{BB962C8B-B14F-4D97-AF65-F5344CB8AC3E}">
        <p14:creationId xmlns:p14="http://schemas.microsoft.com/office/powerpoint/2010/main" val="23648460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38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ar-JO" b="1" dirty="0" smtClean="0"/>
              <a:t>التأمل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ما </a:t>
            </a:r>
            <a:r>
              <a:rPr lang="ar-JO" dirty="0"/>
              <a:t>الذي تعلمته اليوم؟</a:t>
            </a:r>
            <a:endParaRPr lang="en-GB" dirty="0"/>
          </a:p>
          <a:p>
            <a:pPr algn="r" rtl="1"/>
            <a:r>
              <a:rPr lang="ar-JO" dirty="0" smtClean="0"/>
              <a:t>ماذا</a:t>
            </a:r>
            <a:r>
              <a:rPr lang="ar-DZ" dirty="0" smtClean="0"/>
              <a:t> الذي تودّ معرفته</a:t>
            </a:r>
            <a:r>
              <a:rPr lang="ar-JO" dirty="0" smtClean="0"/>
              <a:t> </a:t>
            </a:r>
            <a:r>
              <a:rPr lang="ar-DZ" dirty="0" smtClean="0"/>
              <a:t>أكثر</a:t>
            </a:r>
            <a:r>
              <a:rPr lang="ar-JO" dirty="0" smtClean="0"/>
              <a:t>؟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41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7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42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شبكة ملاحظة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الرابعة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069842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5333" y="2286000"/>
            <a:ext cx="65701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يضبط الأعمال المنجزة وينفذها.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43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0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44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92070" y="438150"/>
            <a:ext cx="8394730" cy="4385816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13</a:t>
            </a:r>
          </a:p>
          <a:p>
            <a:pPr algn="ctr" rtl="1"/>
            <a:endParaRPr lang="ar-DZ" sz="4000" b="1" dirty="0" smtClean="0"/>
          </a:p>
          <a:p>
            <a:pPr algn="ctr" rtl="1"/>
            <a:r>
              <a:rPr lang="ar-DZ" sz="4000" b="1" dirty="0" smtClean="0"/>
              <a:t>تمثيل السيناريو المقترح للوضعيّة</a:t>
            </a:r>
            <a:endParaRPr lang="ar-DZ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إستراتيجيّة لعب الأدوار</a:t>
            </a:r>
            <a:endParaRPr lang="ar-DZ" altLang="en-US" sz="40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r" rtl="1">
              <a:lnSpc>
                <a:spcPct val="150000"/>
              </a:lnSpc>
            </a:pPr>
            <a:r>
              <a:rPr lang="ar-DZ" altLang="en-US" sz="3600" dirty="0" smtClean="0">
                <a:ea typeface="MS PGothic" panose="020B0600070205080204" pitchFamily="34" charset="-128"/>
              </a:rPr>
              <a:t> </a:t>
            </a: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48717"/>
            <a:ext cx="3149600" cy="230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5171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20670" y="533400"/>
            <a:ext cx="8166130" cy="5078313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09</a:t>
            </a:r>
            <a:endParaRPr lang="ar-DZ" sz="4000" b="1" dirty="0" smtClean="0"/>
          </a:p>
          <a:p>
            <a:pPr algn="r" rtl="1"/>
            <a:r>
              <a:rPr lang="ar-DZ" sz="3600" dirty="0" smtClean="0"/>
              <a:t> اعتمادا على السيناريوهات المقدمة ، </a:t>
            </a:r>
          </a:p>
          <a:p>
            <a:pPr algn="r" rtl="1"/>
            <a:r>
              <a:rPr lang="ar-DZ" sz="3600" dirty="0" smtClean="0"/>
              <a:t>حاول </a:t>
            </a:r>
            <a:r>
              <a:rPr lang="ar-DZ" sz="3600" dirty="0" err="1" smtClean="0"/>
              <a:t>ان</a:t>
            </a:r>
            <a:r>
              <a:rPr lang="ar-DZ" sz="3600" dirty="0" smtClean="0"/>
              <a:t> تحصر نقاط القوة </a:t>
            </a:r>
            <a:r>
              <a:rPr lang="ar-DZ" sz="3600" dirty="0" err="1" smtClean="0"/>
              <a:t>و</a:t>
            </a:r>
            <a:r>
              <a:rPr lang="ar-DZ" sz="3600" dirty="0" smtClean="0"/>
              <a:t> نقاط الضعف في ورقة عمل بينك </a:t>
            </a:r>
            <a:r>
              <a:rPr lang="ar-DZ" sz="3600" dirty="0" err="1" smtClean="0"/>
              <a:t>و</a:t>
            </a:r>
            <a:r>
              <a:rPr lang="ar-DZ" sz="3600" dirty="0" smtClean="0"/>
              <a:t> بين زميلك .</a:t>
            </a:r>
          </a:p>
          <a:p>
            <a:pPr algn="r" rtl="1"/>
            <a:endParaRPr lang="ar-DZ" sz="3600" dirty="0" smtClean="0"/>
          </a:p>
          <a:p>
            <a:pPr lvl="0" algn="r" rtl="1"/>
            <a:r>
              <a:rPr lang="ar-DZ" sz="3600" dirty="0" smtClean="0"/>
              <a:t>الاستراتيجية :</a:t>
            </a:r>
            <a:r>
              <a:rPr lang="ar-DZ" sz="3600" b="1" dirty="0" smtClean="0"/>
              <a:t>التغذية الرّاجعة الفعّالة </a:t>
            </a:r>
            <a:r>
              <a:rPr lang="fr-FR" sz="3600" b="1" dirty="0" smtClean="0"/>
              <a:t>S W N </a:t>
            </a:r>
            <a:r>
              <a:rPr lang="ar-DZ" sz="3600" b="1" dirty="0" smtClean="0"/>
              <a:t/>
            </a:r>
            <a:br>
              <a:rPr lang="ar-DZ" sz="3600" b="1" dirty="0" smtClean="0"/>
            </a:br>
            <a:endParaRPr lang="ar-DZ" sz="3600" u="sng" dirty="0" smtClean="0"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algn="r" rtl="1"/>
            <a:endParaRPr lang="ar-DZ" sz="3600" dirty="0" smtClean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73070" y="685800"/>
            <a:ext cx="8166130" cy="5078313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14</a:t>
            </a:r>
            <a:endParaRPr lang="ar-DZ" sz="4000" b="1" dirty="0" smtClean="0"/>
          </a:p>
          <a:p>
            <a:pPr algn="r" rtl="1"/>
            <a:r>
              <a:rPr lang="ar-DZ" sz="3600" dirty="0" smtClean="0"/>
              <a:t> </a:t>
            </a:r>
            <a:r>
              <a:rPr lang="ar-DZ" sz="3600" dirty="0" err="1" smtClean="0"/>
              <a:t>إعتمادا</a:t>
            </a:r>
            <a:r>
              <a:rPr lang="ar-DZ" sz="3600" dirty="0" smtClean="0"/>
              <a:t> على السيناريوهات المقدمة ، </a:t>
            </a:r>
          </a:p>
          <a:p>
            <a:pPr algn="r" rtl="1"/>
            <a:r>
              <a:rPr lang="ar-DZ" sz="3600" dirty="0" smtClean="0"/>
              <a:t>حاول </a:t>
            </a:r>
            <a:r>
              <a:rPr lang="ar-DZ" sz="3600" dirty="0"/>
              <a:t>أ</a:t>
            </a:r>
            <a:r>
              <a:rPr lang="ar-DZ" sz="3600" dirty="0" smtClean="0"/>
              <a:t>ن تحصر نقاط القوة ونقاط الضعف في ورقة عمل بينك وبين زميلك .</a:t>
            </a:r>
          </a:p>
          <a:p>
            <a:pPr algn="r" rtl="1"/>
            <a:endParaRPr lang="ar-DZ" sz="3600" dirty="0" smtClean="0"/>
          </a:p>
          <a:p>
            <a:pPr lvl="0" algn="r" rtl="1"/>
            <a:r>
              <a:rPr lang="ar-DZ" sz="3600" dirty="0" smtClean="0"/>
              <a:t>الإستراتيجية :</a:t>
            </a:r>
            <a:r>
              <a:rPr lang="ar-DZ" sz="3600" b="1" dirty="0" smtClean="0"/>
              <a:t>التغذية الرّاجعة الفعّالة </a:t>
            </a:r>
            <a:r>
              <a:rPr lang="fr-FR" sz="3600" b="1" dirty="0" smtClean="0"/>
              <a:t>S W N </a:t>
            </a:r>
            <a:r>
              <a:rPr lang="ar-DZ" sz="3600" b="1" dirty="0" smtClean="0"/>
              <a:t/>
            </a:r>
            <a:br>
              <a:rPr lang="ar-DZ" sz="3600" b="1" dirty="0" smtClean="0"/>
            </a:br>
            <a:endParaRPr lang="ar-DZ" sz="3600" u="sng" dirty="0" smtClean="0"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algn="r" rtl="1"/>
            <a:endParaRPr lang="ar-DZ" sz="3600" dirty="0" smtClean="0"/>
          </a:p>
        </p:txBody>
      </p:sp>
    </p:spTree>
    <p:extLst>
      <p:ext uri="{BB962C8B-B14F-4D97-AF65-F5344CB8AC3E}">
        <p14:creationId xmlns:p14="http://schemas.microsoft.com/office/powerpoint/2010/main" val="76646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46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التغذية الراجعة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الخامسة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33571641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5333" y="2286000"/>
            <a:ext cx="65701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يستغل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التّغذية الراجعة الفعّالة في التّعلّم.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47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1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40" y="165100"/>
            <a:ext cx="8229600" cy="1362075"/>
          </a:xfrm>
        </p:spPr>
        <p:txBody>
          <a:bodyPr>
            <a:noAutofit/>
          </a:bodyPr>
          <a:lstStyle/>
          <a:p>
            <a:pPr algn="ctr" rtl="1">
              <a:defRPr/>
            </a:pPr>
            <a:r>
              <a:rPr lang="ar-EG" altLang="en-US" sz="4000" dirty="0"/>
              <a:t/>
            </a:r>
            <a:br>
              <a:rPr lang="ar-EG" altLang="en-US" sz="4000" dirty="0"/>
            </a:br>
            <a:r>
              <a:rPr lang="ar-EG" altLang="en-US" sz="4000" dirty="0"/>
              <a:t>لماذا تُعتبر </a:t>
            </a:r>
            <a:r>
              <a:rPr lang="ar-EG" altLang="en-US" sz="4000" dirty="0" smtClean="0"/>
              <a:t>التغذية </a:t>
            </a:r>
            <a:r>
              <a:rPr lang="ar-EG" altLang="en-US" sz="4000" dirty="0"/>
              <a:t>الراجعة مُهمَّة؟</a:t>
            </a:r>
            <a:r>
              <a:rPr lang="en-US" altLang="en-US" sz="4000" dirty="0"/>
              <a:t> </a:t>
            </a:r>
            <a:r>
              <a:rPr lang="en-US" altLang="en-US" sz="4800" dirty="0"/>
              <a:t/>
            </a:r>
            <a:br>
              <a:rPr lang="en-US" altLang="en-US" sz="4800" dirty="0"/>
            </a:br>
            <a:endParaRPr lang="en-GB" sz="4800" u="sng" dirty="0"/>
          </a:p>
        </p:txBody>
      </p:sp>
      <p:sp>
        <p:nvSpPr>
          <p:cNvPr id="72706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04520"/>
            <a:ext cx="8504238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altLang="en-US" sz="2000" dirty="0"/>
          </a:p>
          <a:p>
            <a:pPr>
              <a:lnSpc>
                <a:spcPct val="150000"/>
              </a:lnSpc>
            </a:pPr>
            <a:endParaRPr lang="en-US" sz="20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GB" altLang="en-US" sz="2000" dirty="0"/>
          </a:p>
        </p:txBody>
      </p:sp>
      <p:sp>
        <p:nvSpPr>
          <p:cNvPr id="8" name="Rounded Rectangle 7"/>
          <p:cNvSpPr/>
          <p:nvPr/>
        </p:nvSpPr>
        <p:spPr>
          <a:xfrm>
            <a:off x="301626" y="1106830"/>
            <a:ext cx="7750174" cy="4227170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endParaRPr lang="en-GB" altLang="en-US" sz="2000" dirty="0"/>
          </a:p>
        </p:txBody>
      </p:sp>
      <p:pic>
        <p:nvPicPr>
          <p:cNvPr id="281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140" y="2915965"/>
            <a:ext cx="5423307" cy="241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48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6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40" y="846137"/>
            <a:ext cx="8229600" cy="1362075"/>
          </a:xfrm>
        </p:spPr>
        <p:txBody>
          <a:bodyPr>
            <a:normAutofit/>
          </a:bodyPr>
          <a:lstStyle/>
          <a:p>
            <a:pPr algn="ctr" rtl="1">
              <a:defRPr/>
            </a:pPr>
            <a:r>
              <a:rPr lang="ar-DZ" altLang="en-US" sz="3600" b="1" dirty="0" smtClean="0"/>
              <a:t>أتأمّل في معرفتي</a:t>
            </a:r>
            <a:r>
              <a:rPr lang="ar-EG" altLang="en-US" sz="3600" b="1" dirty="0"/>
              <a:t/>
            </a:r>
            <a:br>
              <a:rPr lang="ar-EG" altLang="en-US" sz="3600" b="1" dirty="0"/>
            </a:br>
            <a:r>
              <a:rPr lang="ar-DZ" altLang="en-US" b="1" dirty="0" smtClean="0"/>
              <a:t>مقياس التّحصيل (</a:t>
            </a:r>
            <a:r>
              <a:rPr lang="fr-FR" altLang="en-US" b="1" dirty="0" smtClean="0"/>
              <a:t>thermomètre</a:t>
            </a:r>
            <a:r>
              <a:rPr lang="ar-DZ" altLang="en-US" b="1" dirty="0" smtClean="0"/>
              <a:t>)</a:t>
            </a:r>
            <a:endParaRPr lang="en-GB" b="1" u="sng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49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0985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6758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643069" y="1727200"/>
            <a:ext cx="2264833" cy="1625600"/>
          </a:xfrm>
          <a:prstGeom prst="rect">
            <a:avLst/>
          </a:prstGeom>
          <a:solidFill>
            <a:schemeClr val="tx2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smtClean="0">
                <a:solidFill>
                  <a:schemeClr val="tx1"/>
                </a:solidFill>
              </a:rPr>
              <a:t>الأسبوع الأول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43069" y="3975100"/>
            <a:ext cx="2264833" cy="1625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smtClean="0">
                <a:solidFill>
                  <a:schemeClr val="tx1"/>
                </a:solidFill>
              </a:rPr>
              <a:t>الأسبوع الثاني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8302" y="1530350"/>
            <a:ext cx="5613400" cy="20192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buFont typeface="Arial" pitchFamily="34" charset="0"/>
              <a:buChar char="•"/>
            </a:pPr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بناءُ وهيكلة المقطع </a:t>
            </a:r>
            <a:r>
              <a:rPr lang="ar-DZ" sz="2000" b="1" dirty="0" err="1" smtClean="0">
                <a:solidFill>
                  <a:schemeClr val="tx1"/>
                </a:solidFill>
              </a:rPr>
              <a:t>التّعلّمي</a:t>
            </a:r>
            <a:r>
              <a:rPr lang="ar-DZ" sz="2000" b="1" dirty="0" smtClean="0">
                <a:solidFill>
                  <a:schemeClr val="tx1"/>
                </a:solidFill>
              </a:rPr>
              <a:t> ، أنماط الوضعيّات التعليمية-التعلّميّة.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طرائق التّدريس، الفروق الفردية وأنماطُ التّعلّم 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استغلال مشاهدة صفيّة لتخطيط حصّة تعلّميّة 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وإنجاز حصة تعليمية / تعلمية .</a:t>
            </a:r>
          </a:p>
          <a:p>
            <a:pPr algn="r" rtl="1">
              <a:buFont typeface="Arial" pitchFamily="34" charset="0"/>
              <a:buChar char="•"/>
            </a:pP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9602" y="4032250"/>
            <a:ext cx="5613400" cy="16764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buFont typeface="Arial" pitchFamily="34" charset="0"/>
              <a:buChar char="•"/>
            </a:pPr>
            <a:endParaRPr lang="ar-DZ" sz="2000" dirty="0" smtClean="0">
              <a:solidFill>
                <a:schemeClr val="tx1"/>
              </a:solidFill>
            </a:endParaRPr>
          </a:p>
          <a:p>
            <a:pPr algn="r" rtl="1"/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>
                <a:solidFill>
                  <a:schemeClr val="tx1"/>
                </a:solidFill>
              </a:rPr>
              <a:t> </a:t>
            </a:r>
            <a:r>
              <a:rPr lang="ar-DZ" sz="2000" b="1" dirty="0" smtClean="0">
                <a:solidFill>
                  <a:schemeClr val="tx1"/>
                </a:solidFill>
              </a:rPr>
              <a:t>تغذية راجعة.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تنظيم فضاء القسم و علاقته بالأهداف العلمية.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الدّعائم والوسائط البيداغوجيّة.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التّغذية الرّاجعة</a:t>
            </a:r>
          </a:p>
          <a:p>
            <a:pPr algn="r" rtl="1"/>
            <a:endParaRPr lang="ar-DZ" sz="2000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z="1600" b="1" dirty="0" smtClean="0">
                <a:solidFill>
                  <a:schemeClr val="tx1"/>
                </a:solidFill>
              </a:rPr>
              <a:t>التعليميّة  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2743200" y="416815"/>
            <a:ext cx="6164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محتويات التكوين: تعليميّة المادة 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6899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التعليميةُ</a:t>
            </a:r>
            <a:endParaRPr lang="en-US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57200" y="514350"/>
            <a:ext cx="8394730" cy="589392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15</a:t>
            </a:r>
          </a:p>
          <a:p>
            <a:pPr algn="r" rtl="1"/>
            <a:r>
              <a:rPr lang="ar-DZ" sz="4000" b="1" dirty="0" smtClean="0">
                <a:latin typeface="Calibri" pitchFamily="34" charset="0"/>
              </a:rPr>
              <a:t>تثبيت المفاهيم الواردة خلال الأسبوع</a:t>
            </a:r>
            <a:r>
              <a:rPr lang="ar-DZ" sz="3600" b="1" dirty="0" smtClean="0">
                <a:latin typeface="Calibri" pitchFamily="34" charset="0"/>
              </a:rPr>
              <a:t/>
            </a:r>
            <a:br>
              <a:rPr lang="ar-DZ" sz="3600" b="1" dirty="0" smtClean="0">
                <a:latin typeface="Calibri" pitchFamily="34" charset="0"/>
              </a:rPr>
            </a:br>
            <a:r>
              <a:rPr lang="ar-DZ" sz="3600" b="1" smtClean="0">
                <a:latin typeface="Calibri" pitchFamily="34" charset="0"/>
              </a:rPr>
              <a:t/>
            </a:r>
            <a:br>
              <a:rPr lang="ar-DZ" sz="3600" b="1" smtClean="0">
                <a:latin typeface="Calibri" pitchFamily="34" charset="0"/>
              </a:rPr>
            </a:br>
            <a:r>
              <a:rPr lang="ar-DZ" sz="3600" b="1" smtClean="0">
                <a:latin typeface="Calibri" pitchFamily="34" charset="0"/>
              </a:rPr>
              <a:t>أذكر </a:t>
            </a:r>
            <a:r>
              <a:rPr lang="ar-DZ" sz="3600" b="1" dirty="0" smtClean="0">
                <a:latin typeface="Calibri" pitchFamily="34" charset="0"/>
              </a:rPr>
              <a:t>مفهوما واحدا من بين المفاهيم المكتسبة </a:t>
            </a:r>
            <a:r>
              <a:rPr lang="ar-DZ" sz="3600" b="1" smtClean="0">
                <a:latin typeface="Calibri" pitchFamily="34" charset="0"/>
              </a:rPr>
              <a:t>خلال الأسبوع</a:t>
            </a:r>
            <a:endParaRPr lang="ar-DZ" sz="3600" b="1" dirty="0" smtClean="0">
              <a:latin typeface="Calibri" pitchFamily="34" charset="0"/>
            </a:endParaRPr>
          </a:p>
          <a:p>
            <a:pPr algn="r" rtl="1"/>
            <a:endParaRPr lang="ar-DZ" sz="3600" b="1" dirty="0" smtClean="0">
              <a:latin typeface="Calibri" pitchFamily="34" charset="0"/>
            </a:endParaRPr>
          </a:p>
          <a:p>
            <a:pPr algn="r" rtl="1"/>
            <a:r>
              <a:rPr lang="ar-DZ" sz="3600" b="1" dirty="0" smtClean="0">
                <a:latin typeface="Calibri" pitchFamily="34" charset="0"/>
              </a:rPr>
              <a:t/>
            </a:r>
            <a:br>
              <a:rPr lang="ar-DZ" sz="3600" b="1" dirty="0" smtClean="0">
                <a:latin typeface="Calibri" pitchFamily="34" charset="0"/>
              </a:rPr>
            </a:br>
            <a:r>
              <a:rPr lang="ar-DZ" sz="3600" b="1" dirty="0" smtClean="0">
                <a:latin typeface="Calibri" pitchFamily="34" charset="0"/>
              </a:rPr>
              <a:t>إستراتيجية ( المائدة المستديرة)</a:t>
            </a:r>
            <a:endParaRPr lang="ar-DZ" sz="4000" b="1" dirty="0" smtClean="0"/>
          </a:p>
          <a:p>
            <a:pPr algn="ctr" rtl="1"/>
            <a:endParaRPr lang="ar-DZ" altLang="en-US" sz="40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461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1401762"/>
          </a:xfrm>
        </p:spPr>
        <p:txBody>
          <a:bodyPr>
            <a:normAutofit fontScale="90000"/>
          </a:bodyPr>
          <a:lstStyle/>
          <a:p>
            <a:pPr algn="r" rtl="1"/>
            <a:r>
              <a:rPr lang="ar-AE" sz="3200" dirty="0" smtClean="0">
                <a:latin typeface="Calibri" pitchFamily="34" charset="0"/>
              </a:rPr>
              <a:t/>
            </a:r>
            <a:br>
              <a:rPr lang="ar-AE" sz="3200" dirty="0" smtClean="0">
                <a:latin typeface="Calibri" pitchFamily="34" charset="0"/>
              </a:rPr>
            </a:br>
            <a:r>
              <a:rPr lang="ar-DZ" sz="3600" b="1" dirty="0" smtClean="0">
                <a:latin typeface="Calibri" pitchFamily="34" charset="0"/>
              </a:rPr>
              <a:t>تثبيت المفاهيم الواردة خلال الأسبوع</a:t>
            </a:r>
            <a:r>
              <a:rPr lang="ar-DZ" sz="3600" dirty="0" smtClean="0">
                <a:latin typeface="Calibri" pitchFamily="34" charset="0"/>
              </a:rPr>
              <a:t/>
            </a:r>
            <a:br>
              <a:rPr lang="ar-DZ" sz="3600" dirty="0" smtClean="0">
                <a:latin typeface="Calibri" pitchFamily="34" charset="0"/>
              </a:rPr>
            </a:br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2800" b="1" dirty="0" smtClean="0"/>
              <a:t>إستراتيجيّة الجدول الذّاتي أو جدول التّعلّم (</a:t>
            </a:r>
            <a:r>
              <a:rPr lang="en-US" sz="28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990601" y="2019300"/>
          <a:ext cx="6832599" cy="3504732"/>
        </p:xfrm>
        <a:graphic>
          <a:graphicData uri="http://schemas.openxmlformats.org/drawingml/2006/table">
            <a:tbl>
              <a:tblPr rtl="1"/>
              <a:tblGrid>
                <a:gridCol w="2277039"/>
                <a:gridCol w="2277780"/>
                <a:gridCol w="2277780"/>
              </a:tblGrid>
              <a:tr h="157502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7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51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96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52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تنظيم الفضاء و علاقته بالأهداف التعلمية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068960"/>
            <a:ext cx="5572164" cy="328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السادسة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33571641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1401762"/>
          </a:xfrm>
        </p:spPr>
        <p:txBody>
          <a:bodyPr>
            <a:normAutofit fontScale="90000"/>
          </a:bodyPr>
          <a:lstStyle/>
          <a:p>
            <a:pPr rtl="1"/>
            <a:r>
              <a:rPr lang="ar-AE" sz="3200" dirty="0" smtClean="0">
                <a:latin typeface="Calibri" pitchFamily="34" charset="0"/>
              </a:rPr>
              <a:t/>
            </a:r>
            <a:br>
              <a:rPr lang="ar-AE" sz="3200" dirty="0" smtClean="0">
                <a:latin typeface="Calibri" pitchFamily="34" charset="0"/>
              </a:rPr>
            </a:br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3600" b="1" dirty="0" smtClean="0"/>
              <a:t>إستراتيجيّة الجدول الذّاتي أو جدول التّعلّم (</a:t>
            </a:r>
            <a:r>
              <a:rPr lang="en-US" sz="36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990601" y="2019300"/>
          <a:ext cx="6832599" cy="2232533"/>
        </p:xfrm>
        <a:graphic>
          <a:graphicData uri="http://schemas.openxmlformats.org/drawingml/2006/table">
            <a:tbl>
              <a:tblPr rtl="1"/>
              <a:tblGrid>
                <a:gridCol w="2277039"/>
                <a:gridCol w="2277780"/>
                <a:gridCol w="2277780"/>
              </a:tblGrid>
              <a:tr h="100330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923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53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3124200" y="6153150"/>
            <a:ext cx="2895600" cy="568325"/>
          </a:xfrm>
        </p:spPr>
        <p:txBody>
          <a:bodyPr/>
          <a:lstStyle/>
          <a:p>
            <a:r>
              <a:rPr lang="ar-DZ" dirty="0" smtClean="0"/>
              <a:t>لتعليميّة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1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5332" y="2286000"/>
            <a:ext cx="75014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8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يتعرف على العلاقة بين تنظيم الفضاء ومدى استجابة المتعلّمين.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399" y="676275"/>
            <a:ext cx="7772400" cy="1470025"/>
          </a:xfrm>
        </p:spPr>
        <p:txBody>
          <a:bodyPr/>
          <a:lstStyle/>
          <a:p>
            <a:r>
              <a:rPr lang="ar-DZ" dirty="0" smtClean="0"/>
              <a:t>تنظيم الفضاء وعلاقته بالأهداف العلمية</a:t>
            </a:r>
            <a:endParaRPr lang="fr-FR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54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57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36286" y="-39481"/>
            <a:ext cx="8568952" cy="2862322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32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16</a:t>
            </a:r>
          </a:p>
          <a:p>
            <a:pPr algn="r" rtl="1">
              <a:lnSpc>
                <a:spcPct val="150000"/>
              </a:lnSpc>
            </a:pPr>
            <a:r>
              <a:rPr lang="ar-DZ" altLang="en-US" sz="2800" dirty="0" smtClean="0">
                <a:solidFill>
                  <a:schemeClr val="tx1"/>
                </a:solidFill>
                <a:ea typeface="MS PGothic" panose="020B0600070205080204" pitchFamily="34" charset="-128"/>
              </a:rPr>
              <a:t>تنظيم فضاء القسم وتأثيره على استجابة المتعلمين</a:t>
            </a:r>
          </a:p>
          <a:p>
            <a:pPr algn="r" rtl="1">
              <a:lnSpc>
                <a:spcPct val="150000"/>
              </a:lnSpc>
            </a:pPr>
            <a:r>
              <a:rPr lang="ar-DZ" sz="2800" dirty="0" smtClean="0"/>
              <a:t>التعليمة: أي تصاميم  الفضاء التالية تراها ناجعة في تحقيق أهداف الحصة التعلمية؟ مع تقديم تبرير لاختيارك</a:t>
            </a:r>
            <a:endParaRPr lang="en-GB" altLang="en-US" sz="2800" dirty="0" smtClean="0">
              <a:ea typeface="MS PGothic" panose="020B0600070205080204" pitchFamily="34" charset="-128"/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NABIL COMPTA\Desktop\1fadb59e-cec0-4ce6-9a5d-2167ebb4d7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2841"/>
            <a:ext cx="3240360" cy="280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BIL COMPTA\Desktop\grou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133" y="2807258"/>
            <a:ext cx="3048000" cy="280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ABIL COMPTA\Desktop\3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477" y="2822841"/>
            <a:ext cx="2616523" cy="280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36286" y="580526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dirty="0" smtClean="0"/>
              <a:t>شكل – 3 - 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6527477" y="581079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dirty="0" smtClean="0"/>
              <a:t>شكل – 1 - 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306133" y="580526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dirty="0" smtClean="0"/>
              <a:t>شكل – 2 - 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67544" y="61745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>
                <a:solidFill>
                  <a:schemeClr val="accent1"/>
                </a:solidFill>
              </a:rPr>
              <a:t>استراتيجية العمل التعاوني</a:t>
            </a:r>
            <a:endParaRPr lang="fr-FR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1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هيكلة النشاط 16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بالنسبة لمادة العلوم الفيزيائية و التكنولوجيا:</a:t>
            </a:r>
          </a:p>
          <a:p>
            <a:pPr algn="r" rtl="1"/>
            <a:r>
              <a:rPr lang="ar-DZ" dirty="0" smtClean="0"/>
              <a:t>التصميم الأنسب هو 2 و 3 حيث:</a:t>
            </a:r>
          </a:p>
          <a:p>
            <a:pPr algn="r" rtl="1"/>
            <a:r>
              <a:rPr lang="ar-DZ" dirty="0" smtClean="0"/>
              <a:t>التصميم 2 يساعد على العمل التشاوري الجماعي و يخدم التعلم النشاط.</a:t>
            </a:r>
          </a:p>
          <a:p>
            <a:pPr algn="r" rtl="1"/>
            <a:r>
              <a:rPr lang="ar-DZ" dirty="0" smtClean="0"/>
              <a:t>التصميم 3 إضافة إلى ما سبق ذكره يحقق شرط الأمان والسلامة بالنسبة للمتعلمين.</a:t>
            </a:r>
          </a:p>
          <a:p>
            <a:pPr algn="r" rtl="1"/>
            <a:r>
              <a:rPr lang="ar-DZ" dirty="0" smtClean="0"/>
              <a:t>التصميم 1: يناسب أكثر طرق التدريس التقليدية التي تعتمد على الإلقاء.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561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73603" y="581153"/>
            <a:ext cx="7772400" cy="1327446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sz="4000" b="1" dirty="0" smtClean="0"/>
              <a:t/>
            </a:r>
            <a:br>
              <a:rPr lang="ar-DZ" sz="4000" b="1" dirty="0" smtClean="0"/>
            </a:br>
            <a:r>
              <a:rPr lang="ar-DZ" sz="3600" b="1" dirty="0"/>
              <a:t>نشاط </a:t>
            </a:r>
            <a:r>
              <a:rPr lang="ar-DZ" sz="3600" b="1" dirty="0" smtClean="0"/>
              <a:t>تحفيزي</a:t>
            </a:r>
            <a:r>
              <a:rPr lang="fr-FR" sz="3600" b="1" dirty="0" smtClean="0"/>
              <a:t> </a:t>
            </a:r>
            <a:r>
              <a:rPr lang="ar-DZ" sz="3600" b="1" dirty="0" smtClean="0"/>
              <a:t>: </a:t>
            </a:r>
            <a:r>
              <a:rPr lang="ar-DZ" sz="3600" dirty="0" smtClean="0"/>
              <a:t/>
            </a:r>
            <a:br>
              <a:rPr lang="ar-DZ" sz="3600" dirty="0" smtClean="0"/>
            </a:br>
            <a:r>
              <a:rPr lang="ar-DZ" sz="4000" dirty="0" smtClean="0"/>
              <a:t>حرك في كل حالة عود ثقاب واحد لتكون العملية صحيحة  </a:t>
            </a:r>
            <a:endParaRPr lang="fr-FR" sz="4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5515" y="5733256"/>
            <a:ext cx="2494727" cy="83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635222" y="6330383"/>
            <a:ext cx="2895600" cy="476250"/>
          </a:xfrm>
        </p:spPr>
        <p:txBody>
          <a:bodyPr/>
          <a:lstStyle/>
          <a:p>
            <a:r>
              <a:rPr lang="ar-DZ" dirty="0" smtClean="0">
                <a:solidFill>
                  <a:prstClr val="black">
                    <a:tint val="75000"/>
                  </a:prstClr>
                </a:solidFill>
              </a:rPr>
              <a:t>التّعليميّة 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 descr="maxres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031" y="2420888"/>
            <a:ext cx="3135086" cy="2281742"/>
          </a:xfrm>
          <a:prstGeom prst="rect">
            <a:avLst/>
          </a:prstGeom>
        </p:spPr>
      </p:pic>
      <p:pic>
        <p:nvPicPr>
          <p:cNvPr id="12" name="Image 11" descr="1-مسألة-رياضية-محيّرة-بأعواد-الكبريت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59753" y="2420888"/>
            <a:ext cx="4286250" cy="22007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1090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58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15616" y="1596996"/>
            <a:ext cx="7571184" cy="392415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17</a:t>
            </a:r>
          </a:p>
          <a:p>
            <a:pPr algn="r" rtl="1">
              <a:lnSpc>
                <a:spcPct val="150000"/>
              </a:lnSpc>
            </a:pPr>
            <a:r>
              <a:rPr lang="ar-DZ" altLang="en-US" sz="2800" dirty="0" smtClean="0">
                <a:ea typeface="MS PGothic" panose="020B0600070205080204" pitchFamily="34" charset="-128"/>
              </a:rPr>
              <a:t>التدريب على  تصميم فضاء التعلّم </a:t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>التعليمة: </a:t>
            </a:r>
          </a:p>
          <a:p>
            <a:pPr algn="r" rtl="1">
              <a:lnSpc>
                <a:spcPct val="150000"/>
              </a:lnSpc>
            </a:pPr>
            <a:r>
              <a:rPr lang="ar-DZ" altLang="en-US" sz="2800" dirty="0" smtClean="0">
                <a:ea typeface="MS PGothic" panose="020B0600070205080204" pitchFamily="34" charset="-128"/>
              </a:rPr>
              <a:t>اقترح وضعية تعلمية ثم ضع تصميما مناسبا لفضاء التعلم.</a:t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endParaRPr lang="ar-DZ" altLang="en-US" sz="28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611560" y="573325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400" b="1" dirty="0" smtClean="0">
                <a:solidFill>
                  <a:schemeClr val="accent1"/>
                </a:solidFill>
              </a:rPr>
              <a:t>استراتيجية لعب الأدوار</a:t>
            </a:r>
            <a:endParaRPr lang="fr-FR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35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531" y="660922"/>
            <a:ext cx="81550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ar-DZ" sz="5400" b="1" dirty="0" smtClean="0"/>
          </a:p>
          <a:p>
            <a:pPr algn="ctr"/>
            <a:r>
              <a:rPr lang="ar-DZ" sz="5400" b="1" dirty="0" smtClean="0"/>
              <a:t>أتأمّل في ممارساتي </a:t>
            </a:r>
            <a:endParaRPr lang="en-GB" sz="5400" b="1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لتعليميّة  -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59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xmlns="" id="{2A9F8256-7AA8-4B00-8FED-AA01FA1B7A52}"/>
              </a:ext>
            </a:extLst>
          </p:cNvPr>
          <p:cNvSpPr/>
          <p:nvPr/>
        </p:nvSpPr>
        <p:spPr>
          <a:xfrm>
            <a:off x="2269422" y="42632"/>
            <a:ext cx="4695092" cy="310344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3600" b="1" dirty="0">
                <a:solidFill>
                  <a:srgbClr val="FF0000"/>
                </a:solidFill>
                <a:cs typeface="Times New Roman" panose="02020603050405020304" pitchFamily="18" charset="0"/>
              </a:rPr>
              <a:t>لوحة القيادة</a:t>
            </a:r>
            <a:endParaRPr lang="fr-FR" sz="3600" b="1" dirty="0">
              <a:solidFill>
                <a:srgbClr val="FF0000"/>
              </a:solidFill>
              <a:cs typeface="+mj-cs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45068E43-D800-40B1-A4EA-F1B36FBA9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739964"/>
              </p:ext>
            </p:extLst>
          </p:nvPr>
        </p:nvGraphicFramePr>
        <p:xfrm>
          <a:off x="107504" y="310345"/>
          <a:ext cx="8928992" cy="662402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xmlns="" val="42167733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140631366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310056591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409491758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360017978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xmlns="" val="49993139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62824210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822637951"/>
                    </a:ext>
                  </a:extLst>
                </a:gridCol>
              </a:tblGrid>
              <a:tr h="31034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000" b="0" dirty="0">
                          <a:effectLst/>
                        </a:rPr>
                        <a:t>رقم ورقة العمل</a:t>
                      </a:r>
                      <a:endParaRPr lang="fr-FR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>
                          <a:effectLst/>
                        </a:rPr>
                        <a:t>الإستراتيجيّة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>
                          <a:effectLst/>
                        </a:rPr>
                        <a:t>رقم الشّريحة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>
                          <a:effectLst/>
                        </a:rPr>
                        <a:t>مدّة النّشاط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>
                          <a:effectLst/>
                        </a:rPr>
                        <a:t>رقم النّشاط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>
                          <a:effectLst/>
                        </a:rPr>
                        <a:t>الأهداف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>
                          <a:effectLst/>
                        </a:rPr>
                        <a:t>المحتوى 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الحصص</a:t>
                      </a:r>
                      <a:endParaRPr lang="fr-F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2954068"/>
                  </a:ext>
                </a:extLst>
              </a:tr>
              <a:tr h="7168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14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fr-FR" sz="1400" b="1" dirty="0" err="1" smtClean="0">
                          <a:latin typeface="Times New Roman"/>
                          <a:ea typeface="Times New Roman"/>
                        </a:rPr>
                        <a:t>Kwl</a:t>
                      </a:r>
                      <a:endParaRPr lang="ar-DZ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fr-FR" sz="1400" b="1" dirty="0" smtClean="0">
                          <a:latin typeface="Times New Roman"/>
                          <a:ea typeface="Times New Roman"/>
                        </a:rPr>
                        <a:t>T-P-S</a:t>
                      </a:r>
                      <a:endParaRPr lang="ar-DZ" sz="1400" b="1" dirty="0" smtClean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07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15د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60د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10د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01</a:t>
                      </a:r>
                      <a:endParaRPr lang="ar-DZ" sz="1400" b="1" dirty="0" smtClean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-02</a:t>
                      </a:r>
                    </a:p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03-</a:t>
                      </a: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*يتعرف على هيكلة مقطع تعلمي.</a:t>
                      </a:r>
                    </a:p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*يتعرف على أنماط الوضعيات التعلمية </a:t>
                      </a:r>
                      <a:r>
                        <a:rPr lang="ar-DZ" sz="1400" b="1" dirty="0" err="1" smtClean="0">
                          <a:latin typeface="Times New Roman"/>
                          <a:ea typeface="Times New Roman"/>
                        </a:rPr>
                        <a:t>التعلمية</a:t>
                      </a:r>
                      <a:endParaRPr lang="fr-FR" sz="1400" b="1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المقطع </a:t>
                      </a:r>
                      <a:r>
                        <a:rPr lang="ar-DZ" sz="14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التعلمي</a:t>
                      </a: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و أنماط الوضعيات التعليمية التعلمية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01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7771639"/>
                  </a:ext>
                </a:extLst>
              </a:tr>
              <a:tr h="1077436"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04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05</a:t>
                      </a:r>
                    </a:p>
                    <a:p>
                      <a:pPr algn="ctr" rtl="1"/>
                      <a:endParaRPr lang="fr-FR" sz="1400" b="1" dirty="0"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r-FR" sz="1400" b="1" dirty="0" smtClean="0">
                          <a:cs typeface="+mn-cs"/>
                        </a:rPr>
                        <a:t>T-P-S</a:t>
                      </a:r>
                      <a:endParaRPr lang="fr-FR" sz="1400" b="1" dirty="0">
                        <a:cs typeface="+mn-cs"/>
                      </a:endParaRPr>
                    </a:p>
                    <a:p>
                      <a:pPr algn="ctr" rtl="1"/>
                      <a:r>
                        <a:rPr lang="ar-DZ" sz="1400" b="1" dirty="0" smtClean="0">
                          <a:cs typeface="+mn-cs"/>
                        </a:rPr>
                        <a:t>المائدة</a:t>
                      </a:r>
                      <a:r>
                        <a:rPr lang="ar-DZ" sz="1400" b="1" baseline="0" dirty="0" smtClean="0">
                          <a:cs typeface="+mn-cs"/>
                        </a:rPr>
                        <a:t> المستديرة</a:t>
                      </a:r>
                    </a:p>
                    <a:p>
                      <a:pPr algn="ctr" rtl="1"/>
                      <a:r>
                        <a:rPr lang="ar-DZ" sz="1400" b="1" baseline="0" dirty="0" smtClean="0">
                          <a:cs typeface="+mn-cs"/>
                        </a:rPr>
                        <a:t>خذ واحدة و هات واحدة  </a:t>
                      </a:r>
                      <a:endParaRPr lang="fr-FR" sz="1400" b="1" baseline="0" dirty="0" smtClean="0">
                        <a:cs typeface="+mn-cs"/>
                      </a:endParaRPr>
                    </a:p>
                    <a:p>
                      <a:pPr algn="ctr" rtl="1"/>
                      <a:r>
                        <a:rPr lang="fr-FR" sz="1400" b="1" baseline="0" dirty="0" smtClean="0">
                          <a:cs typeface="+mn-cs"/>
                        </a:rPr>
                        <a:t>VARK</a:t>
                      </a:r>
                      <a:endParaRPr lang="fr-FR" sz="1400" b="1" dirty="0" smtClean="0"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18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28</a:t>
                      </a:r>
                      <a:endParaRPr lang="fr-FR" sz="1400" b="1" dirty="0">
                        <a:solidFill>
                          <a:srgbClr val="002060"/>
                        </a:solidFill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15د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45د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20د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20د</a:t>
                      </a:r>
                      <a:endParaRPr lang="fr-FR" sz="1400" b="1" dirty="0">
                        <a:solidFill>
                          <a:srgbClr val="002060"/>
                        </a:solidFill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04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05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06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07</a:t>
                      </a:r>
                      <a:endParaRPr lang="fr-FR" sz="1400" b="1" dirty="0">
                        <a:solidFill>
                          <a:srgbClr val="002060"/>
                        </a:solidFill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*التمييز</a:t>
                      </a:r>
                      <a:r>
                        <a:rPr lang="ar-DZ" sz="1400" b="1" baseline="0" dirty="0" smtClean="0"/>
                        <a:t> </a:t>
                      </a:r>
                      <a:r>
                        <a:rPr lang="ar-DZ" sz="1400" b="1" dirty="0" smtClean="0"/>
                        <a:t>بين طرائق التدريس.</a:t>
                      </a:r>
                    </a:p>
                    <a:p>
                      <a:pPr algn="r" rtl="1"/>
                      <a:r>
                        <a:rPr lang="ar-DZ" sz="1400" b="1" dirty="0" smtClean="0"/>
                        <a:t>*التعرف على أثر الفروق الفردية في العملية التعليمية</a:t>
                      </a:r>
                      <a:r>
                        <a:rPr lang="ar-DZ" sz="1400" b="1" baseline="0" dirty="0" smtClean="0"/>
                        <a:t> التعلمية.</a:t>
                      </a:r>
                    </a:p>
                    <a:p>
                      <a:pPr algn="r" rtl="1"/>
                      <a:r>
                        <a:rPr lang="ar-DZ" sz="1400" b="1" baseline="0" dirty="0" smtClean="0"/>
                        <a:t>*التعرف على مختلف أنماط التعلم.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طرائق التدريس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الفروق</a:t>
                      </a:r>
                      <a:r>
                        <a:rPr lang="ar-DZ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الفردية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أنماط التعلم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02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</a:tr>
              <a:tr h="838104">
                <a:tc row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err="1" smtClean="0">
                          <a:latin typeface="Times New Roman"/>
                          <a:ea typeface="Times New Roman"/>
                        </a:rPr>
                        <a:t>جيسكو</a:t>
                      </a:r>
                      <a:endParaRPr lang="ar-DZ" sz="14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fr-FR" sz="1400" b="1" dirty="0" smtClean="0">
                          <a:latin typeface="Times New Roman"/>
                          <a:ea typeface="Times New Roman"/>
                        </a:rPr>
                        <a:t>T-P-S</a:t>
                      </a: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العصف الذهني</a:t>
                      </a: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العمل التعاوني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20د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30د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20د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20د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25د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08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fr-FR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*يتعرف على </a:t>
                      </a:r>
                      <a:r>
                        <a:rPr lang="ar-DZ" sz="1400" b="1" baseline="0" dirty="0" smtClean="0">
                          <a:latin typeface="Times New Roman"/>
                          <a:ea typeface="Times New Roman"/>
                        </a:rPr>
                        <a:t> عناصر العملية التعليمية التعلمية </a:t>
                      </a:r>
                      <a:r>
                        <a:rPr lang="ar-DZ" sz="1400" b="1" baseline="0" dirty="0" err="1" smtClean="0">
                          <a:latin typeface="Times New Roman"/>
                          <a:ea typeface="Times New Roman"/>
                        </a:rPr>
                        <a:t>لانجاز</a:t>
                      </a:r>
                      <a:r>
                        <a:rPr lang="ar-DZ" sz="1400" b="1" baseline="0" dirty="0" smtClean="0">
                          <a:latin typeface="Times New Roman"/>
                          <a:ea typeface="Times New Roman"/>
                        </a:rPr>
                        <a:t> مخطط حصة تعلمية.</a:t>
                      </a:r>
                      <a:endParaRPr lang="fr-FR" sz="1400" b="1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تخطيط حصة تعلمية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</a:tr>
              <a:tr h="50137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DZ" sz="1400" b="1" dirty="0" smtClean="0"/>
                        <a:t>لعب الأدوار</a:t>
                      </a:r>
                    </a:p>
                    <a:p>
                      <a:r>
                        <a:rPr lang="fr-FR" sz="1400" b="1" dirty="0" smtClean="0"/>
                        <a:t>S-W-L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40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43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90د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30د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*يضبط الأعمال</a:t>
                      </a:r>
                      <a:r>
                        <a:rPr lang="ar-DZ" sz="1400" b="1" baseline="0" dirty="0" smtClean="0"/>
                        <a:t> المنجزة و ينفذها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شبكة الملاحظة</a:t>
                      </a:r>
                      <a:endParaRPr lang="fr-FR" sz="1400" b="1" dirty="0"/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</a:tr>
              <a:tr h="3293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المائدة المستديرة</a:t>
                      </a:r>
                      <a:endParaRPr lang="fr-FR" sz="1400" b="1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fr-FR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120د</a:t>
                      </a:r>
                      <a:endParaRPr lang="fr-FR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15-</a:t>
                      </a:r>
                      <a:endParaRPr lang="fr-FR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*يستغل</a:t>
                      </a:r>
                      <a:r>
                        <a:rPr lang="ar-DZ" sz="1400" b="1" baseline="0" dirty="0" smtClean="0">
                          <a:latin typeface="Times New Roman"/>
                          <a:ea typeface="Times New Roman"/>
                        </a:rPr>
                        <a:t> التغذية الراجعة الفعالة في التعلم</a:t>
                      </a:r>
                      <a:endParaRPr lang="fr-FR" sz="1400" b="1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تغذية راجعة</a:t>
                      </a: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05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175941"/>
                  </a:ext>
                </a:extLst>
              </a:tr>
              <a:tr h="63513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لعب الأدوار</a:t>
                      </a:r>
                    </a:p>
                    <a:p>
                      <a:pPr algn="r" rtl="1"/>
                      <a:r>
                        <a:rPr lang="ar-DZ" sz="1400" b="1" dirty="0" smtClean="0"/>
                        <a:t>العمل التعاوني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50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57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30د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60د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17-</a:t>
                      </a:r>
                      <a:endParaRPr lang="fr-FR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*يتعرف على</a:t>
                      </a:r>
                      <a:r>
                        <a:rPr lang="ar-DZ" sz="1400" b="1" baseline="0" dirty="0" smtClean="0"/>
                        <a:t> العلاقة بين  تنظيم الفضاء ومدى استجابة المتعلمين 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/>
                        <a:t>تنظيم الفضاء و علاقته بالأهداف التعلمية</a:t>
                      </a:r>
                      <a:endParaRPr lang="fr-FR" sz="1400" b="1" dirty="0"/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</a:tr>
              <a:tr h="972020">
                <a:tc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البطاطا الساخنة</a:t>
                      </a:r>
                    </a:p>
                    <a:p>
                      <a:pPr algn="r" rtl="1"/>
                      <a:r>
                        <a:rPr lang="ar-DZ" sz="1400" b="1" dirty="0" smtClean="0"/>
                        <a:t>شبكة انتقاء الأفكار </a:t>
                      </a:r>
                    </a:p>
                    <a:p>
                      <a:pPr algn="r" rtl="1"/>
                      <a:r>
                        <a:rPr lang="ar-DZ" sz="1400" b="1" dirty="0" smtClean="0"/>
                        <a:t>خذ واحدة</a:t>
                      </a:r>
                      <a:r>
                        <a:rPr lang="ar-DZ" sz="1400" b="1" baseline="0" dirty="0" smtClean="0"/>
                        <a:t> و هات واحدة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58</a:t>
                      </a:r>
                    </a:p>
                    <a:p>
                      <a:pPr algn="ctr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66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30د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15د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20د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</a:rPr>
                        <a:t>55د</a:t>
                      </a:r>
                      <a:endParaRPr lang="fr-FR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19-</a:t>
                      </a:r>
                      <a:endParaRPr lang="ar-DZ" sz="1400" b="1" dirty="0" smtClean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/>
                        <a:t>*التعرف على مختلف</a:t>
                      </a:r>
                      <a:r>
                        <a:rPr lang="ar-DZ" sz="1400" b="1" baseline="0" dirty="0" smtClean="0"/>
                        <a:t> الوسائط البيداغوجية و أهميتها في العملية التعليمية التعلمية.</a:t>
                      </a:r>
                    </a:p>
                    <a:p>
                      <a:pPr algn="r" rtl="1"/>
                      <a:r>
                        <a:rPr lang="ar-DZ" sz="1400" b="1" baseline="0" dirty="0" smtClean="0"/>
                        <a:t>*كيفية استحداث الوسيلة البيداغوجية عند اقتضاء الحاجة.</a:t>
                      </a:r>
                      <a:endParaRPr lang="fr-FR" sz="1400" b="1" dirty="0"/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الدعائم و الوسائط البيداغوجية</a:t>
                      </a:r>
                      <a:endParaRPr lang="fr-FR" sz="14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07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</a:tr>
              <a:tr h="589421">
                <a:tc>
                  <a:txBody>
                    <a:bodyPr/>
                    <a:lstStyle/>
                    <a:p>
                      <a:pPr algn="r" rtl="1"/>
                      <a:endParaRPr lang="fr-FR" sz="1400" b="1" dirty="0"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400" b="1" dirty="0" smtClean="0">
                          <a:cs typeface="+mn-cs"/>
                        </a:rPr>
                        <a:t>لعب الأدوار</a:t>
                      </a:r>
                      <a:endParaRPr lang="fr-FR" sz="1400" b="1" dirty="0"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67</a:t>
                      </a:r>
                    </a:p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70</a:t>
                      </a:r>
                      <a:endParaRPr lang="fr-FR" sz="1400" b="1" dirty="0">
                        <a:solidFill>
                          <a:srgbClr val="002060"/>
                        </a:solidFill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solidFill>
                            <a:srgbClr val="002060"/>
                          </a:solidFill>
                          <a:cs typeface="+mn-cs"/>
                        </a:rPr>
                        <a:t>120د</a:t>
                      </a:r>
                      <a:endParaRPr lang="fr-FR" sz="1400" b="1" dirty="0">
                        <a:solidFill>
                          <a:srgbClr val="002060"/>
                        </a:solidFill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400" b="1" dirty="0" smtClean="0">
                          <a:cs typeface="+mn-cs"/>
                        </a:rPr>
                        <a:t>22</a:t>
                      </a:r>
                      <a:endParaRPr lang="fr-FR" sz="1400" b="1" dirty="0"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02510" algn="l"/>
                        </a:tabLst>
                      </a:pPr>
                      <a:r>
                        <a:rPr lang="ar-DZ" sz="1400" b="1" dirty="0" smtClean="0">
                          <a:latin typeface="Times New Roman"/>
                          <a:ea typeface="Times New Roman"/>
                        </a:rPr>
                        <a:t>*يستغل</a:t>
                      </a:r>
                      <a:r>
                        <a:rPr lang="ar-DZ" sz="1400" b="1" baseline="0" dirty="0" smtClean="0">
                          <a:latin typeface="Times New Roman"/>
                          <a:ea typeface="Times New Roman"/>
                        </a:rPr>
                        <a:t> التغذية الراجعة الفعالة في التعلم</a:t>
                      </a:r>
                      <a:endParaRPr lang="fr-FR" sz="1400" b="1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تغذية راجعة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08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54B24F78-35B3-4978-A516-16E3A5705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825" y="1996173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fr-FR" altLang="fr-FR">
                <a:solidFill>
                  <a:prstClr val="black"/>
                </a:solidFill>
                <a:latin typeface="Arial" panose="020B0604020202020204" pitchFamily="34" charset="0"/>
              </a:rPr>
            </a:br>
            <a:endParaRPr lang="fr-FR" altLang="fr-FR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66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60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الدعائم والوسائط البيداغوجية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السابعة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33571641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الهدف:</a:t>
            </a:r>
          </a:p>
          <a:p>
            <a:pPr algn="r" rtl="1"/>
            <a:r>
              <a:rPr lang="ar-DZ" dirty="0" smtClean="0"/>
              <a:t>التعرف على أنواع الوسائل البيداغوجية وأهميتها في العملية التعلمية.</a:t>
            </a:r>
          </a:p>
          <a:p>
            <a:pPr algn="r" rtl="1"/>
            <a:r>
              <a:rPr lang="ar-DZ" dirty="0" smtClean="0"/>
              <a:t>كيفية استحداث الوسيلة البيداغوجية عند اقتضاء الحاجة.</a:t>
            </a:r>
          </a:p>
          <a:p>
            <a:pPr marL="0" indent="0" algn="r" rtl="1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794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7759566" y="6381328"/>
            <a:ext cx="1368152" cy="293117"/>
          </a:xfrm>
          <a:prstGeom prst="rect">
            <a:avLst/>
          </a:prstGeom>
        </p:spPr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92070" y="206323"/>
            <a:ext cx="8394730" cy="3877985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48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48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18</a:t>
            </a:r>
          </a:p>
          <a:p>
            <a:pPr algn="r" rtl="1">
              <a:lnSpc>
                <a:spcPct val="150000"/>
              </a:lnSpc>
            </a:pPr>
            <a:r>
              <a:rPr lang="ar-DZ" sz="3200" dirty="0" smtClean="0"/>
              <a:t>فكرة عامّة عن </a:t>
            </a:r>
            <a:r>
              <a:rPr lang="ar-DZ" sz="3200" dirty="0" smtClean="0">
                <a:solidFill>
                  <a:schemeClr val="tx1"/>
                </a:solidFill>
              </a:rPr>
              <a:t>الوسائط</a:t>
            </a:r>
            <a:r>
              <a:rPr lang="ar-DZ" sz="3200" dirty="0" smtClean="0">
                <a:solidFill>
                  <a:srgbClr val="FF0000"/>
                </a:solidFill>
              </a:rPr>
              <a:t> </a:t>
            </a:r>
            <a:r>
              <a:rPr lang="ar-DZ" sz="3200" dirty="0" smtClean="0"/>
              <a:t>البيداغوجيّة</a:t>
            </a:r>
          </a:p>
          <a:p>
            <a:pPr algn="r" rtl="1">
              <a:lnSpc>
                <a:spcPct val="150000"/>
              </a:lnSpc>
            </a:pPr>
            <a:r>
              <a:rPr lang="ar-DZ" sz="2800" dirty="0" smtClean="0"/>
              <a:t>التعليمة: </a:t>
            </a:r>
          </a:p>
          <a:p>
            <a:pPr algn="r" rtl="1">
              <a:lnSpc>
                <a:spcPct val="150000"/>
              </a:lnSpc>
            </a:pPr>
            <a:r>
              <a:rPr lang="ar-DZ" sz="2800" dirty="0" smtClean="0"/>
              <a:t>أعط مختلف الوسائل البيداغوجية التي يمكن الاستعانة بها في العملية التعليمية التعلمية.</a:t>
            </a:r>
            <a:endParaRPr lang="en-US" sz="2800" dirty="0" smtClean="0"/>
          </a:p>
        </p:txBody>
      </p:sp>
      <p:pic>
        <p:nvPicPr>
          <p:cNvPr id="2050" name="Picture 2" descr="C:\Users\NABIL COMPTA\Desktop\طور 2\3m\boukrid\Nouveau dossier (4)\Screenshot_2017-01-29-18-13-2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50734"/>
            <a:ext cx="5040560" cy="206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868144" y="4365104"/>
            <a:ext cx="2818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err="1">
                <a:solidFill>
                  <a:srgbClr val="0070C0"/>
                </a:solidFill>
              </a:rPr>
              <a:t>إ</a:t>
            </a:r>
            <a:r>
              <a:rPr lang="ar-DZ" b="1" dirty="0" err="1" smtClean="0">
                <a:solidFill>
                  <a:srgbClr val="0070C0"/>
                </a:solidFill>
              </a:rPr>
              <a:t>ستراتيجية</a:t>
            </a:r>
            <a:r>
              <a:rPr lang="ar-DZ" b="1" dirty="0" smtClean="0">
                <a:solidFill>
                  <a:srgbClr val="0070C0"/>
                </a:solidFill>
              </a:rPr>
              <a:t> البطاطا الساخنة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096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63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3347864" y="56300"/>
            <a:ext cx="5524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dirty="0" smtClean="0"/>
              <a:t>هرم الخبرة لإدجار ديل </a:t>
            </a:r>
            <a:r>
              <a:rPr lang="fr-FR" dirty="0" smtClean="0"/>
              <a:t>EDGARD DALE</a:t>
            </a:r>
            <a:endParaRPr lang="fr-F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712"/>
            <a:ext cx="637220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061814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3832" y="364871"/>
            <a:ext cx="827193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3200" dirty="0" smtClean="0"/>
              <a:t>النّشاط 19 :</a:t>
            </a:r>
          </a:p>
          <a:p>
            <a:pPr algn="r" rtl="1"/>
            <a:r>
              <a:rPr lang="ar-DZ" sz="3200" dirty="0" smtClean="0"/>
              <a:t>الهدف: يدرك أهميّة الوسائل البيداغوجية واستعمالاتها</a:t>
            </a:r>
          </a:p>
          <a:p>
            <a:pPr algn="r" rtl="1"/>
            <a:endParaRPr lang="ar-DZ" sz="2800" dirty="0" smtClean="0"/>
          </a:p>
          <a:p>
            <a:pPr algn="r" rtl="1"/>
            <a:endParaRPr lang="ar-DZ" sz="2800" dirty="0" smtClean="0"/>
          </a:p>
          <a:p>
            <a:pPr algn="r" rtl="1"/>
            <a:r>
              <a:rPr lang="ar-DZ" sz="3200" dirty="0" smtClean="0"/>
              <a:t>لماذا نستعمل الوسائل البيداغوجية ؟</a:t>
            </a:r>
            <a:endParaRPr lang="ar-DZ" sz="2800" dirty="0" smtClean="0"/>
          </a:p>
          <a:p>
            <a:pPr algn="r" rtl="1"/>
            <a:endParaRPr lang="ar-DZ" sz="2800" dirty="0" smtClean="0"/>
          </a:p>
          <a:p>
            <a:pPr algn="r" rtl="1"/>
            <a:endParaRPr lang="ar-DZ" sz="2800" dirty="0" smtClean="0"/>
          </a:p>
          <a:p>
            <a:pPr algn="r" rtl="1"/>
            <a:endParaRPr lang="ar-DZ" sz="2800" dirty="0" smtClean="0"/>
          </a:p>
          <a:p>
            <a:pPr algn="r" rtl="1"/>
            <a:r>
              <a:rPr lang="ar-DZ" sz="3200" dirty="0"/>
              <a:t>إ</a:t>
            </a:r>
            <a:r>
              <a:rPr lang="ar-DZ" sz="3200" dirty="0" smtClean="0"/>
              <a:t>ستراتيجيّة : شبكة </a:t>
            </a:r>
            <a:r>
              <a:rPr lang="ar-DZ" sz="3200" dirty="0" smtClean="0">
                <a:solidFill>
                  <a:srgbClr val="C00000"/>
                </a:solidFill>
                <a:hlinkClick r:id="rId3" action="ppaction://hlinkfile"/>
              </a:rPr>
              <a:t>انتقاء الأفكار</a:t>
            </a:r>
            <a:endParaRPr lang="ar-DZ" sz="3200" dirty="0" smtClean="0">
              <a:solidFill>
                <a:srgbClr val="C00000"/>
              </a:solidFill>
            </a:endParaRPr>
          </a:p>
          <a:p>
            <a:pPr algn="r" rtl="1"/>
            <a:endParaRPr lang="ar-DZ" sz="3200" dirty="0" smtClean="0"/>
          </a:p>
          <a:p>
            <a:pPr algn="r" rtl="1"/>
            <a:r>
              <a:rPr lang="ar-DZ" sz="3200" dirty="0" smtClean="0"/>
              <a:t>التّفريغ في شبكة التّقييم، وإعادة الانتقاء	</a:t>
            </a:r>
          </a:p>
          <a:p>
            <a:pPr algn="r" rtl="1"/>
            <a:r>
              <a:rPr lang="ar-DZ" sz="3200" dirty="0" smtClean="0"/>
              <a:t>					</a:t>
            </a:r>
          </a:p>
          <a:p>
            <a:pPr algn="r" rtl="1"/>
            <a:endParaRPr lang="en-US" sz="2800" dirty="0" smtClean="0"/>
          </a:p>
          <a:p>
            <a:pPr algn="r" rtl="1"/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323528" y="3629234"/>
            <a:ext cx="3032075" cy="2779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2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هيكلة النشاط 19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DZ" dirty="0" smtClean="0"/>
              <a:t>أهمية الوسائل البيداغوجية في العملية التعليمية التعلمية: </a:t>
            </a:r>
            <a:endParaRPr lang="fr-FR" dirty="0" smtClean="0"/>
          </a:p>
          <a:p>
            <a:pPr algn="r" rtl="1"/>
            <a:r>
              <a:rPr lang="ar-DZ" dirty="0" smtClean="0"/>
              <a:t>1/ تثير انتباه التلاميذ نحو الدروس</a:t>
            </a:r>
          </a:p>
          <a:p>
            <a:pPr algn="r" rtl="1"/>
            <a:r>
              <a:rPr lang="ar-DZ" dirty="0" smtClean="0"/>
              <a:t>2/ إشراك جميع الحواس في عملية التعليم و التعلم.</a:t>
            </a:r>
          </a:p>
          <a:p>
            <a:pPr algn="r" rtl="1"/>
            <a:r>
              <a:rPr lang="ar-DZ" dirty="0" smtClean="0"/>
              <a:t>3/ الابتعاد عن استخدام الألفاظ التي من الممكن أن تختلف دلالاتها بين المعلم و التلميذ.</a:t>
            </a:r>
          </a:p>
          <a:p>
            <a:pPr algn="r" rtl="1"/>
            <a:r>
              <a:rPr lang="ar-DZ" dirty="0" smtClean="0"/>
              <a:t>4/ تساعد على زيادة سرعة العملية التعليمية التعلمية.</a:t>
            </a:r>
          </a:p>
          <a:p>
            <a:pPr algn="r" rtl="1"/>
            <a:r>
              <a:rPr lang="ar-DZ" dirty="0" smtClean="0"/>
              <a:t>5/ تساعد على تعديل سلوك المتعلم وتعالج مشكل الفروق الفردية.</a:t>
            </a:r>
          </a:p>
          <a:p>
            <a:pPr algn="r" rtl="1"/>
            <a:r>
              <a:rPr lang="ar-DZ" dirty="0" smtClean="0"/>
              <a:t>تساعد على تنويع أساليب التعلم مما يؤدي إلى زيادة الدافعية لدى التلاميذ.</a:t>
            </a:r>
          </a:p>
          <a:p>
            <a:pPr algn="r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19305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9756" y="1056624"/>
            <a:ext cx="827404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3200" dirty="0" smtClean="0"/>
              <a:t>النّشاط 20: </a:t>
            </a:r>
          </a:p>
          <a:p>
            <a:pPr algn="r" rtl="1"/>
            <a:r>
              <a:rPr lang="ar-DZ" sz="3200" dirty="0" smtClean="0"/>
              <a:t>الهدف: يتعرّف على خصائص الوسيلة الناجحة:</a:t>
            </a:r>
          </a:p>
          <a:p>
            <a:pPr algn="r" rtl="1"/>
            <a:endParaRPr lang="ar-DZ" sz="3200" dirty="0" smtClean="0"/>
          </a:p>
          <a:p>
            <a:pPr algn="r" rtl="1"/>
            <a:r>
              <a:rPr lang="ar-DZ" sz="3200" dirty="0" smtClean="0">
                <a:solidFill>
                  <a:srgbClr val="C00000"/>
                </a:solidFill>
                <a:hlinkClick r:id="rId3" action="ppaction://hlinkfile"/>
              </a:rPr>
              <a:t> </a:t>
            </a:r>
            <a:endParaRPr lang="ar-DZ" sz="3200" dirty="0" smtClean="0"/>
          </a:p>
          <a:p>
            <a:pPr algn="r" rtl="1"/>
            <a:r>
              <a:rPr lang="ar-DZ" sz="3200" dirty="0" smtClean="0"/>
              <a:t>1/ كيف أُدْرِكُ بأنّني اخترت الوسيلة المناسبة ؟</a:t>
            </a:r>
          </a:p>
          <a:p>
            <a:pPr algn="r" rtl="1"/>
            <a:r>
              <a:rPr lang="ar-DZ" sz="3200" dirty="0" smtClean="0"/>
              <a:t>2/ هل كلّ وسيلة تلبّي حاجات الفرد ( المتعلّم ) ؟</a:t>
            </a:r>
          </a:p>
          <a:p>
            <a:pPr algn="r" rtl="1"/>
            <a:endParaRPr lang="ar-DZ" sz="3200" dirty="0" smtClean="0"/>
          </a:p>
          <a:p>
            <a:pPr algn="r" rtl="1"/>
            <a:r>
              <a:rPr lang="ar-DZ" sz="2800" dirty="0" err="1" smtClean="0">
                <a:solidFill>
                  <a:srgbClr val="C00000"/>
                </a:solidFill>
                <a:hlinkClick r:id="rId3" action="ppaction://hlinkfile"/>
              </a:rPr>
              <a:t>الإسترتيجية</a:t>
            </a:r>
            <a:r>
              <a:rPr lang="ar-DZ" sz="2800" dirty="0" smtClean="0">
                <a:solidFill>
                  <a:srgbClr val="C00000"/>
                </a:solidFill>
                <a:hlinkClick r:id="rId3" action="ppaction://hlinkfile"/>
              </a:rPr>
              <a:t> </a:t>
            </a:r>
            <a:r>
              <a:rPr lang="ar-DZ" sz="2800" dirty="0">
                <a:solidFill>
                  <a:srgbClr val="C00000"/>
                </a:solidFill>
                <a:hlinkClick r:id="rId3" action="ppaction://hlinkfile"/>
              </a:rPr>
              <a:t>: خذ واحدة وهات واحدة:</a:t>
            </a:r>
            <a:endParaRPr lang="ar-DZ" sz="2800" dirty="0">
              <a:solidFill>
                <a:srgbClr val="C00000"/>
              </a:solidFill>
            </a:endParaRPr>
          </a:p>
          <a:p>
            <a:pPr algn="r" rtl="1"/>
            <a:endParaRPr lang="ar-DZ" sz="2800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67142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sz="3600" dirty="0" smtClean="0"/>
              <a:t>هيكلة النشاط 20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DZ" dirty="0" smtClean="0"/>
              <a:t>أن تكون الوسيلة:</a:t>
            </a:r>
          </a:p>
          <a:p>
            <a:pPr algn="r" rtl="1">
              <a:buNone/>
            </a:pPr>
            <a:r>
              <a:rPr lang="ar-DZ" dirty="0" smtClean="0"/>
              <a:t>1- منتمية للأهداف التربوية النابعة من ثقافة الأمّة وحضارتها.</a:t>
            </a:r>
            <a:endParaRPr lang="fr-FR" dirty="0" smtClean="0"/>
          </a:p>
          <a:p>
            <a:pPr algn="r" rtl="1">
              <a:buNone/>
            </a:pPr>
            <a:r>
              <a:rPr lang="ar-DZ" dirty="0" smtClean="0"/>
              <a:t>2-محققة للهدف المباشر الذي تستخدم من أجله.</a:t>
            </a:r>
            <a:endParaRPr lang="fr-FR" dirty="0" smtClean="0"/>
          </a:p>
          <a:p>
            <a:pPr algn="r" rtl="1">
              <a:buNone/>
            </a:pPr>
            <a:r>
              <a:rPr lang="ar-DZ" dirty="0" smtClean="0"/>
              <a:t>3- متّسمة بالبساطة والوضوح وسهولة الاستعمال.</a:t>
            </a:r>
            <a:endParaRPr lang="fr-FR" dirty="0" smtClean="0"/>
          </a:p>
          <a:p>
            <a:pPr algn="r" rtl="1">
              <a:buNone/>
            </a:pPr>
            <a:r>
              <a:rPr lang="ar-DZ" dirty="0" smtClean="0"/>
              <a:t>4-مراعية في تصميمها وإعدادها صحّة المعلومات، وفي إخراجها جودة الإتقان.</a:t>
            </a:r>
            <a:endParaRPr lang="fr-FR" dirty="0" smtClean="0"/>
          </a:p>
          <a:p>
            <a:pPr algn="r">
              <a:buNone/>
            </a:pPr>
            <a:r>
              <a:rPr lang="ar-DZ" dirty="0" smtClean="0"/>
              <a:t>5- مستعملة في الوقت المناسب، والمكان المناسب، والشّكل المناسب.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55391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68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2299" y="42388"/>
            <a:ext cx="8394730" cy="4708981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4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4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21</a:t>
            </a:r>
          </a:p>
          <a:p>
            <a:pPr algn="ctr" rtl="1">
              <a:lnSpc>
                <a:spcPct val="150000"/>
              </a:lnSpc>
            </a:pPr>
            <a:r>
              <a:rPr lang="ar-DZ" sz="3600" b="1" dirty="0" smtClean="0"/>
              <a:t>صنع وسيلة بيداغوجية</a:t>
            </a:r>
          </a:p>
          <a:p>
            <a:pPr algn="r" rtl="1">
              <a:lnSpc>
                <a:spcPct val="150000"/>
              </a:lnSpc>
            </a:pPr>
            <a:r>
              <a:rPr lang="ar-DZ" altLang="en-US" sz="40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التعليمة:</a:t>
            </a:r>
          </a:p>
          <a:p>
            <a:pPr algn="r" rtl="1"/>
            <a:r>
              <a:rPr lang="ar-DZ" altLang="en-US" sz="4000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مستعينا بالوسائل المطلوب تحضيرها سابقا قم بصنع الوسيلة البيداغوجية التالية:</a:t>
            </a:r>
            <a:endParaRPr lang="fr-FR" altLang="en-US" sz="4000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r" rtl="1"/>
            <a:endParaRPr lang="ar-DZ" altLang="en-US" sz="4000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</p:txBody>
      </p:sp>
      <p:pic>
        <p:nvPicPr>
          <p:cNvPr id="1027" name="Picture 3" descr="C:\Users\NABIL COMPTA\Documents\Mes fichiers reçus\Screenshot_20180628-11324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97644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503061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69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تغذية راجعة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الثامنة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33571641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xmlns="" id="{2A9F8256-7AA8-4B00-8FED-AA01FA1B7A52}"/>
              </a:ext>
            </a:extLst>
          </p:cNvPr>
          <p:cNvSpPr/>
          <p:nvPr/>
        </p:nvSpPr>
        <p:spPr>
          <a:xfrm>
            <a:off x="2163222" y="1"/>
            <a:ext cx="4695092" cy="69603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4800" b="1" dirty="0">
                <a:solidFill>
                  <a:schemeClr val="accent3">
                    <a:lumMod val="50000"/>
                  </a:schemeClr>
                </a:solidFill>
                <a:cs typeface="+mj-cs"/>
              </a:rPr>
              <a:t>لوحة القيادة</a:t>
            </a:r>
            <a:endParaRPr lang="fr-FR" sz="4800" b="1" dirty="0">
              <a:solidFill>
                <a:schemeClr val="accent3">
                  <a:lumMod val="50000"/>
                </a:schemeClr>
              </a:solidFill>
              <a:cs typeface="+mj-cs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45068E43-D800-40B1-A4EA-F1B36FBA9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78300"/>
              </p:ext>
            </p:extLst>
          </p:nvPr>
        </p:nvGraphicFramePr>
        <p:xfrm>
          <a:off x="142877" y="730959"/>
          <a:ext cx="8858279" cy="53677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66543">
                  <a:extLst>
                    <a:ext uri="{9D8B030D-6E8A-4147-A177-3AD203B41FA5}">
                      <a16:colId xmlns:a16="http://schemas.microsoft.com/office/drawing/2014/main" xmlns="" val="421677339"/>
                    </a:ext>
                  </a:extLst>
                </a:gridCol>
                <a:gridCol w="1238664">
                  <a:extLst>
                    <a:ext uri="{9D8B030D-6E8A-4147-A177-3AD203B41FA5}">
                      <a16:colId xmlns:a16="http://schemas.microsoft.com/office/drawing/2014/main" xmlns="" val="1406313669"/>
                    </a:ext>
                  </a:extLst>
                </a:gridCol>
                <a:gridCol w="764125">
                  <a:extLst>
                    <a:ext uri="{9D8B030D-6E8A-4147-A177-3AD203B41FA5}">
                      <a16:colId xmlns:a16="http://schemas.microsoft.com/office/drawing/2014/main" xmlns="" val="3100565910"/>
                    </a:ext>
                  </a:extLst>
                </a:gridCol>
                <a:gridCol w="869906">
                  <a:extLst>
                    <a:ext uri="{9D8B030D-6E8A-4147-A177-3AD203B41FA5}">
                      <a16:colId xmlns:a16="http://schemas.microsoft.com/office/drawing/2014/main" xmlns="" val="4094917582"/>
                    </a:ext>
                  </a:extLst>
                </a:gridCol>
                <a:gridCol w="732322">
                  <a:extLst>
                    <a:ext uri="{9D8B030D-6E8A-4147-A177-3AD203B41FA5}">
                      <a16:colId xmlns:a16="http://schemas.microsoft.com/office/drawing/2014/main" xmlns="" val="360017978"/>
                    </a:ext>
                  </a:extLst>
                </a:gridCol>
                <a:gridCol w="1698316">
                  <a:extLst>
                    <a:ext uri="{9D8B030D-6E8A-4147-A177-3AD203B41FA5}">
                      <a16:colId xmlns:a16="http://schemas.microsoft.com/office/drawing/2014/main" xmlns="" val="499931394"/>
                    </a:ext>
                  </a:extLst>
                </a:gridCol>
                <a:gridCol w="1276338">
                  <a:extLst>
                    <a:ext uri="{9D8B030D-6E8A-4147-A177-3AD203B41FA5}">
                      <a16:colId xmlns:a16="http://schemas.microsoft.com/office/drawing/2014/main" xmlns="" val="2628242103"/>
                    </a:ext>
                  </a:extLst>
                </a:gridCol>
                <a:gridCol w="707614">
                  <a:extLst>
                    <a:ext uri="{9D8B030D-6E8A-4147-A177-3AD203B41FA5}">
                      <a16:colId xmlns:a16="http://schemas.microsoft.com/office/drawing/2014/main" xmlns="" val="4074242309"/>
                    </a:ext>
                  </a:extLst>
                </a:gridCol>
                <a:gridCol w="604451">
                  <a:extLst>
                    <a:ext uri="{9D8B030D-6E8A-4147-A177-3AD203B41FA5}">
                      <a16:colId xmlns:a16="http://schemas.microsoft.com/office/drawing/2014/main" xmlns="" val="2822637951"/>
                    </a:ext>
                  </a:extLst>
                </a:gridCol>
              </a:tblGrid>
              <a:tr h="56711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رقم ورقة العمل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الإستراتيجيّة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>
                          <a:effectLst/>
                        </a:rPr>
                        <a:t>رقم الشّريحة</a:t>
                      </a:r>
                      <a:endParaRPr lang="fr-FR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مدّة النّشاط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رقم النّشاط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>
                          <a:effectLst/>
                        </a:rPr>
                        <a:t>الأهداف</a:t>
                      </a:r>
                      <a:endParaRPr lang="fr-FR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المحتوى 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>
                          <a:effectLst/>
                        </a:rPr>
                        <a:t>المحاور</a:t>
                      </a:r>
                      <a:endParaRPr lang="fr-FR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الحصّة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222954068"/>
                  </a:ext>
                </a:extLst>
              </a:tr>
              <a:tr h="445885"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العصف الذهني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74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23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يحدد مفهوم المنهاج 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تعريف المنهاج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>
                          <a:effectLst/>
                        </a:rPr>
                        <a:t>المناهج </a:t>
                      </a:r>
                      <a:r>
                        <a:rPr lang="ar-DZ" sz="1400" dirty="0" smtClean="0">
                          <a:effectLst/>
                        </a:rPr>
                        <a:t>التربوية</a:t>
                      </a:r>
                      <a:endParaRPr lang="ar-DZ" sz="1400" baseline="0" dirty="0">
                        <a:effectLst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1400" b="1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effectLst/>
                        </a:rPr>
                        <a:t>الحصة التاسعة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vert="vert" anchor="ctr"/>
                </a:tc>
                <a:extLst>
                  <a:ext uri="{0D108BD9-81ED-4DB2-BD59-A6C34878D82A}">
                    <a16:rowId xmlns:a16="http://schemas.microsoft.com/office/drawing/2014/main" xmlns="" val="3507771639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76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24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يتعرف </a:t>
                      </a:r>
                      <a:r>
                        <a:rPr lang="ar-DZ" dirty="0" err="1"/>
                        <a:t>عاى</a:t>
                      </a:r>
                      <a:r>
                        <a:rPr lang="ar-DZ" baseline="0" dirty="0"/>
                        <a:t> المقاربة المعتمدة 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المقاربة البيداغوجية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6503868"/>
                  </a:ext>
                </a:extLst>
              </a:tr>
              <a:tr h="525657"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عمل تعاوني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78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>
                          <a:solidFill>
                            <a:srgbClr val="002060"/>
                          </a:solidFill>
                        </a:rPr>
                        <a:t>25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يتدرب على قراءة</a:t>
                      </a:r>
                      <a:r>
                        <a:rPr lang="ar-DZ" baseline="0" dirty="0"/>
                        <a:t> المنهاج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/>
                        <a:t>قراءة في المنهاج</a:t>
                      </a:r>
                      <a:endParaRPr lang="fr-FR" dirty="0"/>
                    </a:p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6512">
                <a:tc>
                  <a:txBody>
                    <a:bodyPr/>
                    <a:lstStyle/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عمل ثنائي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80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26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يميّز بين مختلف المفاهيم القاعدية للمنهاج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 err="1"/>
                        <a:t>مصطلاحات</a:t>
                      </a:r>
                      <a:r>
                        <a:rPr lang="ar-DZ" dirty="0"/>
                        <a:t> و مفاهيم</a:t>
                      </a:r>
                      <a:endParaRPr lang="fr-FR" dirty="0"/>
                    </a:p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6512"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83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>
                          <a:solidFill>
                            <a:srgbClr val="002060"/>
                          </a:solidFill>
                        </a:rPr>
                        <a:t>/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/>
                        <a:t>غلق </a:t>
                      </a:r>
                      <a:r>
                        <a:rPr lang="ar-DZ" dirty="0" smtClean="0"/>
                        <a:t>النشاط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1400" b="1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vert="vert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68827"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زاوج/شارك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85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40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خصائص</a:t>
                      </a:r>
                      <a:r>
                        <a:rPr lang="ar-DZ" baseline="0" dirty="0"/>
                        <a:t> المنهاج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خصائص المنهاج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المناهج التربوية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>
                          <a:effectLst/>
                        </a:rPr>
                        <a:t>الحصة </a:t>
                      </a:r>
                      <a:r>
                        <a:rPr lang="ar-DZ" sz="1400" dirty="0" smtClean="0">
                          <a:effectLst/>
                        </a:rPr>
                        <a:t>العاشرة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vert="vert" anchor="ctr"/>
                </a:tc>
                <a:extLst>
                  <a:ext uri="{0D108BD9-81ED-4DB2-BD59-A6C34878D82A}">
                    <a16:rowId xmlns:a16="http://schemas.microsoft.com/office/drawing/2014/main" xmlns="" val="3127725925"/>
                  </a:ext>
                </a:extLst>
              </a:tr>
              <a:tr h="548641">
                <a:tc>
                  <a:txBody>
                    <a:bodyPr/>
                    <a:lstStyle/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الكلمة المغناطيس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87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40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28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مفهوم الكفاءة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الكفاءة 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18932284"/>
                  </a:ext>
                </a:extLst>
              </a:tr>
              <a:tr h="496246"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r-FR" dirty="0" smtClean="0"/>
                        <a:t>TPS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89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40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29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مركبات الكفاءة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54B24F78-35B3-4978-A516-16E3A5705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825" y="231933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87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5333" y="2286000"/>
            <a:ext cx="65701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/>
              <a:t>التغذية الراجعة</a:t>
            </a:r>
          </a:p>
          <a:p>
            <a:pPr algn="r" rtl="1"/>
            <a:r>
              <a:rPr lang="ar-DZ" sz="40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يستغل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التّغذية الراجعة الفعّالة في التّعلّم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7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dirty="0" smtClean="0"/>
              <a:t>النشاط 22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اختر موضوع لحصة تعلمية مبرزا من خلاله </a:t>
            </a:r>
          </a:p>
          <a:p>
            <a:pPr marL="0" indent="0" algn="r" rtl="1">
              <a:buNone/>
            </a:pPr>
            <a:r>
              <a:rPr lang="ar-DZ" dirty="0" smtClean="0"/>
              <a:t>1/ تنظيم الفضاء المناسب لهذه الحصة.</a:t>
            </a:r>
          </a:p>
          <a:p>
            <a:pPr marL="0" indent="0" algn="r" rtl="1">
              <a:buNone/>
            </a:pPr>
            <a:r>
              <a:rPr lang="ar-DZ" dirty="0" smtClean="0"/>
              <a:t>2/ الوسائل البيداغوجية اللازمة لتنفيذ كل نشاط مقترح.</a:t>
            </a:r>
          </a:p>
          <a:p>
            <a:pPr algn="r" rtl="1"/>
            <a:endParaRPr lang="ar-DZ" dirty="0"/>
          </a:p>
          <a:p>
            <a:pPr marL="0" indent="0" algn="r" rtl="1">
              <a:buNone/>
            </a:pPr>
            <a:endParaRPr lang="ar-DZ" dirty="0" smtClean="0"/>
          </a:p>
          <a:p>
            <a:pPr marL="0" indent="0" algn="r" rtl="1">
              <a:buNone/>
            </a:pPr>
            <a:r>
              <a:rPr lang="ar-DZ" dirty="0" smtClean="0">
                <a:solidFill>
                  <a:srgbClr val="0070C0"/>
                </a:solidFill>
              </a:rPr>
              <a:t>استراتيجية لعب الأدوار</a:t>
            </a:r>
          </a:p>
          <a:p>
            <a:pPr algn="r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243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1401762"/>
          </a:xfrm>
        </p:spPr>
        <p:txBody>
          <a:bodyPr>
            <a:normAutofit fontScale="90000"/>
          </a:bodyPr>
          <a:lstStyle/>
          <a:p>
            <a:pPr rtl="1"/>
            <a:r>
              <a:rPr lang="ar-AE" sz="3200" dirty="0" smtClean="0">
                <a:latin typeface="Calibri" pitchFamily="34" charset="0"/>
              </a:rPr>
              <a:t/>
            </a:r>
            <a:br>
              <a:rPr lang="ar-AE" sz="3200" dirty="0" smtClean="0">
                <a:latin typeface="Calibri" pitchFamily="34" charset="0"/>
              </a:rPr>
            </a:br>
            <a:r>
              <a:rPr lang="ar-DZ" sz="3200" dirty="0" smtClean="0">
                <a:solidFill>
                  <a:srgbClr val="0070C0"/>
                </a:solidFill>
                <a:latin typeface="Calibri" pitchFamily="34" charset="0"/>
              </a:rPr>
              <a:t>نشاط نهاية الدورة</a:t>
            </a:r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3600" b="1" dirty="0" smtClean="0">
                <a:latin typeface="Calibri" pitchFamily="34" charset="0"/>
              </a:rPr>
              <a:t>تثبيت المفاهيم الواردة</a:t>
            </a:r>
            <a:r>
              <a:rPr lang="ar-DZ" sz="3600" dirty="0" smtClean="0">
                <a:latin typeface="Calibri" pitchFamily="34" charset="0"/>
              </a:rPr>
              <a:t/>
            </a:r>
            <a:br>
              <a:rPr lang="ar-DZ" sz="3600" dirty="0" smtClean="0">
                <a:latin typeface="Calibri" pitchFamily="34" charset="0"/>
              </a:rPr>
            </a:br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2800" b="1" dirty="0" smtClean="0"/>
              <a:t>إستراتيجيّة الجدول الذّاتي أو جدول التّعلّم (</a:t>
            </a:r>
            <a:r>
              <a:rPr lang="en-US" sz="28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990601" y="2019300"/>
          <a:ext cx="6832599" cy="3504732"/>
        </p:xfrm>
        <a:graphic>
          <a:graphicData uri="http://schemas.openxmlformats.org/drawingml/2006/table">
            <a:tbl>
              <a:tblPr rtl="1"/>
              <a:tblGrid>
                <a:gridCol w="2277039"/>
                <a:gridCol w="2277780"/>
                <a:gridCol w="2277780"/>
              </a:tblGrid>
              <a:tr h="157502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7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التعليميّة 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6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73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Autofit/>
          </a:bodyPr>
          <a:lstStyle/>
          <a:p>
            <a:pPr rtl="1"/>
            <a:r>
              <a:rPr lang="ar-DZ" sz="4400" dirty="0">
                <a:solidFill>
                  <a:srgbClr val="C00000"/>
                </a:solidFill>
              </a:rPr>
              <a:t/>
            </a:r>
            <a:br>
              <a:rPr lang="ar-DZ" sz="4400" dirty="0">
                <a:solidFill>
                  <a:srgbClr val="C00000"/>
                </a:solidFill>
              </a:rPr>
            </a:br>
            <a:r>
              <a:rPr lang="ar-DZ" sz="4400" dirty="0">
                <a:solidFill>
                  <a:srgbClr val="C00000"/>
                </a:solidFill>
              </a:rPr>
              <a:t/>
            </a:r>
            <a:br>
              <a:rPr lang="ar-DZ" sz="4400" dirty="0">
                <a:solidFill>
                  <a:srgbClr val="C00000"/>
                </a:solidFill>
              </a:rPr>
            </a:br>
            <a:r>
              <a:rPr lang="ar-DZ" sz="5400" dirty="0"/>
              <a:t>المناهج </a:t>
            </a:r>
            <a:r>
              <a:rPr lang="ar-DZ" sz="5400" dirty="0" smtClean="0"/>
              <a:t>التّعليميّة</a:t>
            </a:r>
            <a:r>
              <a:rPr lang="ar-DZ" sz="5400" dirty="0"/>
              <a:t>:</a:t>
            </a:r>
            <a:br>
              <a:rPr lang="ar-DZ" sz="5400" dirty="0"/>
            </a:br>
            <a:r>
              <a:rPr lang="ar-DZ" sz="2800" dirty="0"/>
              <a:t/>
            </a:r>
            <a:br>
              <a:rPr lang="ar-DZ" sz="2800" dirty="0"/>
            </a:br>
            <a:r>
              <a:rPr lang="ar-DZ" sz="2800" dirty="0"/>
              <a:t>تعريف المنهاج – المقاربة المعتمدة  – قراءة في المنهاج – مصطلحات ومفاهيم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393280"/>
            <a:ext cx="5572164" cy="31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التاسعة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26954426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794"/>
            <a:ext cx="80317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800" b="1" dirty="0"/>
              <a:t>الهدف </a:t>
            </a:r>
            <a:r>
              <a:rPr lang="ar-DZ" sz="3200" b="1" dirty="0"/>
              <a:t>:</a:t>
            </a:r>
          </a:p>
          <a:p>
            <a:pPr algn="r" rtl="1"/>
            <a:r>
              <a:rPr lang="ar-DZ" sz="3200" b="1" dirty="0"/>
              <a:t>  </a:t>
            </a:r>
            <a:r>
              <a:rPr lang="ar-DZ" sz="3200" b="1" dirty="0">
                <a:solidFill>
                  <a:srgbClr val="FF0000"/>
                </a:solidFill>
              </a:rPr>
              <a:t>يحدّد</a:t>
            </a:r>
            <a:r>
              <a:rPr lang="ar-DZ" sz="3200" b="1" dirty="0"/>
              <a:t> مفهوم المنهاج ،</a:t>
            </a:r>
          </a:p>
          <a:p>
            <a:pPr algn="r" rtl="1"/>
            <a:r>
              <a:rPr lang="ar-DZ" sz="3200" b="1" dirty="0">
                <a:solidFill>
                  <a:srgbClr val="FF0000"/>
                </a:solidFill>
              </a:rPr>
              <a:t>  يتعرف</a:t>
            </a:r>
            <a:r>
              <a:rPr lang="ar-DZ" sz="3200" b="1" dirty="0"/>
              <a:t> على المقاربة المعتمدة</a:t>
            </a:r>
            <a:r>
              <a:rPr lang="fr-FR" sz="3200" b="1" dirty="0"/>
              <a:t> </a:t>
            </a:r>
            <a:r>
              <a:rPr lang="ar-DZ" sz="3200" b="1" dirty="0"/>
              <a:t>في المناهج التربوية، </a:t>
            </a:r>
          </a:p>
          <a:p>
            <a:pPr algn="r" rtl="1"/>
            <a:r>
              <a:rPr lang="ar-DZ" sz="3200" b="1" dirty="0"/>
              <a:t>  </a:t>
            </a:r>
            <a:r>
              <a:rPr lang="ar-DZ" sz="3200" b="1" dirty="0">
                <a:solidFill>
                  <a:srgbClr val="FF0000"/>
                </a:solidFill>
              </a:rPr>
              <a:t>يتدرّب</a:t>
            </a:r>
            <a:r>
              <a:rPr lang="ar-DZ" sz="3200" b="1" dirty="0"/>
              <a:t> على قراءة المنهاج و استغلاله،</a:t>
            </a:r>
          </a:p>
          <a:p>
            <a:pPr algn="r" rtl="1"/>
            <a:r>
              <a:rPr lang="ar-DZ" sz="3200" b="1" dirty="0"/>
              <a:t>   </a:t>
            </a:r>
            <a:r>
              <a:rPr lang="ar-DZ" sz="3200" b="1" dirty="0">
                <a:solidFill>
                  <a:srgbClr val="FF0000"/>
                </a:solidFill>
              </a:rPr>
              <a:t>يميّز</a:t>
            </a:r>
            <a:r>
              <a:rPr lang="ar-DZ" sz="3200" b="1" dirty="0"/>
              <a:t> بين مختلف المفاهيم القاعدية للمنهاج، </a:t>
            </a:r>
          </a:p>
          <a:p>
            <a:pPr algn="r" rtl="1"/>
            <a:r>
              <a:rPr lang="ar-DZ" sz="3200" b="1" dirty="0"/>
              <a:t>( ملمح التّخرج، الكفاءة،مركبات الكفاءة، الكفاءة الشاملة ، الكفاءة الختاميّة، الميدان ..)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013923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14"/>
            <a:ext cx="1438275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8205" y="4177861"/>
            <a:ext cx="3669753" cy="25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56267" y="2143052"/>
            <a:ext cx="70442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ar-DZ" sz="2800" dirty="0"/>
          </a:p>
          <a:p>
            <a:pPr algn="ctr" rtl="1"/>
            <a:r>
              <a:rPr lang="ar-DZ" sz="2800" dirty="0"/>
              <a:t>المهمة :</a:t>
            </a:r>
            <a:r>
              <a:rPr lang="ar-JO" sz="2800" dirty="0"/>
              <a:t>ما الذي </a:t>
            </a:r>
            <a:r>
              <a:rPr lang="ar-DZ" sz="2800" dirty="0"/>
              <a:t>ت</a:t>
            </a:r>
            <a:r>
              <a:rPr lang="ar-JO" sz="2800" dirty="0"/>
              <a:t>عرفه </a:t>
            </a:r>
            <a:r>
              <a:rPr lang="ar-DZ" sz="2800" dirty="0"/>
              <a:t>عن المناهج الدّراسية ؟</a:t>
            </a:r>
          </a:p>
          <a:p>
            <a:pPr algn="ctr" rtl="1"/>
            <a:endParaRPr lang="ar-DZ" sz="2800" dirty="0"/>
          </a:p>
          <a:p>
            <a:pPr algn="ctr" rtl="1"/>
            <a:endParaRPr lang="ar-DZ" sz="2800" dirty="0"/>
          </a:p>
          <a:p>
            <a:pPr algn="r" rtl="1"/>
            <a:r>
              <a:rPr lang="ar-DZ" sz="2800" dirty="0"/>
              <a:t>        الاستراتيجية : العصف الذهني 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1450428" y="630621"/>
            <a:ext cx="5707117" cy="8198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600" b="1" dirty="0">
                <a:solidFill>
                  <a:schemeClr val="tx1"/>
                </a:solidFill>
              </a:rPr>
              <a:t>نشاط </a:t>
            </a:r>
            <a:r>
              <a:rPr lang="ar-DZ" sz="2800" b="1" dirty="0" smtClean="0">
                <a:solidFill>
                  <a:schemeClr val="tx1"/>
                </a:solidFill>
              </a:rPr>
              <a:t>23</a:t>
            </a:r>
            <a:r>
              <a:rPr lang="ar-DZ" sz="3600" b="1" dirty="0" smtClean="0">
                <a:solidFill>
                  <a:schemeClr val="tx1"/>
                </a:solidFill>
              </a:rPr>
              <a:t>:تحديد </a:t>
            </a:r>
            <a:r>
              <a:rPr lang="ar-DZ" sz="3600" b="1" dirty="0">
                <a:solidFill>
                  <a:schemeClr val="tx1"/>
                </a:solidFill>
              </a:rPr>
              <a:t>مفهوم المنهاج </a:t>
            </a:r>
            <a:endParaRPr lang="fr-FR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04296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>
          <a:xfrm>
            <a:off x="0" y="0"/>
            <a:ext cx="1214414" cy="121442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latin typeface="Arial" pitchFamily="34" charset="0"/>
                <a:cs typeface="Arial" pitchFamily="34" charset="0"/>
              </a:rPr>
              <a:t>00:10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3183"/>
          </a:xfrm>
        </p:spPr>
        <p:txBody>
          <a:bodyPr/>
          <a:lstStyle/>
          <a:p>
            <a:pPr algn="r" rtl="1"/>
            <a:r>
              <a:rPr lang="ar-DZ" dirty="0"/>
              <a:t>هيكلة </a:t>
            </a:r>
            <a:r>
              <a:rPr lang="ar-DZ" dirty="0" smtClean="0"/>
              <a:t>النشاط</a:t>
            </a:r>
            <a:r>
              <a:rPr lang="ar-DZ" sz="3600" dirty="0" smtClean="0"/>
              <a:t>23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C00000"/>
                </a:solidFill>
              </a:rPr>
              <a:t> </a:t>
            </a:r>
            <a:r>
              <a:rPr lang="ar-DZ" sz="3600" dirty="0" smtClean="0">
                <a:solidFill>
                  <a:srgbClr val="C00000"/>
                </a:solidFill>
              </a:rPr>
              <a:t>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160868"/>
            <a:ext cx="8229600" cy="5268528"/>
          </a:xfrm>
        </p:spPr>
        <p:txBody>
          <a:bodyPr>
            <a:noAutofit/>
          </a:bodyPr>
          <a:lstStyle/>
          <a:p>
            <a:pPr algn="r" rtl="1"/>
            <a:r>
              <a:rPr lang="ar-DZ" sz="3200" dirty="0"/>
              <a:t>تعريف </a:t>
            </a:r>
            <a:r>
              <a:rPr lang="ar-DZ" sz="3200" dirty="0" err="1"/>
              <a:t>دولانشير</a:t>
            </a:r>
            <a:r>
              <a:rPr lang="ar-DZ" sz="3200" dirty="0"/>
              <a:t> :</a:t>
            </a:r>
            <a:r>
              <a:rPr lang="fr-FR" sz="3200" dirty="0"/>
              <a:t> »</a:t>
            </a:r>
            <a:r>
              <a:rPr lang="fr-FR" sz="3200" dirty="0" err="1"/>
              <a:t>delanchir</a:t>
            </a:r>
            <a:r>
              <a:rPr lang="ar-DZ" sz="3200" dirty="0"/>
              <a:t>المنهاج هو خبرات التربوية </a:t>
            </a:r>
            <a:r>
              <a:rPr lang="ar-DZ" sz="3200" dirty="0" err="1"/>
              <a:t>و</a:t>
            </a:r>
            <a:r>
              <a:rPr lang="ar-DZ" sz="3200" dirty="0"/>
              <a:t> المعرفية التي تتيحها المدرسة للتلاميذ داخل حدودها أو خارجها بغية مساعدتهم على نمو شخصيتهم في جوانبها المتعدّدة نموا ينسجم </a:t>
            </a:r>
            <a:r>
              <a:rPr lang="ar-DZ" sz="3200" dirty="0" err="1"/>
              <a:t>و</a:t>
            </a:r>
            <a:r>
              <a:rPr lang="ar-DZ" sz="3200" dirty="0"/>
              <a:t> الأهداف المسطرة </a:t>
            </a:r>
            <a:r>
              <a:rPr lang="fr-FR" sz="3200" dirty="0"/>
              <a:t>« </a:t>
            </a:r>
            <a:r>
              <a:rPr lang="ar-DZ" sz="3200" dirty="0"/>
              <a:t>.</a:t>
            </a:r>
            <a:endParaRPr lang="fr-FR" sz="3200" dirty="0"/>
          </a:p>
          <a:p>
            <a:pPr algn="r" rtl="1"/>
            <a:r>
              <a:rPr lang="ar-DZ" sz="3200" dirty="0"/>
              <a:t>تعريف </a:t>
            </a:r>
            <a:r>
              <a:rPr lang="ar-DZ" sz="3200" dirty="0" err="1"/>
              <a:t>دينو</a:t>
            </a:r>
            <a:r>
              <a:rPr lang="ar-DZ" sz="3200" dirty="0"/>
              <a:t>   </a:t>
            </a:r>
            <a:r>
              <a:rPr lang="fr-FR" sz="3200" dirty="0" err="1"/>
              <a:t>dhainant</a:t>
            </a:r>
            <a:r>
              <a:rPr lang="ar-DZ" sz="3200" dirty="0"/>
              <a:t>: </a:t>
            </a:r>
            <a:r>
              <a:rPr lang="fr-FR" sz="3200" dirty="0"/>
              <a:t>» </a:t>
            </a:r>
            <a:r>
              <a:rPr lang="ar-DZ" sz="3200" dirty="0"/>
              <a:t>المنهاج هو كل ما تقدم المدرسة لتلاميذها لتحقيق نموهم الشامل نموا روحيا </a:t>
            </a:r>
            <a:r>
              <a:rPr lang="ar-DZ" sz="3200" dirty="0" err="1"/>
              <a:t>و</a:t>
            </a:r>
            <a:r>
              <a:rPr lang="ar-DZ" sz="3200" dirty="0"/>
              <a:t> علميا وعقليا وجسميا  في تكامل </a:t>
            </a:r>
            <a:r>
              <a:rPr lang="ar-DZ" sz="3200" dirty="0" err="1"/>
              <a:t>و</a:t>
            </a:r>
            <a:r>
              <a:rPr lang="ar-DZ" sz="3200" dirty="0"/>
              <a:t> اتزان </a:t>
            </a:r>
            <a:r>
              <a:rPr lang="fr-FR" sz="3200" dirty="0"/>
              <a:t>« </a:t>
            </a:r>
          </a:p>
          <a:p>
            <a:pPr algn="r" rtl="1"/>
            <a:r>
              <a:rPr lang="ar-DZ" sz="3200" dirty="0"/>
              <a:t>يورد </a:t>
            </a:r>
            <a:r>
              <a:rPr lang="ar-DZ" sz="3200" b="1" dirty="0" err="1"/>
              <a:t>تومبس</a:t>
            </a:r>
            <a:r>
              <a:rPr lang="ar-DZ" sz="3200" b="1" dirty="0"/>
              <a:t> </a:t>
            </a:r>
            <a:r>
              <a:rPr lang="ar-DZ" sz="3200" b="1" dirty="0" err="1"/>
              <a:t>وتيرني</a:t>
            </a:r>
            <a:r>
              <a:rPr lang="ar-DZ" sz="3200" dirty="0"/>
              <a:t>  (</a:t>
            </a:r>
            <a:r>
              <a:rPr lang="fr-FR" sz="3200" b="1" dirty="0" err="1"/>
              <a:t>Toombs</a:t>
            </a:r>
            <a:r>
              <a:rPr lang="fr-FR" sz="3200" b="1" dirty="0"/>
              <a:t> &amp; </a:t>
            </a:r>
            <a:r>
              <a:rPr lang="fr-FR" sz="3200" b="1" dirty="0" err="1"/>
              <a:t>Tierney</a:t>
            </a:r>
            <a:r>
              <a:rPr lang="fr-FR" sz="3200" dirty="0"/>
              <a:t>) </a:t>
            </a:r>
            <a:r>
              <a:rPr lang="ar-DZ" sz="3200" dirty="0"/>
              <a:t>تعريفا للمنهاج ويقولان أنه</a:t>
            </a:r>
            <a:r>
              <a:rPr lang="fr-FR" sz="3200" dirty="0"/>
              <a:t> »</a:t>
            </a:r>
            <a:r>
              <a:rPr lang="ar-DZ" sz="3200" dirty="0"/>
              <a:t> اسم لكل مناحي الحياة النشطة والفعالة لكل فرد بما فيها الأهداف، والمحتوى، والأنشطة، والتقويم</a:t>
            </a:r>
            <a:r>
              <a:rPr lang="fr-FR" sz="3200" dirty="0"/>
              <a:t> « </a:t>
            </a:r>
            <a:r>
              <a:rPr lang="ar-DZ" sz="3200" dirty="0"/>
              <a:t/>
            </a:r>
            <a:br>
              <a:rPr lang="ar-DZ" sz="3200" dirty="0"/>
            </a:br>
            <a:endParaRPr lang="fr-FR" sz="3200" dirty="0"/>
          </a:p>
          <a:p>
            <a:pPr algn="r" rtl="1"/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85046118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273456" cy="1214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69234"/>
            <a:ext cx="8229600" cy="892010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dirty="0"/>
              <a:t>نشاط </a:t>
            </a:r>
            <a:r>
              <a:rPr lang="ar-DZ" sz="3600" dirty="0" smtClean="0"/>
              <a:t>24</a:t>
            </a:r>
            <a:r>
              <a:rPr lang="ar-DZ" dirty="0" smtClean="0"/>
              <a:t> </a:t>
            </a:r>
            <a:r>
              <a:rPr lang="ar-DZ" dirty="0"/>
              <a:t>:يتعرف على المقاربة المعتمدة </a:t>
            </a:r>
            <a:r>
              <a:rPr lang="ar-DZ" dirty="0">
                <a:solidFill>
                  <a:srgbClr val="C00000"/>
                </a:solidFill>
              </a:rPr>
              <a:t/>
            </a:r>
            <a:br>
              <a:rPr lang="ar-DZ" dirty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952500"/>
            <a:ext cx="8229600" cy="5173663"/>
          </a:xfrm>
        </p:spPr>
        <p:txBody>
          <a:bodyPr>
            <a:noAutofit/>
          </a:bodyPr>
          <a:lstStyle/>
          <a:p>
            <a:pPr algn="r" rtl="1"/>
            <a:r>
              <a:rPr lang="ar-DZ" sz="3200" dirty="0"/>
              <a:t>المناهج التعليمية هي الإطار العام للتعليم والتعلم  الذي يتم بموجبه تأهيل المتعلمين  بالقيم والأنماط السلوكية والمهارات والمعارف اللازمة لتكوين مواطن يمتلك شخصية فعالة في مجتمعه. </a:t>
            </a:r>
          </a:p>
          <a:p>
            <a:pPr algn="r" rtl="1"/>
            <a:r>
              <a:rPr lang="ar-DZ" sz="3200" dirty="0"/>
              <a:t>من هذا المنطلق </a:t>
            </a:r>
            <a:r>
              <a:rPr lang="ar-DZ" sz="3200" dirty="0" err="1"/>
              <a:t>و</a:t>
            </a:r>
            <a:r>
              <a:rPr lang="ar-DZ" sz="3200" dirty="0"/>
              <a:t> بهدف تحقيق الكفاءة المنشودة  وجب اعتماد مقاربة بيداغوجية .</a:t>
            </a:r>
          </a:p>
          <a:p>
            <a:pPr algn="r" rtl="1"/>
            <a:r>
              <a:rPr lang="ar-DZ" sz="3200" dirty="0"/>
              <a:t>فما هي المقاربة المعتمدة في منظومتنا التربوية؟ و ما هي خصائصها  ؟ </a:t>
            </a:r>
          </a:p>
          <a:p>
            <a:pPr algn="r" rtl="1"/>
            <a:r>
              <a:rPr lang="ar-DZ" sz="2400" b="1" dirty="0"/>
              <a:t>المهمة:  باستغلال وثيقة المنهاج استخلص أسباب اختيار المقاربة المعتمدة </a:t>
            </a:r>
            <a:r>
              <a:rPr lang="ar-DZ" sz="3200" dirty="0"/>
              <a:t>.</a:t>
            </a:r>
          </a:p>
          <a:p>
            <a:pPr algn="r" rtl="1"/>
            <a:r>
              <a:rPr lang="ar-DZ" sz="3200" dirty="0">
                <a:solidFill>
                  <a:srgbClr val="FFC000"/>
                </a:solidFill>
              </a:rPr>
              <a:t> </a:t>
            </a:r>
            <a:endParaRPr lang="ar-DZ" sz="3200" dirty="0"/>
          </a:p>
        </p:txBody>
      </p:sp>
    </p:spTree>
    <p:extLst>
      <p:ext uri="{BB962C8B-B14F-4D97-AF65-F5344CB8AC3E}">
        <p14:creationId xmlns:p14="http://schemas.microsoft.com/office/powerpoint/2010/main" val="2790271101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357290" cy="1294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7772400" cy="769938"/>
          </a:xfrm>
        </p:spPr>
        <p:txBody>
          <a:bodyPr/>
          <a:lstStyle/>
          <a:p>
            <a:pPr algn="r" rtl="1"/>
            <a:r>
              <a:rPr lang="ar-DZ" dirty="0"/>
              <a:t>هيكلة </a:t>
            </a:r>
            <a:r>
              <a:rPr lang="ar-DZ" dirty="0" smtClean="0"/>
              <a:t>النشاط</a:t>
            </a:r>
            <a:r>
              <a:rPr lang="ar-DZ" sz="3600" dirty="0" smtClean="0"/>
              <a:t>24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1150884"/>
            <a:ext cx="8858280" cy="4975280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ar-DZ" dirty="0"/>
              <a:t>تُقدّم بيداغوجية المقاربة بالكفاءات الإستراتيجية التي تمكن المتعلم من بناء معارفه في وضعيات تفاعلية ذات دلالة كما توضح الغاية من التعلم </a:t>
            </a:r>
            <a:r>
              <a:rPr lang="ar-DZ" dirty="0" smtClean="0"/>
              <a:t>وتبين </a:t>
            </a:r>
            <a:r>
              <a:rPr lang="ar-DZ" dirty="0"/>
              <a:t>الجانب الوظيفي له، فيصبح التلميذ قادرا على رؤية ما فائدة التعلم الذي اكتسبه، </a:t>
            </a:r>
            <a:r>
              <a:rPr lang="ar-DZ" dirty="0" smtClean="0"/>
              <a:t>وفيما </a:t>
            </a:r>
            <a:r>
              <a:rPr lang="ar-DZ" dirty="0"/>
              <a:t>سيستعمله. </a:t>
            </a:r>
          </a:p>
          <a:p>
            <a:pPr algn="r" rtl="1"/>
            <a:r>
              <a:rPr lang="ar-DZ" dirty="0"/>
              <a:t>و من أهم خصائصها :</a:t>
            </a:r>
          </a:p>
          <a:p>
            <a:pPr algn="r" rtl="1">
              <a:buFont typeface="Wingdings" pitchFamily="2" charset="2"/>
              <a:buChar char="ü"/>
            </a:pPr>
            <a:r>
              <a:rPr lang="ar-DZ" dirty="0"/>
              <a:t>إمكانية تجنيد المتعلم مجموعة موارد المندمجة لحل مجموعة من وضعيات مشكلة </a:t>
            </a:r>
          </a:p>
          <a:p>
            <a:pPr algn="r" rtl="1">
              <a:buFont typeface="Wingdings" pitchFamily="2" charset="2"/>
              <a:buChar char="ü"/>
            </a:pPr>
            <a:r>
              <a:rPr lang="ar-DZ" dirty="0"/>
              <a:t>تفضل منطق التعلّم على منطق التعليم </a:t>
            </a:r>
          </a:p>
          <a:p>
            <a:pPr algn="r" rtl="1">
              <a:buFont typeface="Wingdings" pitchFamily="2" charset="2"/>
              <a:buChar char="ü"/>
            </a:pPr>
            <a:r>
              <a:rPr lang="ar-DZ" dirty="0"/>
              <a:t>تدرب المتعلم على التصرّف </a:t>
            </a:r>
          </a:p>
          <a:p>
            <a:pPr algn="r" rtl="1">
              <a:buFont typeface="Wingdings" pitchFamily="2" charset="2"/>
              <a:buChar char="ü"/>
            </a:pPr>
            <a:r>
              <a:rPr lang="ar-DZ" dirty="0"/>
              <a:t>الوضعيات في هذه المقاربة تركز على التجنيد الوجيه </a:t>
            </a:r>
            <a:r>
              <a:rPr lang="ar-DZ" dirty="0" smtClean="0"/>
              <a:t>والمدمج </a:t>
            </a:r>
            <a:r>
              <a:rPr lang="ar-DZ" dirty="0"/>
              <a:t>للمحتويات </a:t>
            </a:r>
            <a:r>
              <a:rPr lang="ar-DZ" dirty="0" smtClean="0"/>
              <a:t>ولا </a:t>
            </a:r>
            <a:r>
              <a:rPr lang="ar-DZ" dirty="0"/>
              <a:t>على تكديس </a:t>
            </a:r>
            <a:r>
              <a:rPr lang="ar-DZ" dirty="0" smtClean="0"/>
              <a:t>المعارف</a:t>
            </a:r>
            <a:endParaRPr lang="ar-DZ" dirty="0"/>
          </a:p>
          <a:p>
            <a:pPr algn="r" rtl="1">
              <a:buFont typeface="Wingdings" pitchFamily="2" charset="2"/>
              <a:buChar char="ü"/>
            </a:pPr>
            <a:endParaRPr lang="fr-FR" dirty="0"/>
          </a:p>
          <a:p>
            <a:pPr algn="r" rtl="1">
              <a:buFont typeface="Wingdings" pitchFamily="2" charset="2"/>
              <a:buChar char="ü"/>
            </a:pPr>
            <a:endParaRPr lang="ar-DZ" dirty="0"/>
          </a:p>
          <a:p>
            <a:pPr algn="r" rtl="1">
              <a:buFont typeface="Wingdings" pitchFamily="2" charset="2"/>
              <a:buChar char="ü"/>
            </a:pPr>
            <a:endParaRPr lang="ar-DZ" dirty="0"/>
          </a:p>
          <a:p>
            <a:pPr algn="r" rtl="1">
              <a:buFont typeface="Wingdings" pitchFamily="2" charset="2"/>
              <a:buChar char="ü"/>
            </a:pPr>
            <a:endParaRPr lang="ar-DZ" dirty="0"/>
          </a:p>
        </p:txBody>
      </p:sp>
    </p:spTree>
    <p:extLst>
      <p:ext uri="{BB962C8B-B14F-4D97-AF65-F5344CB8AC3E}">
        <p14:creationId xmlns:p14="http://schemas.microsoft.com/office/powerpoint/2010/main" val="113919826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16465" y="430747"/>
            <a:ext cx="82719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ar-DZ" sz="2400" b="1" dirty="0">
              <a:hlinkClick r:id="" action="ppaction://hlinkfile"/>
            </a:endParaRPr>
          </a:p>
          <a:p>
            <a:pPr algn="r" rtl="1"/>
            <a:endParaRPr lang="ar-DZ" sz="2400" b="1" dirty="0">
              <a:hlinkClick r:id="" action="ppaction://hlinkfile"/>
            </a:endParaRPr>
          </a:p>
          <a:p>
            <a:pPr algn="r" rtl="1"/>
            <a:endParaRPr lang="ar-DZ" sz="2400" b="1" dirty="0">
              <a:hlinkClick r:id="" action="ppaction://hlinkfile"/>
            </a:endParaRPr>
          </a:p>
          <a:p>
            <a:pPr algn="r" rtl="1"/>
            <a:endParaRPr lang="ar-DZ" sz="2400" b="1" dirty="0">
              <a:hlinkClick r:id="" action="ppaction://hlinkfile"/>
            </a:endParaRPr>
          </a:p>
          <a:p>
            <a:pPr algn="r" rtl="1">
              <a:buFont typeface="Arial" pitchFamily="34" charset="0"/>
              <a:buChar char="•"/>
            </a:pPr>
            <a:endParaRPr lang="ar-DZ" sz="3600" b="1" dirty="0"/>
          </a:p>
          <a:p>
            <a:pPr algn="r" rtl="1"/>
            <a:endParaRPr lang="en-US" sz="3600" b="1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177421" y="1196180"/>
            <a:ext cx="8610977" cy="45768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algn="r" rtl="1">
              <a:spcBef>
                <a:spcPct val="0"/>
              </a:spcBef>
              <a:defRPr/>
            </a:pPr>
            <a:endParaRPr lang="ar-DZ" sz="3200" dirty="0"/>
          </a:p>
          <a:p>
            <a:pPr algn="r" rtl="1">
              <a:spcBef>
                <a:spcPct val="0"/>
              </a:spcBef>
              <a:defRPr/>
            </a:pPr>
            <a:endParaRPr lang="ar-DZ" sz="3200" dirty="0"/>
          </a:p>
          <a:p>
            <a:pPr algn="r" rtl="1">
              <a:spcBef>
                <a:spcPct val="0"/>
              </a:spcBef>
              <a:defRPr/>
            </a:pPr>
            <a:r>
              <a:rPr lang="ar-DZ" sz="3200" dirty="0"/>
              <a:t> </a:t>
            </a:r>
          </a:p>
          <a:p>
            <a:pPr algn="r" rtl="1">
              <a:spcBef>
                <a:spcPct val="0"/>
              </a:spcBef>
              <a:defRPr/>
            </a:pPr>
            <a:endParaRPr lang="ar-DZ" sz="3200" dirty="0"/>
          </a:p>
          <a:p>
            <a:pPr algn="r" rtl="1">
              <a:spcBef>
                <a:spcPct val="0"/>
              </a:spcBef>
              <a:defRPr/>
            </a:pPr>
            <a:endParaRPr lang="ar-DZ" sz="3200" dirty="0"/>
          </a:p>
          <a:p>
            <a:pPr algn="r" rtl="1">
              <a:spcBef>
                <a:spcPct val="0"/>
              </a:spcBef>
              <a:defRPr/>
            </a:pPr>
            <a:r>
              <a:rPr lang="ar-DZ" sz="3200" dirty="0"/>
              <a:t> المهمة: بعد اطلاعك على وثيقة المنهاج حدّد أهمّ العناصر التي يحتويها وكيف يمكن استغلالها في الفعل التربوي .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3200" dirty="0">
                <a:latin typeface="+mj-lt"/>
                <a:ea typeface="+mj-ea"/>
                <a:cs typeface="+mj-cs"/>
              </a:rPr>
              <a:t>عمل تعاوني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3200" dirty="0">
                <a:latin typeface="+mj-lt"/>
                <a:ea typeface="+mj-ea"/>
                <a:cs typeface="+mj-cs"/>
              </a:rPr>
              <a:t>                                   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3200" dirty="0">
                <a:latin typeface="+mj-lt"/>
                <a:ea typeface="+mj-ea"/>
                <a:cs typeface="+mj-cs"/>
              </a:rPr>
              <a:t>   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Résultat de recherche d'images pour &quot;thinking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765" y="4953000"/>
            <a:ext cx="2886286" cy="184681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772511" y="430747"/>
            <a:ext cx="7614744" cy="76543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3200" dirty="0">
                <a:solidFill>
                  <a:schemeClr val="tx1"/>
                </a:solidFill>
              </a:rPr>
              <a:t>النشاط </a:t>
            </a:r>
            <a:r>
              <a:rPr lang="ar-DZ" sz="3200" dirty="0" smtClean="0">
                <a:solidFill>
                  <a:schemeClr val="tx1"/>
                </a:solidFill>
              </a:rPr>
              <a:t>25: </a:t>
            </a:r>
            <a:r>
              <a:rPr lang="ar-DZ" sz="3200" dirty="0">
                <a:solidFill>
                  <a:schemeClr val="tx1"/>
                </a:solidFill>
              </a:rPr>
              <a:t>يتدرب على قراءة المنهاج واستغلاله</a:t>
            </a:r>
            <a:r>
              <a:rPr lang="ar-DZ" sz="3200" dirty="0">
                <a:solidFill>
                  <a:srgbClr val="C00000"/>
                </a:solidFill>
              </a:rPr>
              <a:t> </a:t>
            </a:r>
            <a:endParaRPr lang="fr-FR" sz="3200" dirty="0">
              <a:solidFill>
                <a:srgbClr val="C00000"/>
              </a:solidFill>
            </a:endParaRPr>
          </a:p>
          <a:p>
            <a:pPr algn="ctr"/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142876" y="214290"/>
            <a:ext cx="1428728" cy="135732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smtClean="0">
                <a:latin typeface="Arial" pitchFamily="34" charset="0"/>
                <a:cs typeface="Arial" pitchFamily="34" charset="0"/>
              </a:rPr>
              <a:t>00:20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30731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xmlns="" id="{2A9F8256-7AA8-4B00-8FED-AA01FA1B7A52}"/>
              </a:ext>
            </a:extLst>
          </p:cNvPr>
          <p:cNvSpPr/>
          <p:nvPr/>
        </p:nvSpPr>
        <p:spPr>
          <a:xfrm>
            <a:off x="2163222" y="1"/>
            <a:ext cx="4695092" cy="69603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4800" b="1" dirty="0">
                <a:solidFill>
                  <a:schemeClr val="accent3">
                    <a:lumMod val="50000"/>
                  </a:schemeClr>
                </a:solidFill>
                <a:cs typeface="+mj-cs"/>
              </a:rPr>
              <a:t>لوحة القيادة</a:t>
            </a:r>
            <a:endParaRPr lang="fr-FR" sz="4800" b="1" dirty="0">
              <a:solidFill>
                <a:schemeClr val="accent3">
                  <a:lumMod val="50000"/>
                </a:schemeClr>
              </a:solidFill>
              <a:cs typeface="+mj-cs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45068E43-D800-40B1-A4EA-F1B36FBA9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954302"/>
              </p:ext>
            </p:extLst>
          </p:nvPr>
        </p:nvGraphicFramePr>
        <p:xfrm>
          <a:off x="142877" y="730959"/>
          <a:ext cx="8858279" cy="26065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66543">
                  <a:extLst>
                    <a:ext uri="{9D8B030D-6E8A-4147-A177-3AD203B41FA5}">
                      <a16:colId xmlns:a16="http://schemas.microsoft.com/office/drawing/2014/main" xmlns="" val="421677339"/>
                    </a:ext>
                  </a:extLst>
                </a:gridCol>
                <a:gridCol w="1238664">
                  <a:extLst>
                    <a:ext uri="{9D8B030D-6E8A-4147-A177-3AD203B41FA5}">
                      <a16:colId xmlns:a16="http://schemas.microsoft.com/office/drawing/2014/main" xmlns="" val="1406313669"/>
                    </a:ext>
                  </a:extLst>
                </a:gridCol>
                <a:gridCol w="764125">
                  <a:extLst>
                    <a:ext uri="{9D8B030D-6E8A-4147-A177-3AD203B41FA5}">
                      <a16:colId xmlns:a16="http://schemas.microsoft.com/office/drawing/2014/main" xmlns="" val="3100565910"/>
                    </a:ext>
                  </a:extLst>
                </a:gridCol>
                <a:gridCol w="869906">
                  <a:extLst>
                    <a:ext uri="{9D8B030D-6E8A-4147-A177-3AD203B41FA5}">
                      <a16:colId xmlns:a16="http://schemas.microsoft.com/office/drawing/2014/main" xmlns="" val="4094917582"/>
                    </a:ext>
                  </a:extLst>
                </a:gridCol>
                <a:gridCol w="732322">
                  <a:extLst>
                    <a:ext uri="{9D8B030D-6E8A-4147-A177-3AD203B41FA5}">
                      <a16:colId xmlns:a16="http://schemas.microsoft.com/office/drawing/2014/main" xmlns="" val="360017978"/>
                    </a:ext>
                  </a:extLst>
                </a:gridCol>
                <a:gridCol w="1698316">
                  <a:extLst>
                    <a:ext uri="{9D8B030D-6E8A-4147-A177-3AD203B41FA5}">
                      <a16:colId xmlns:a16="http://schemas.microsoft.com/office/drawing/2014/main" xmlns="" val="499931394"/>
                    </a:ext>
                  </a:extLst>
                </a:gridCol>
                <a:gridCol w="1276338">
                  <a:extLst>
                    <a:ext uri="{9D8B030D-6E8A-4147-A177-3AD203B41FA5}">
                      <a16:colId xmlns:a16="http://schemas.microsoft.com/office/drawing/2014/main" xmlns="" val="2628242103"/>
                    </a:ext>
                  </a:extLst>
                </a:gridCol>
                <a:gridCol w="707614">
                  <a:extLst>
                    <a:ext uri="{9D8B030D-6E8A-4147-A177-3AD203B41FA5}">
                      <a16:colId xmlns:a16="http://schemas.microsoft.com/office/drawing/2014/main" xmlns="" val="4074242309"/>
                    </a:ext>
                  </a:extLst>
                </a:gridCol>
                <a:gridCol w="604451">
                  <a:extLst>
                    <a:ext uri="{9D8B030D-6E8A-4147-A177-3AD203B41FA5}">
                      <a16:colId xmlns:a16="http://schemas.microsoft.com/office/drawing/2014/main" xmlns="" val="2822637951"/>
                    </a:ext>
                  </a:extLst>
                </a:gridCol>
              </a:tblGrid>
              <a:tr h="56711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رقم ورقة العمل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الإستراتيجيّة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>
                          <a:effectLst/>
                        </a:rPr>
                        <a:t>رقم الشّريحة</a:t>
                      </a:r>
                      <a:endParaRPr lang="fr-FR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مدّة النّشاط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رقم النّشاط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>
                          <a:effectLst/>
                        </a:rPr>
                        <a:t>الأهداف</a:t>
                      </a:r>
                      <a:endParaRPr lang="fr-FR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المحتوى 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>
                          <a:effectLst/>
                        </a:rPr>
                        <a:t>المحاور</a:t>
                      </a:r>
                      <a:endParaRPr lang="fr-FR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>
                          <a:effectLst/>
                        </a:rPr>
                        <a:t>الحصّة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222954068"/>
                  </a:ext>
                </a:extLst>
              </a:tr>
              <a:tr h="445885"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95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/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نشاط تحفيزي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effectLst/>
                        </a:rPr>
                        <a:t>المناهج</a:t>
                      </a:r>
                      <a:r>
                        <a:rPr lang="ar-DZ" sz="1400" baseline="0" dirty="0" smtClean="0">
                          <a:effectLst/>
                        </a:rPr>
                        <a:t> التربوية</a:t>
                      </a:r>
                      <a:endParaRPr lang="ar-DZ" sz="1400" b="1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effectLst/>
                        </a:rPr>
                        <a:t>الحصة الحادي</a:t>
                      </a:r>
                      <a:r>
                        <a:rPr lang="ar-DZ" sz="1400" baseline="0" dirty="0" smtClean="0">
                          <a:effectLst/>
                        </a:rPr>
                        <a:t> عشر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vert="vert" anchor="ctr"/>
                </a:tc>
                <a:extLst>
                  <a:ext uri="{0D108BD9-81ED-4DB2-BD59-A6C34878D82A}">
                    <a16:rowId xmlns:a16="http://schemas.microsoft.com/office/drawing/2014/main" xmlns="" val="3507771639"/>
                  </a:ext>
                </a:extLst>
              </a:tr>
              <a:tr h="446512">
                <a:tc>
                  <a:txBody>
                    <a:bodyPr/>
                    <a:lstStyle/>
                    <a:p>
                      <a:pPr algn="ctr" rtl="1"/>
                      <a:r>
                        <a:rPr lang="ar-DZ" dirty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 smtClean="0"/>
                        <a:t>العمل التعاوني</a:t>
                      </a:r>
                      <a:endParaRPr lang="fr-FR" dirty="0" smtClean="0"/>
                    </a:p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96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90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30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 smtClean="0"/>
                        <a:t>تحليل المنهاج</a:t>
                      </a:r>
                      <a:endParaRPr lang="fr-FR" dirty="0" smtClean="0"/>
                    </a:p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 smtClean="0"/>
                        <a:t>عمل ورشات</a:t>
                      </a:r>
                      <a:endParaRPr lang="fr-FR" dirty="0" smtClean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1400" b="1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vert="vert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2444">
                <a:tc rowSpan="2">
                  <a:txBody>
                    <a:bodyPr/>
                    <a:lstStyle/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العمل التعاوني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99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90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31</a:t>
                      </a:r>
                      <a:endParaRPr lang="fr-FR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 rtl="1"/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 smtClean="0"/>
                        <a:t>تحليل المنهاج</a:t>
                      </a:r>
                      <a:endParaRPr lang="fr-FR" dirty="0" smtClean="0"/>
                    </a:p>
                    <a:p>
                      <a:pPr algn="ctr" rtl="1"/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عمل ورشات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المناهج التربوية</a:t>
                      </a:r>
                      <a:endParaRPr lang="fr-FR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effectLst/>
                        </a:rPr>
                        <a:t>الحصة الثانية عشر</a:t>
                      </a:r>
                      <a:endParaRPr lang="fr-F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vert="vert" anchor="ctr"/>
                </a:tc>
                <a:extLst>
                  <a:ext uri="{0D108BD9-81ED-4DB2-BD59-A6C34878D82A}">
                    <a16:rowId xmlns:a16="http://schemas.microsoft.com/office/drawing/2014/main" xmlns="" val="33189322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غلق النشاط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96246"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/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100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>
                          <a:solidFill>
                            <a:srgbClr val="002060"/>
                          </a:solidFill>
                        </a:rPr>
                        <a:t>/</a:t>
                      </a:r>
                      <a:endParaRPr lang="fr-FR" dirty="0">
                        <a:solidFill>
                          <a:srgbClr val="002060"/>
                        </a:solidFill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dirty="0" smtClean="0"/>
                        <a:t>تأمل</a:t>
                      </a:r>
                      <a:endParaRPr lang="fr-FR" dirty="0"/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54B24F78-35B3-4978-A516-16E3A5705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825" y="231933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78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348456"/>
            <a:ext cx="7772400" cy="712788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dirty="0"/>
              <a:t>هيكلة </a:t>
            </a:r>
            <a:r>
              <a:rPr lang="ar-DZ" dirty="0" smtClean="0"/>
              <a:t>النشاط</a:t>
            </a:r>
            <a:r>
              <a:rPr lang="ar-DZ" sz="3600" dirty="0" smtClean="0"/>
              <a:t>25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33569684"/>
              </p:ext>
            </p:extLst>
          </p:nvPr>
        </p:nvGraphicFramePr>
        <p:xfrm>
          <a:off x="211540" y="1187355"/>
          <a:ext cx="8686799" cy="5168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Ellipse 4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>
                <a:latin typeface="Arial" pitchFamily="34" charset="0"/>
                <a:cs typeface="Arial" pitchFamily="34" charset="0"/>
              </a:rPr>
              <a:t>00:25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5910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CA5A36-CF20-4F38-B8F5-23603D1210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D3CA5A36-CF20-4F38-B8F5-23603D1210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2135318-12E7-4C14-B8AA-62520350F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72135318-12E7-4C14-B8AA-62520350F9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2BBCEE-CB71-46F4-89D8-65916F88FF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graphicEl>
                                              <a:dgm id="{CF2BBCEE-CB71-46F4-89D8-65916F88FF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DD0838-082B-4E0B-B12D-D7197F3A14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graphicEl>
                                              <a:dgm id="{0ADD0838-082B-4E0B-B12D-D7197F3A14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C20411-DBE7-4957-A5F1-2C145CF4B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87C20411-DBE7-4957-A5F1-2C145CF4B4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D61937-CD10-45A2-A115-3DC0DFBAF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graphicEl>
                                              <a:dgm id="{C0D61937-CD10-45A2-A115-3DC0DFBAFD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C61342A-FE9B-4554-8A26-6E1B70D18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graphicEl>
                                              <a:dgm id="{6C61342A-FE9B-4554-8A26-6E1B70D188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90753AF-DFC3-48D4-9550-640E9D0804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graphicEl>
                                              <a:dgm id="{590753AF-DFC3-48D4-9550-640E9D0804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94BF5A6-EC5A-4C90-90D2-E8753F0624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graphicEl>
                                              <a:dgm id="{E94BF5A6-EC5A-4C90-90D2-E8753F0624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1EAC5AC-755A-48E2-9EAB-915EFA6592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graphicEl>
                                              <a:dgm id="{81EAC5AC-755A-48E2-9EAB-915EFA6592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A248722-DD8C-49FD-B7DC-917CE0B36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>
                                            <p:graphicEl>
                                              <a:dgm id="{3A248722-DD8C-49FD-B7DC-917CE0B362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953468E-7177-426E-9A02-D544C5B1A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graphicEl>
                                              <a:dgm id="{2953468E-7177-426E-9A02-D544C5B1A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0F7E33-E54C-416B-AAF3-D92D02CAA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">
                                            <p:graphicEl>
                                              <a:dgm id="{C90F7E33-E54C-416B-AAF3-D92D02CAAD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E3CB2B-A932-4716-B52B-D62F4D9DEE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6">
                                            <p:graphicEl>
                                              <a:dgm id="{3DE3CB2B-A932-4716-B52B-D62F4D9DEE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C75C08-C5D1-4721-8CAD-0243DF9FEE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">
                                            <p:graphicEl>
                                              <a:dgm id="{C9C75C08-C5D1-4721-8CAD-0243DF9FEE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78DAB6-5562-49BA-9AE6-DF656D55B9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">
                                            <p:graphicEl>
                                              <a:dgm id="{C978DAB6-5562-49BA-9AE6-DF656D55B9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9940163-8205-4098-844D-DE84264F6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">
                                            <p:graphicEl>
                                              <a:dgm id="{39940163-8205-4098-844D-DE84264F60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948A92E-572A-4BAC-AC92-13E136E7EF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6">
                                            <p:graphicEl>
                                              <a:dgm id="{9948A92E-572A-4BAC-AC92-13E136E7EF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EA682CB-C238-4C77-A135-30E3B59DA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">
                                            <p:graphicEl>
                                              <a:dgm id="{AEA682CB-C238-4C77-A135-30E3B59DA9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DED1F7A-5DC6-496C-AF7F-897C5A653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6">
                                            <p:graphicEl>
                                              <a:dgm id="{8DED1F7A-5DC6-496C-AF7F-897C5A653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0B6C55-9A25-415D-8914-38A9AE24F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6">
                                            <p:graphicEl>
                                              <a:dgm id="{7B0B6C55-9A25-415D-8914-38A9AE24F5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ACE44A8-974B-4F15-8AE8-38AFE5897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">
                                            <p:graphicEl>
                                              <a:dgm id="{5ACE44A8-974B-4F15-8AE8-38AFE58975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B2507C9-76D0-4242-9C40-1C020A2679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6">
                                            <p:graphicEl>
                                              <a:dgm id="{5B2507C9-76D0-4242-9C40-1C020A2679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3998E8-BD73-4302-8C27-54C4D4E4E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6">
                                            <p:graphicEl>
                                              <a:dgm id="{9A3998E8-BD73-4302-8C27-54C4D4E4E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19ACD86-6DDE-4048-99BD-7FBD861FE5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6">
                                            <p:graphicEl>
                                              <a:dgm id="{319ACD86-6DDE-4048-99BD-7FBD861FE5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863A54-3283-4238-90B1-30C78246A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6">
                                            <p:graphicEl>
                                              <a:dgm id="{79863A54-3283-4238-90B1-30C78246A4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BD34B49-4FBA-4EEB-A198-82B2FE4AF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6">
                                            <p:graphicEl>
                                              <a:dgm id="{4BD34B49-4FBA-4EEB-A198-82B2FE4AF4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511288"/>
          </a:xfrm>
        </p:spPr>
        <p:txBody>
          <a:bodyPr>
            <a:noAutofit/>
          </a:bodyPr>
          <a:lstStyle/>
          <a:p>
            <a:pPr algn="r" rtl="1"/>
            <a:r>
              <a:rPr lang="ar-DZ" sz="3200" dirty="0" smtClean="0"/>
              <a:t>النشاط26:يميّز </a:t>
            </a:r>
            <a:r>
              <a:rPr lang="ar-DZ" sz="3200" dirty="0"/>
              <a:t>بين المصطلحات الواردة في المنهاج</a:t>
            </a:r>
            <a:r>
              <a:rPr lang="ar-DZ" sz="3200" dirty="0">
                <a:solidFill>
                  <a:srgbClr val="C00000"/>
                </a:solidFill>
              </a:rPr>
              <a:t/>
            </a:r>
            <a:br>
              <a:rPr lang="ar-DZ" sz="3200" dirty="0">
                <a:solidFill>
                  <a:srgbClr val="C00000"/>
                </a:solidFill>
              </a:rPr>
            </a:br>
            <a:r>
              <a:rPr lang="ar-DZ" sz="3200" dirty="0">
                <a:solidFill>
                  <a:srgbClr val="C00000"/>
                </a:solidFill>
              </a:rPr>
              <a:t>  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89186" y="1600200"/>
            <a:ext cx="8497614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fr-FR" dirty="0"/>
          </a:p>
          <a:p>
            <a:pPr algn="r" rtl="1">
              <a:buNone/>
            </a:pPr>
            <a:endParaRPr lang="fr-FR" dirty="0"/>
          </a:p>
          <a:p>
            <a:pPr algn="r" rtl="1">
              <a:buNone/>
            </a:pPr>
            <a:r>
              <a:rPr lang="ar-DZ" dirty="0"/>
              <a:t>المهمة :</a:t>
            </a:r>
            <a:r>
              <a:rPr lang="ar-DZ" b="1" dirty="0"/>
              <a:t> </a:t>
            </a:r>
            <a:r>
              <a:rPr lang="ar-DZ" dirty="0"/>
              <a:t>أرفق كلّ عبارة في القصاصة بالمصطلح المناسب لها</a:t>
            </a:r>
          </a:p>
          <a:p>
            <a:pPr algn="r" rtl="1">
              <a:buNone/>
            </a:pPr>
            <a:endParaRPr lang="ar-DZ" dirty="0"/>
          </a:p>
          <a:p>
            <a:pPr algn="r" rtl="1">
              <a:buNone/>
            </a:pPr>
            <a:r>
              <a:rPr lang="ar-DZ" dirty="0" smtClean="0"/>
              <a:t>عمل </a:t>
            </a:r>
            <a:r>
              <a:rPr lang="ar-DZ" dirty="0"/>
              <a:t>ثنائي</a:t>
            </a:r>
          </a:p>
          <a:p>
            <a:pPr algn="r" rtl="1">
              <a:buNone/>
            </a:pPr>
            <a:r>
              <a:rPr lang="ar-DZ" dirty="0" smtClean="0">
                <a:hlinkClick r:id="rId3" action="ppaction://hlinkfile"/>
              </a:rPr>
              <a:t>أوراق العمل\ورقة ن1.9.</a:t>
            </a:r>
            <a:r>
              <a:rPr lang="fr-FR" dirty="0" err="1" smtClean="0">
                <a:hlinkClick r:id="rId3" action="ppaction://hlinkfile"/>
              </a:rPr>
              <a:t>pdf</a:t>
            </a:r>
            <a:r>
              <a:rPr lang="ar-DZ" dirty="0" smtClean="0"/>
              <a:t>     </a:t>
            </a:r>
          </a:p>
          <a:p>
            <a:pPr algn="r" rtl="1">
              <a:buNone/>
            </a:pPr>
            <a:r>
              <a:rPr lang="ar-DZ" dirty="0" smtClean="0">
                <a:hlinkClick r:id="rId4" action="ppaction://hlinkfile"/>
              </a:rPr>
              <a:t>أوراق العمل\ورقة ن2.9.</a:t>
            </a:r>
            <a:r>
              <a:rPr lang="fr-FR" dirty="0" err="1" smtClean="0">
                <a:hlinkClick r:id="rId4" action="ppaction://hlinkfile"/>
              </a:rPr>
              <a:t>pdf</a:t>
            </a:r>
            <a:endParaRPr lang="ar-DZ" dirty="0"/>
          </a:p>
        </p:txBody>
      </p:sp>
      <p:sp>
        <p:nvSpPr>
          <p:cNvPr id="5" name="Ellipse 4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400" b="1" dirty="0">
                <a:latin typeface="Arial" pitchFamily="34" charset="0"/>
                <a:cs typeface="Arial" pitchFamily="34" charset="0"/>
              </a:rPr>
              <a:t>00:15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13469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2"/>
          <p:cNvGrpSpPr/>
          <p:nvPr/>
        </p:nvGrpSpPr>
        <p:grpSpPr>
          <a:xfrm>
            <a:off x="2357422" y="547684"/>
            <a:ext cx="2445332" cy="2914653"/>
            <a:chOff x="3143228" y="547684"/>
            <a:chExt cx="3260442" cy="2914653"/>
          </a:xfrm>
        </p:grpSpPr>
        <p:grpSp>
          <p:nvGrpSpPr>
            <p:cNvPr id="3" name="Groupe 17"/>
            <p:cNvGrpSpPr/>
            <p:nvPr/>
          </p:nvGrpSpPr>
          <p:grpSpPr>
            <a:xfrm>
              <a:off x="3181351" y="547684"/>
              <a:ext cx="3222319" cy="2914653"/>
              <a:chOff x="3181351" y="547684"/>
              <a:chExt cx="3222319" cy="2914653"/>
            </a:xfrm>
          </p:grpSpPr>
          <p:grpSp>
            <p:nvGrpSpPr>
              <p:cNvPr id="4" name="Groupe 16"/>
              <p:cNvGrpSpPr/>
              <p:nvPr/>
            </p:nvGrpSpPr>
            <p:grpSpPr>
              <a:xfrm>
                <a:off x="3181351" y="547684"/>
                <a:ext cx="2914651" cy="2914653"/>
                <a:chOff x="3181351" y="547684"/>
                <a:chExt cx="2914651" cy="2914653"/>
              </a:xfrm>
            </p:grpSpPr>
            <p:sp>
              <p:nvSpPr>
                <p:cNvPr id="30" name="Arrondir un rectangle avec un coin diagonal 29"/>
                <p:cNvSpPr/>
                <p:nvPr/>
              </p:nvSpPr>
              <p:spPr>
                <a:xfrm>
                  <a:off x="3181351" y="547686"/>
                  <a:ext cx="2914651" cy="2914651"/>
                </a:xfrm>
                <a:prstGeom prst="round2DiagRect">
                  <a:avLst>
                    <a:gd name="adj1" fmla="val 36667"/>
                    <a:gd name="adj2" fmla="val 0"/>
                  </a:avLst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254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003">
                  <a:schemeClr val="lt2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4" name="Arrondir un rectangle avec un coin diagonal 13"/>
                <p:cNvSpPr/>
                <p:nvPr/>
              </p:nvSpPr>
              <p:spPr>
                <a:xfrm>
                  <a:off x="5255813" y="547684"/>
                  <a:ext cx="840188" cy="652963"/>
                </a:xfrm>
                <a:prstGeom prst="round2DiagRect">
                  <a:avLst/>
                </a:prstGeom>
                <a:gradFill flip="none" rotWithShape="1">
                  <a:gsLst>
                    <a:gs pos="0">
                      <a:srgbClr val="F13282">
                        <a:shade val="30000"/>
                        <a:satMod val="115000"/>
                      </a:srgbClr>
                    </a:gs>
                    <a:gs pos="50000">
                      <a:srgbClr val="F13282">
                        <a:shade val="67500"/>
                        <a:satMod val="115000"/>
                      </a:srgbClr>
                    </a:gs>
                    <a:gs pos="100000">
                      <a:srgbClr val="F13282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292100" dist="279400" dir="81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5" name="Rectangle 14"/>
              <p:cNvSpPr/>
              <p:nvPr/>
            </p:nvSpPr>
            <p:spPr>
              <a:xfrm>
                <a:off x="5323887" y="553045"/>
                <a:ext cx="107978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01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0" name="ZoneTexte 19"/>
            <p:cNvSpPr txBox="1"/>
            <p:nvPr/>
          </p:nvSpPr>
          <p:spPr>
            <a:xfrm>
              <a:off x="3143228" y="1358023"/>
              <a:ext cx="276226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b="1" dirty="0"/>
                <a:t>ملمح التخرج من المرحلة ويتكون من مجموع الكفاءات الشاملة للمواد. وتستخلص الكفاءات الشاملة للمواد بعد تحديد ملمح التخرج. </a:t>
              </a:r>
              <a:endParaRPr lang="fr-FR" dirty="0"/>
            </a:p>
          </p:txBody>
        </p:sp>
      </p:grpSp>
      <p:grpSp>
        <p:nvGrpSpPr>
          <p:cNvPr id="5" name="Groupe 3"/>
          <p:cNvGrpSpPr/>
          <p:nvPr/>
        </p:nvGrpSpPr>
        <p:grpSpPr>
          <a:xfrm>
            <a:off x="2386011" y="3462336"/>
            <a:ext cx="2185990" cy="2914653"/>
            <a:chOff x="3181347" y="3462335"/>
            <a:chExt cx="2914653" cy="2914653"/>
          </a:xfrm>
        </p:grpSpPr>
        <p:grpSp>
          <p:nvGrpSpPr>
            <p:cNvPr id="6" name="Groupe 22"/>
            <p:cNvGrpSpPr/>
            <p:nvPr/>
          </p:nvGrpSpPr>
          <p:grpSpPr>
            <a:xfrm>
              <a:off x="3181347" y="3462335"/>
              <a:ext cx="2914653" cy="2914653"/>
              <a:chOff x="3181347" y="3462335"/>
              <a:chExt cx="2914653" cy="2914653"/>
            </a:xfrm>
          </p:grpSpPr>
          <p:sp>
            <p:nvSpPr>
              <p:cNvPr id="31" name="Arrondir un rectangle avec un coin diagonal 30"/>
              <p:cNvSpPr/>
              <p:nvPr/>
            </p:nvSpPr>
            <p:spPr>
              <a:xfrm rot="16200000">
                <a:off x="3181349" y="3462337"/>
                <a:ext cx="2914651" cy="2914651"/>
              </a:xfrm>
              <a:prstGeom prst="round2DiagRect">
                <a:avLst>
                  <a:gd name="adj1" fmla="val 36667"/>
                  <a:gd name="adj2" fmla="val 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Arrondir un rectangle avec un coin diagonal 34"/>
              <p:cNvSpPr/>
              <p:nvPr/>
            </p:nvSpPr>
            <p:spPr>
              <a:xfrm rot="10800000" flipV="1">
                <a:off x="3181347" y="3462335"/>
                <a:ext cx="840188" cy="652964"/>
              </a:xfrm>
              <a:prstGeom prst="round2DiagRect">
                <a:avLst/>
              </a:prstGeom>
              <a:gradFill flip="none" rotWithShape="1">
                <a:gsLst>
                  <a:gs pos="0">
                    <a:srgbClr val="57AEB8">
                      <a:shade val="30000"/>
                      <a:satMod val="115000"/>
                    </a:srgbClr>
                  </a:gs>
                  <a:gs pos="50000">
                    <a:srgbClr val="57AEB8">
                      <a:shade val="67500"/>
                      <a:satMod val="115000"/>
                    </a:srgbClr>
                  </a:gs>
                  <a:gs pos="100000">
                    <a:srgbClr val="57AEB8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241300" dist="38100" dir="5400000" sx="111000" sy="111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249420" y="3465651"/>
                <a:ext cx="107978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02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1" name="ZoneTexte 20"/>
            <p:cNvSpPr txBox="1"/>
            <p:nvPr/>
          </p:nvSpPr>
          <p:spPr>
            <a:xfrm>
              <a:off x="3402568" y="4246931"/>
              <a:ext cx="233305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b="1" dirty="0"/>
                <a:t>الميدان: جزء مهيكل ومنظم للمادة قصد التعلم، وعدد الميادين يحدد عدد الكفاءات الختامية التي ندرجها في ملمح التخرج. </a:t>
              </a:r>
              <a:endParaRPr lang="fr-FR" dirty="0"/>
            </a:p>
          </p:txBody>
        </p:sp>
      </p:grpSp>
      <p:grpSp>
        <p:nvGrpSpPr>
          <p:cNvPr id="8" name="Groupe 4"/>
          <p:cNvGrpSpPr/>
          <p:nvPr/>
        </p:nvGrpSpPr>
        <p:grpSpPr>
          <a:xfrm>
            <a:off x="4572000" y="3462338"/>
            <a:ext cx="2185990" cy="2915923"/>
            <a:chOff x="6096000" y="3462337"/>
            <a:chExt cx="2914653" cy="2915923"/>
          </a:xfrm>
        </p:grpSpPr>
        <p:grpSp>
          <p:nvGrpSpPr>
            <p:cNvPr id="9" name="Groupe 23"/>
            <p:cNvGrpSpPr/>
            <p:nvPr/>
          </p:nvGrpSpPr>
          <p:grpSpPr>
            <a:xfrm>
              <a:off x="6096000" y="3462337"/>
              <a:ext cx="2914653" cy="2915923"/>
              <a:chOff x="6096000" y="3462337"/>
              <a:chExt cx="2914653" cy="2915923"/>
            </a:xfrm>
          </p:grpSpPr>
          <p:sp>
            <p:nvSpPr>
              <p:cNvPr id="32" name="Arrondir un rectangle avec un coin diagonal 31"/>
              <p:cNvSpPr/>
              <p:nvPr/>
            </p:nvSpPr>
            <p:spPr>
              <a:xfrm rot="10800000">
                <a:off x="6096002" y="3462337"/>
                <a:ext cx="2914651" cy="2914651"/>
              </a:xfrm>
              <a:prstGeom prst="round2DiagRect">
                <a:avLst>
                  <a:gd name="adj1" fmla="val 36667"/>
                  <a:gd name="adj2" fmla="val 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Arrondir un rectangle avec un coin diagonal 36"/>
              <p:cNvSpPr/>
              <p:nvPr/>
            </p:nvSpPr>
            <p:spPr>
              <a:xfrm>
                <a:off x="6096000" y="5725297"/>
                <a:ext cx="840188" cy="652963"/>
              </a:xfrm>
              <a:prstGeom prst="round2DiagRect">
                <a:avLst/>
              </a:prstGeom>
              <a:gradFill flip="none" rotWithShape="1">
                <a:gsLst>
                  <a:gs pos="0">
                    <a:srgbClr val="7A546D">
                      <a:shade val="30000"/>
                      <a:satMod val="115000"/>
                    </a:srgbClr>
                  </a:gs>
                  <a:gs pos="50000">
                    <a:srgbClr val="7A546D">
                      <a:shade val="67500"/>
                      <a:satMod val="115000"/>
                    </a:srgbClr>
                  </a:gs>
                  <a:gs pos="100000">
                    <a:srgbClr val="7A546D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92100" dist="38100" dir="18900000" sx="113000" sy="113000" algn="b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6164075" y="5730657"/>
                <a:ext cx="107978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03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2" name="ZoneTexte 21"/>
            <p:cNvSpPr txBox="1"/>
            <p:nvPr/>
          </p:nvSpPr>
          <p:spPr>
            <a:xfrm>
              <a:off x="6286501" y="3571875"/>
              <a:ext cx="261880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sz="1600" b="1" dirty="0"/>
                <a:t>الكفاءة العرضية: تتكون من القيم والمواقف، والمساعي الفكرية والمنهجية المشتركة بين مختلف المواد التي ينبغي اكتسابها واستخدامها أثناء بناء مختلف المعارف والمهارات، والقيم التي نسعى إلى تنميتها. </a:t>
              </a:r>
              <a:endParaRPr lang="fr-FR" sz="1600" dirty="0"/>
            </a:p>
          </p:txBody>
        </p:sp>
      </p:grpSp>
      <p:grpSp>
        <p:nvGrpSpPr>
          <p:cNvPr id="10" name="Groupe 1"/>
          <p:cNvGrpSpPr/>
          <p:nvPr/>
        </p:nvGrpSpPr>
        <p:grpSpPr>
          <a:xfrm>
            <a:off x="4572002" y="547687"/>
            <a:ext cx="2432939" cy="2914651"/>
            <a:chOff x="6096002" y="547686"/>
            <a:chExt cx="3243919" cy="2914651"/>
          </a:xfrm>
        </p:grpSpPr>
        <p:grpSp>
          <p:nvGrpSpPr>
            <p:cNvPr id="11" name="Groupe 18"/>
            <p:cNvGrpSpPr/>
            <p:nvPr/>
          </p:nvGrpSpPr>
          <p:grpSpPr>
            <a:xfrm>
              <a:off x="6096002" y="547686"/>
              <a:ext cx="3243919" cy="2914651"/>
              <a:chOff x="6096002" y="547686"/>
              <a:chExt cx="3243919" cy="2914651"/>
            </a:xfrm>
          </p:grpSpPr>
          <p:sp>
            <p:nvSpPr>
              <p:cNvPr id="7" name="Arrondir un rectangle avec un coin diagonal 6"/>
              <p:cNvSpPr/>
              <p:nvPr/>
            </p:nvSpPr>
            <p:spPr>
              <a:xfrm rot="5400000">
                <a:off x="6096002" y="547686"/>
                <a:ext cx="2914651" cy="2914651"/>
              </a:xfrm>
              <a:prstGeom prst="round2DiagRect">
                <a:avLst>
                  <a:gd name="adj1" fmla="val 36667"/>
                  <a:gd name="adj2" fmla="val 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Arrondir un rectangle avec un coin diagonal 35"/>
              <p:cNvSpPr/>
              <p:nvPr/>
            </p:nvSpPr>
            <p:spPr>
              <a:xfrm rot="10800000" flipV="1">
                <a:off x="8165205" y="2809371"/>
                <a:ext cx="840188" cy="652964"/>
              </a:xfrm>
              <a:prstGeom prst="round2DiagRect">
                <a:avLst/>
              </a:prstGeom>
              <a:gradFill flip="none" rotWithShape="1">
                <a:gsLst>
                  <a:gs pos="0">
                    <a:srgbClr val="F38B23">
                      <a:shade val="30000"/>
                      <a:satMod val="115000"/>
                    </a:srgbClr>
                  </a:gs>
                  <a:gs pos="50000">
                    <a:srgbClr val="F38B23">
                      <a:shade val="67500"/>
                      <a:satMod val="115000"/>
                    </a:srgbClr>
                  </a:gs>
                  <a:gs pos="100000">
                    <a:srgbClr val="F38B23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92100" dist="38100" dir="13500000" sx="111000" sy="111000" algn="br" rotWithShape="0">
                  <a:schemeClr val="tx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8260138" y="2814735"/>
                <a:ext cx="107978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04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5" name="ZoneTexte 24"/>
            <p:cNvSpPr txBox="1"/>
            <p:nvPr/>
          </p:nvSpPr>
          <p:spPr>
            <a:xfrm>
              <a:off x="6317218" y="1024170"/>
              <a:ext cx="233305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b="1" dirty="0"/>
                <a:t>الكفاءة الختامية: كفاءة مرتبطة بميدان من الميادين المهيكلة في المادة (التحكم في الموارد، حسن استعمالها وإدماجها وتحويلها). </a:t>
              </a:r>
              <a:endParaRPr lang="fr-FR" dirty="0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6715141" y="356270"/>
            <a:ext cx="2214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3200" b="1" dirty="0"/>
              <a:t>هيكلة </a:t>
            </a:r>
            <a:r>
              <a:rPr lang="ar-DZ" sz="3200" b="1" dirty="0" smtClean="0"/>
              <a:t>النشاط26</a:t>
            </a:r>
            <a:r>
              <a:rPr lang="ar-DZ" sz="3200" b="1" dirty="0" smtClean="0">
                <a:solidFill>
                  <a:srgbClr val="C00000"/>
                </a:solidFill>
              </a:rPr>
              <a:t>     </a:t>
            </a:r>
            <a:endParaRPr lang="fr-FR" sz="3200" b="1" dirty="0">
              <a:solidFill>
                <a:srgbClr val="C00000"/>
              </a:solidFill>
            </a:endParaRPr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38275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652198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2"/>
          <p:cNvGrpSpPr/>
          <p:nvPr/>
        </p:nvGrpSpPr>
        <p:grpSpPr>
          <a:xfrm>
            <a:off x="2357422" y="547684"/>
            <a:ext cx="2363577" cy="2914653"/>
            <a:chOff x="3143228" y="547684"/>
            <a:chExt cx="3151436" cy="2914653"/>
          </a:xfrm>
        </p:grpSpPr>
        <p:grpSp>
          <p:nvGrpSpPr>
            <p:cNvPr id="3" name="Groupe 17"/>
            <p:cNvGrpSpPr/>
            <p:nvPr/>
          </p:nvGrpSpPr>
          <p:grpSpPr>
            <a:xfrm>
              <a:off x="3181351" y="547684"/>
              <a:ext cx="3113313" cy="2914653"/>
              <a:chOff x="3181351" y="547684"/>
              <a:chExt cx="3113313" cy="2914653"/>
            </a:xfrm>
          </p:grpSpPr>
          <p:grpSp>
            <p:nvGrpSpPr>
              <p:cNvPr id="4" name="Groupe 16"/>
              <p:cNvGrpSpPr/>
              <p:nvPr/>
            </p:nvGrpSpPr>
            <p:grpSpPr>
              <a:xfrm>
                <a:off x="3181351" y="547684"/>
                <a:ext cx="2914651" cy="2914653"/>
                <a:chOff x="3181351" y="547684"/>
                <a:chExt cx="2914651" cy="2914653"/>
              </a:xfrm>
            </p:grpSpPr>
            <p:sp>
              <p:nvSpPr>
                <p:cNvPr id="30" name="Arrondir un rectangle avec un coin diagonal 29"/>
                <p:cNvSpPr/>
                <p:nvPr/>
              </p:nvSpPr>
              <p:spPr>
                <a:xfrm>
                  <a:off x="3181351" y="547686"/>
                  <a:ext cx="2914651" cy="2914651"/>
                </a:xfrm>
                <a:prstGeom prst="round2DiagRect">
                  <a:avLst>
                    <a:gd name="adj1" fmla="val 36667"/>
                    <a:gd name="adj2" fmla="val 0"/>
                  </a:avLst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254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003">
                  <a:schemeClr val="lt2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4" name="Arrondir un rectangle avec un coin diagonal 13"/>
                <p:cNvSpPr/>
                <p:nvPr/>
              </p:nvSpPr>
              <p:spPr>
                <a:xfrm>
                  <a:off x="5255813" y="547684"/>
                  <a:ext cx="840188" cy="652963"/>
                </a:xfrm>
                <a:prstGeom prst="round2DiagRect">
                  <a:avLst/>
                </a:prstGeom>
                <a:gradFill flip="none" rotWithShape="1">
                  <a:gsLst>
                    <a:gs pos="0">
                      <a:srgbClr val="F13282">
                        <a:shade val="30000"/>
                        <a:satMod val="115000"/>
                      </a:srgbClr>
                    </a:gs>
                    <a:gs pos="50000">
                      <a:srgbClr val="F13282">
                        <a:shade val="67500"/>
                        <a:satMod val="115000"/>
                      </a:srgbClr>
                    </a:gs>
                    <a:gs pos="100000">
                      <a:srgbClr val="F13282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292100" dist="279400" dir="81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5" name="Rectangle 14"/>
              <p:cNvSpPr/>
              <p:nvPr/>
            </p:nvSpPr>
            <p:spPr>
              <a:xfrm>
                <a:off x="5323887" y="553045"/>
                <a:ext cx="97077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</a:t>
                </a:r>
                <a:r>
                  <a:rPr lang="ar-DZ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5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0" name="ZoneTexte 19"/>
            <p:cNvSpPr txBox="1"/>
            <p:nvPr/>
          </p:nvSpPr>
          <p:spPr>
            <a:xfrm>
              <a:off x="3143228" y="1214422"/>
              <a:ext cx="2762269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sz="1600" b="1" dirty="0"/>
                <a:t>الكفاءة الشاملة : هدف نسعى </a:t>
              </a:r>
              <a:r>
                <a:rPr lang="ar-DZ" sz="1600" b="1" dirty="0" err="1"/>
                <a:t>الى</a:t>
              </a:r>
              <a:r>
                <a:rPr lang="ar-DZ" sz="1600" b="1" dirty="0"/>
                <a:t> </a:t>
              </a:r>
              <a:r>
                <a:rPr lang="ar-DZ" sz="1600" b="1" dirty="0" err="1"/>
                <a:t>تحقيقهفي</a:t>
              </a:r>
              <a:r>
                <a:rPr lang="ar-DZ" sz="1600" b="1" dirty="0"/>
                <a:t> نهاية فترة دراسية محددة وفق نظام المسار الدراسي  </a:t>
              </a:r>
              <a:r>
                <a:rPr lang="ar-DZ" sz="1600" b="1" dirty="0" err="1"/>
                <a:t>و</a:t>
              </a:r>
              <a:r>
                <a:rPr lang="ar-DZ" sz="1600" b="1" dirty="0"/>
                <a:t> تكون في نهاية السنة في نهاية الطور </a:t>
              </a:r>
              <a:r>
                <a:rPr lang="ar-DZ" sz="1600" b="1" dirty="0" err="1"/>
                <a:t>و</a:t>
              </a:r>
              <a:r>
                <a:rPr lang="ar-DZ" sz="1600" b="1" dirty="0"/>
                <a:t> في نهاية المرحلة  تترجم </a:t>
              </a:r>
              <a:r>
                <a:rPr lang="ar-DZ" sz="1600" b="1" dirty="0" err="1"/>
                <a:t>ملمخ</a:t>
              </a:r>
              <a:r>
                <a:rPr lang="ar-DZ" sz="1600" b="1" dirty="0"/>
                <a:t> التخرج</a:t>
              </a:r>
              <a:endParaRPr lang="fr-FR" sz="1600" dirty="0"/>
            </a:p>
          </p:txBody>
        </p:sp>
      </p:grpSp>
      <p:grpSp>
        <p:nvGrpSpPr>
          <p:cNvPr id="5" name="Groupe 3"/>
          <p:cNvGrpSpPr/>
          <p:nvPr/>
        </p:nvGrpSpPr>
        <p:grpSpPr>
          <a:xfrm>
            <a:off x="2386011" y="3462336"/>
            <a:ext cx="2185990" cy="2914653"/>
            <a:chOff x="3181347" y="3462335"/>
            <a:chExt cx="2914653" cy="2914653"/>
          </a:xfrm>
        </p:grpSpPr>
        <p:grpSp>
          <p:nvGrpSpPr>
            <p:cNvPr id="6" name="Groupe 22"/>
            <p:cNvGrpSpPr/>
            <p:nvPr/>
          </p:nvGrpSpPr>
          <p:grpSpPr>
            <a:xfrm>
              <a:off x="3181347" y="3462335"/>
              <a:ext cx="2914653" cy="2914653"/>
              <a:chOff x="3181347" y="3462335"/>
              <a:chExt cx="2914653" cy="2914653"/>
            </a:xfrm>
          </p:grpSpPr>
          <p:sp>
            <p:nvSpPr>
              <p:cNvPr id="31" name="Arrondir un rectangle avec un coin diagonal 30"/>
              <p:cNvSpPr/>
              <p:nvPr/>
            </p:nvSpPr>
            <p:spPr>
              <a:xfrm rot="16200000">
                <a:off x="3181349" y="3462337"/>
                <a:ext cx="2914651" cy="2914651"/>
              </a:xfrm>
              <a:prstGeom prst="round2DiagRect">
                <a:avLst>
                  <a:gd name="adj1" fmla="val 36667"/>
                  <a:gd name="adj2" fmla="val 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Arrondir un rectangle avec un coin diagonal 34"/>
              <p:cNvSpPr/>
              <p:nvPr/>
            </p:nvSpPr>
            <p:spPr>
              <a:xfrm rot="10800000" flipV="1">
                <a:off x="3181347" y="3462335"/>
                <a:ext cx="840188" cy="652964"/>
              </a:xfrm>
              <a:prstGeom prst="round2DiagRect">
                <a:avLst/>
              </a:prstGeom>
              <a:gradFill flip="none" rotWithShape="1">
                <a:gsLst>
                  <a:gs pos="0">
                    <a:srgbClr val="57AEB8">
                      <a:shade val="30000"/>
                      <a:satMod val="115000"/>
                    </a:srgbClr>
                  </a:gs>
                  <a:gs pos="50000">
                    <a:srgbClr val="57AEB8">
                      <a:shade val="67500"/>
                      <a:satMod val="115000"/>
                    </a:srgbClr>
                  </a:gs>
                  <a:gs pos="100000">
                    <a:srgbClr val="57AEB8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241300" dist="38100" dir="5400000" sx="111000" sy="111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249420" y="3465651"/>
                <a:ext cx="97077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</a:t>
                </a:r>
                <a:r>
                  <a:rPr lang="ar-DZ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7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1" name="ZoneTexte 20"/>
            <p:cNvSpPr txBox="1"/>
            <p:nvPr/>
          </p:nvSpPr>
          <p:spPr>
            <a:xfrm>
              <a:off x="3402568" y="4246931"/>
              <a:ext cx="233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b="1" dirty="0"/>
                <a:t>. </a:t>
              </a:r>
              <a:endParaRPr lang="fr-FR" dirty="0"/>
            </a:p>
          </p:txBody>
        </p:sp>
      </p:grpSp>
      <p:grpSp>
        <p:nvGrpSpPr>
          <p:cNvPr id="8" name="Groupe 4"/>
          <p:cNvGrpSpPr/>
          <p:nvPr/>
        </p:nvGrpSpPr>
        <p:grpSpPr>
          <a:xfrm>
            <a:off x="4572000" y="3462338"/>
            <a:ext cx="2185990" cy="2915923"/>
            <a:chOff x="6096000" y="3462337"/>
            <a:chExt cx="2914653" cy="2915923"/>
          </a:xfrm>
        </p:grpSpPr>
        <p:grpSp>
          <p:nvGrpSpPr>
            <p:cNvPr id="9" name="Groupe 23"/>
            <p:cNvGrpSpPr/>
            <p:nvPr/>
          </p:nvGrpSpPr>
          <p:grpSpPr>
            <a:xfrm>
              <a:off x="6096000" y="3462337"/>
              <a:ext cx="2914653" cy="2915923"/>
              <a:chOff x="6096000" y="3462337"/>
              <a:chExt cx="2914653" cy="2915923"/>
            </a:xfrm>
          </p:grpSpPr>
          <p:sp>
            <p:nvSpPr>
              <p:cNvPr id="32" name="Arrondir un rectangle avec un coin diagonal 31"/>
              <p:cNvSpPr/>
              <p:nvPr/>
            </p:nvSpPr>
            <p:spPr>
              <a:xfrm rot="10800000">
                <a:off x="6096002" y="3462337"/>
                <a:ext cx="2914651" cy="2914651"/>
              </a:xfrm>
              <a:prstGeom prst="round2DiagRect">
                <a:avLst>
                  <a:gd name="adj1" fmla="val 36667"/>
                  <a:gd name="adj2" fmla="val 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Arrondir un rectangle avec un coin diagonal 36"/>
              <p:cNvSpPr/>
              <p:nvPr/>
            </p:nvSpPr>
            <p:spPr>
              <a:xfrm>
                <a:off x="6096000" y="5725297"/>
                <a:ext cx="840188" cy="652963"/>
              </a:xfrm>
              <a:prstGeom prst="round2DiagRect">
                <a:avLst/>
              </a:prstGeom>
              <a:gradFill flip="none" rotWithShape="1">
                <a:gsLst>
                  <a:gs pos="0">
                    <a:srgbClr val="7A546D">
                      <a:shade val="30000"/>
                      <a:satMod val="115000"/>
                    </a:srgbClr>
                  </a:gs>
                  <a:gs pos="50000">
                    <a:srgbClr val="7A546D">
                      <a:shade val="67500"/>
                      <a:satMod val="115000"/>
                    </a:srgbClr>
                  </a:gs>
                  <a:gs pos="100000">
                    <a:srgbClr val="7A546D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92100" dist="38100" dir="18900000" sx="113000" sy="113000" algn="b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6164075" y="5730657"/>
                <a:ext cx="97077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</a:t>
                </a:r>
                <a:r>
                  <a:rPr lang="ar-DZ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8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2" name="ZoneTexte 21"/>
            <p:cNvSpPr txBox="1"/>
            <p:nvPr/>
          </p:nvSpPr>
          <p:spPr>
            <a:xfrm>
              <a:off x="6286501" y="3571875"/>
              <a:ext cx="26188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r>
                <a:rPr lang="ar-DZ" sz="1600" b="1" dirty="0"/>
                <a:t>. </a:t>
              </a:r>
              <a:endParaRPr lang="fr-FR" sz="1600" dirty="0"/>
            </a:p>
          </p:txBody>
        </p:sp>
      </p:grpSp>
      <p:grpSp>
        <p:nvGrpSpPr>
          <p:cNvPr id="10" name="Groupe 1"/>
          <p:cNvGrpSpPr/>
          <p:nvPr/>
        </p:nvGrpSpPr>
        <p:grpSpPr>
          <a:xfrm>
            <a:off x="4500563" y="547687"/>
            <a:ext cx="2422624" cy="2914651"/>
            <a:chOff x="6000748" y="547686"/>
            <a:chExt cx="3230165" cy="2914651"/>
          </a:xfrm>
        </p:grpSpPr>
        <p:grpSp>
          <p:nvGrpSpPr>
            <p:cNvPr id="11" name="Groupe 18"/>
            <p:cNvGrpSpPr/>
            <p:nvPr/>
          </p:nvGrpSpPr>
          <p:grpSpPr>
            <a:xfrm>
              <a:off x="6096002" y="547686"/>
              <a:ext cx="3134911" cy="2914651"/>
              <a:chOff x="6096002" y="547686"/>
              <a:chExt cx="3134911" cy="2914651"/>
            </a:xfrm>
          </p:grpSpPr>
          <p:sp>
            <p:nvSpPr>
              <p:cNvPr id="7" name="Arrondir un rectangle avec un coin diagonal 6"/>
              <p:cNvSpPr/>
              <p:nvPr/>
            </p:nvSpPr>
            <p:spPr>
              <a:xfrm rot="5400000">
                <a:off x="6096002" y="547686"/>
                <a:ext cx="2914651" cy="2914651"/>
              </a:xfrm>
              <a:prstGeom prst="round2DiagRect">
                <a:avLst>
                  <a:gd name="adj1" fmla="val 36667"/>
                  <a:gd name="adj2" fmla="val 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Arrondir un rectangle avec un coin diagonal 35"/>
              <p:cNvSpPr/>
              <p:nvPr/>
            </p:nvSpPr>
            <p:spPr>
              <a:xfrm rot="10800000" flipV="1">
                <a:off x="8165205" y="2809371"/>
                <a:ext cx="840188" cy="652964"/>
              </a:xfrm>
              <a:prstGeom prst="round2DiagRect">
                <a:avLst/>
              </a:prstGeom>
              <a:gradFill flip="none" rotWithShape="1">
                <a:gsLst>
                  <a:gs pos="0">
                    <a:srgbClr val="F38B23">
                      <a:shade val="30000"/>
                      <a:satMod val="115000"/>
                    </a:srgbClr>
                  </a:gs>
                  <a:gs pos="50000">
                    <a:srgbClr val="F38B23">
                      <a:shade val="67500"/>
                      <a:satMod val="115000"/>
                    </a:srgbClr>
                  </a:gs>
                  <a:gs pos="100000">
                    <a:srgbClr val="F38B23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92100" dist="38100" dir="13500000" sx="111000" sy="111000" algn="br" rotWithShape="0">
                  <a:schemeClr val="tx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8260136" y="2814735"/>
                <a:ext cx="97077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MA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0</a:t>
                </a:r>
                <a:r>
                  <a:rPr lang="ar-DZ" sz="3600" b="1" dirty="0">
                    <a:solidFill>
                      <a:schemeClr val="bg1"/>
                    </a:solidFill>
                    <a:latin typeface="Adobe Fan Heiti Std B" panose="020B0700000000000000" pitchFamily="34" charset="-128"/>
                    <a:ea typeface="Adobe Fan Heiti Std B" panose="020B0700000000000000" pitchFamily="34" charset="-128"/>
                  </a:rPr>
                  <a:t>6</a:t>
                </a:r>
                <a:endParaRPr lang="fr-FR" sz="3600" b="1" dirty="0">
                  <a:solidFill>
                    <a:schemeClr val="bg1"/>
                  </a:solidFill>
                  <a:latin typeface="Adobe Fan Heiti Std B" panose="020B0700000000000000" pitchFamily="34" charset="-128"/>
                  <a:ea typeface="Adobe Fan Heiti Std B" panose="020B0700000000000000" pitchFamily="34" charset="-128"/>
                </a:endParaRPr>
              </a:p>
            </p:txBody>
          </p:sp>
        </p:grpSp>
        <p:sp>
          <p:nvSpPr>
            <p:cNvPr id="25" name="ZoneTexte 24"/>
            <p:cNvSpPr txBox="1"/>
            <p:nvPr/>
          </p:nvSpPr>
          <p:spPr>
            <a:xfrm>
              <a:off x="6000748" y="1024170"/>
              <a:ext cx="264952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r" rtl="1"/>
              <a:endParaRPr lang="ar-DZ" b="1" dirty="0"/>
            </a:p>
            <a:p>
              <a:pPr algn="r" rtl="1"/>
              <a:r>
                <a:rPr lang="ar-DZ" b="1" dirty="0"/>
                <a:t>مركبات الكفاءة : تتمثل في: ثلاث مجالات المجال المعرفي ، المجال المنهجي </a:t>
              </a:r>
              <a:r>
                <a:rPr lang="ar-DZ" b="1" dirty="0" err="1"/>
                <a:t>و</a:t>
              </a:r>
              <a:r>
                <a:rPr lang="ar-DZ" b="1" dirty="0"/>
                <a:t> المجال </a:t>
              </a:r>
              <a:r>
                <a:rPr lang="ar-DZ" b="1" dirty="0" err="1"/>
                <a:t>القيمي</a:t>
              </a:r>
              <a:r>
                <a:rPr lang="ar-DZ" b="1" dirty="0"/>
                <a:t> </a:t>
              </a:r>
              <a:endParaRPr lang="fr-FR" dirty="0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6715141" y="356270"/>
            <a:ext cx="2214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3200" b="1" dirty="0"/>
              <a:t>هيكلة </a:t>
            </a:r>
            <a:r>
              <a:rPr lang="ar-DZ" sz="3200" b="1" dirty="0" smtClean="0"/>
              <a:t>النشاط26</a:t>
            </a:r>
            <a:r>
              <a:rPr lang="ar-DZ" sz="3200" b="1" dirty="0" smtClean="0">
                <a:solidFill>
                  <a:srgbClr val="C00000"/>
                </a:solidFill>
              </a:rPr>
              <a:t>     </a:t>
            </a:r>
            <a:endParaRPr lang="fr-FR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0828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531" y="660922"/>
            <a:ext cx="81550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2800" b="1" dirty="0"/>
              <a:t>الأفكار النهائية</a:t>
            </a:r>
            <a:endParaRPr lang="en-GB" sz="2800" b="1" dirty="0"/>
          </a:p>
          <a:p>
            <a:pPr algn="ctr"/>
            <a:endParaRPr lang="en-GB" sz="2800" b="1" dirty="0"/>
          </a:p>
          <a:p>
            <a:pPr algn="ctr"/>
            <a:endParaRPr lang="en-GB" sz="2800" b="1" dirty="0"/>
          </a:p>
        </p:txBody>
      </p:sp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7325" y="1563847"/>
            <a:ext cx="5451475" cy="4351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llipse 4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Arial" pitchFamily="34" charset="0"/>
                <a:cs typeface="Arial" pitchFamily="34" charset="0"/>
              </a:rPr>
              <a:t>00</a:t>
            </a:r>
            <a:r>
              <a:rPr lang="ar-DZ" sz="2400" b="1" dirty="0">
                <a:latin typeface="Arial" pitchFamily="34" charset="0"/>
                <a:cs typeface="Arial" pitchFamily="34" charset="0"/>
              </a:rPr>
              <a:t>:</a:t>
            </a:r>
            <a:r>
              <a:rPr lang="fr-FR" sz="2400" b="1" dirty="0">
                <a:latin typeface="Arial" pitchFamily="34" charset="0"/>
                <a:cs typeface="Arial" pitchFamily="34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423061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85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 smtClean="0"/>
              <a:t>خصائص المنهاج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العاشرة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47671765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30262"/>
          </a:xfrm>
        </p:spPr>
        <p:txBody>
          <a:bodyPr>
            <a:normAutofit/>
          </a:bodyPr>
          <a:lstStyle/>
          <a:p>
            <a:pPr algn="r" rtl="1"/>
            <a:r>
              <a:rPr lang="ar-DZ" dirty="0"/>
              <a:t>نشاط </a:t>
            </a:r>
            <a:r>
              <a:rPr lang="ar-DZ" dirty="0" smtClean="0"/>
              <a:t>27 </a:t>
            </a:r>
            <a:r>
              <a:rPr lang="ar-DZ" dirty="0"/>
              <a:t>خصائص المنهاج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104900"/>
            <a:ext cx="8229600" cy="5021263"/>
          </a:xfrm>
        </p:spPr>
        <p:txBody>
          <a:bodyPr>
            <a:noAutofit/>
          </a:bodyPr>
          <a:lstStyle/>
          <a:p>
            <a:pPr algn="r" rtl="1">
              <a:buNone/>
            </a:pPr>
            <a:endParaRPr lang="ar-DZ" b="1" dirty="0"/>
          </a:p>
          <a:p>
            <a:pPr algn="r" rtl="1">
              <a:buNone/>
            </a:pPr>
            <a:endParaRPr lang="fr-FR" b="1" dirty="0"/>
          </a:p>
          <a:p>
            <a:pPr algn="r" rtl="1">
              <a:buNone/>
            </a:pPr>
            <a:endParaRPr lang="fr-FR" b="1" dirty="0"/>
          </a:p>
          <a:p>
            <a:pPr algn="r" rtl="1">
              <a:buNone/>
            </a:pPr>
            <a:r>
              <a:rPr lang="ar-DZ" b="1" dirty="0"/>
              <a:t>المهمة : اختر خاصية واحدة من خصائص المنهج. وقدّم مثالا من الواقع مع الشرح </a:t>
            </a:r>
            <a:br>
              <a:rPr lang="ar-DZ" b="1" dirty="0"/>
            </a:br>
            <a:endParaRPr lang="ar-DZ" b="1" dirty="0"/>
          </a:p>
          <a:p>
            <a:pPr algn="r" rtl="1">
              <a:buNone/>
            </a:pPr>
            <a:r>
              <a:rPr lang="ar-DZ" b="1" dirty="0"/>
              <a:t/>
            </a:r>
            <a:br>
              <a:rPr lang="ar-DZ" b="1" dirty="0"/>
            </a:br>
            <a:r>
              <a:rPr lang="ar-DZ" b="1" dirty="0"/>
              <a:t/>
            </a:r>
            <a:br>
              <a:rPr lang="ar-DZ" b="1" dirty="0"/>
            </a:br>
            <a:endParaRPr lang="fr-FR" b="1" dirty="0"/>
          </a:p>
        </p:txBody>
      </p:sp>
      <p:sp>
        <p:nvSpPr>
          <p:cNvPr id="6" name="Rectangle 5"/>
          <p:cNvSpPr/>
          <p:nvPr/>
        </p:nvSpPr>
        <p:spPr>
          <a:xfrm>
            <a:off x="642910" y="4786322"/>
            <a:ext cx="5753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ar-DZ" sz="3200" dirty="0"/>
              <a:t>الإستراتيجية : زاوج،  شارك </a:t>
            </a:r>
            <a:endParaRPr lang="fr-FR" sz="3200" dirty="0"/>
          </a:p>
        </p:txBody>
      </p:sp>
      <p:sp>
        <p:nvSpPr>
          <p:cNvPr id="8" name="Ellipse 7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smtClean="0">
                <a:latin typeface="Arial" pitchFamily="34" charset="0"/>
                <a:cs typeface="Arial" pitchFamily="34" charset="0"/>
              </a:rPr>
              <a:t>00:20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4793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re 1"/>
          <p:cNvSpPr txBox="1">
            <a:spLocks/>
          </p:cNvSpPr>
          <p:nvPr/>
        </p:nvSpPr>
        <p:spPr>
          <a:xfrm rot="16200000">
            <a:off x="-2881939" y="3095494"/>
            <a:ext cx="6694751" cy="830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اختر </a:t>
            </a:r>
            <a:r>
              <a:rPr lang="ar-DZ" sz="4400" b="1" dirty="0">
                <a:latin typeface="+mj-lt"/>
                <a:ea typeface="+mj-ea"/>
                <a:cs typeface="+mj-cs"/>
              </a:rPr>
              <a:t>عبارة </a:t>
            </a:r>
            <a:r>
              <a:rPr kumimoji="0" lang="ar-DZ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واحدة وقدّم مثالا من الواقع مع الشرح </a:t>
            </a:r>
            <a:br>
              <a:rPr kumimoji="0" lang="ar-DZ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880567" y="334169"/>
            <a:ext cx="7475365" cy="1244658"/>
            <a:chOff x="1174089" y="334169"/>
            <a:chExt cx="9967153" cy="1244658"/>
          </a:xfrm>
        </p:grpSpPr>
        <p:grpSp>
          <p:nvGrpSpPr>
            <p:cNvPr id="3" name="Groupe 10"/>
            <p:cNvGrpSpPr/>
            <p:nvPr/>
          </p:nvGrpSpPr>
          <p:grpSpPr>
            <a:xfrm>
              <a:off x="1410972" y="334169"/>
              <a:ext cx="9730270" cy="1244658"/>
              <a:chOff x="2919933" y="1561605"/>
              <a:chExt cx="9730270" cy="1244658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4682359" y="1702676"/>
                <a:ext cx="7967844" cy="1103586"/>
              </a:xfrm>
              <a:custGeom>
                <a:avLst/>
                <a:gdLst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53503 w 6353503"/>
                  <a:gd name="connsiteY2" fmla="*/ 1103586 h 1103586"/>
                  <a:gd name="connsiteX3" fmla="*/ 0 w 6353503"/>
                  <a:gd name="connsiteY3" fmla="*/ 1103586 h 1103586"/>
                  <a:gd name="connsiteX4" fmla="*/ 0 w 6353503"/>
                  <a:gd name="connsiteY4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45721 w 6353503"/>
                  <a:gd name="connsiteY2" fmla="*/ 548847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5745471 w 6353503"/>
                  <a:gd name="connsiteY2" fmla="*/ 543238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3503" h="1103586">
                    <a:moveTo>
                      <a:pt x="0" y="0"/>
                    </a:moveTo>
                    <a:lnTo>
                      <a:pt x="6353503" y="0"/>
                    </a:lnTo>
                    <a:lnTo>
                      <a:pt x="5745471" y="543238"/>
                    </a:lnTo>
                    <a:lnTo>
                      <a:pt x="6353503" y="1103586"/>
                    </a:lnTo>
                    <a:lnTo>
                      <a:pt x="0" y="11035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00B0F0"/>
                  </a:gs>
                  <a:gs pos="98230">
                    <a:srgbClr val="0070C0"/>
                  </a:gs>
                  <a:gs pos="85000">
                    <a:srgbClr val="00B0F0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166813" lvl="0" algn="r" rtl="1"/>
                <a:r>
                  <a:rPr lang="ar-DZ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ar-DZ" sz="2800" b="1" dirty="0">
                    <a:solidFill>
                      <a:schemeClr val="tx1"/>
                    </a:solidFill>
                  </a:rPr>
                  <a:t>يراعي واقع المجتمع وطبيعة المتعلم </a:t>
                </a:r>
              </a:p>
              <a:p>
                <a:pPr marL="1166813" lvl="0" algn="r" rtl="1"/>
                <a:r>
                  <a:rPr lang="ar-DZ" sz="2800" b="1" dirty="0">
                    <a:solidFill>
                      <a:schemeClr val="tx1"/>
                    </a:solidFill>
                  </a:rPr>
                  <a:t>وخصائص نموه</a:t>
                </a:r>
                <a:endParaRPr lang="ar-MA" sz="2800" b="1" dirty="0">
                  <a:ln/>
                  <a:solidFill>
                    <a:schemeClr val="tx1"/>
                  </a:solidFill>
                  <a:cs typeface="khalaad al-arabeh 2" pitchFamily="2" charset="-78"/>
                </a:endParaRPr>
              </a:p>
            </p:txBody>
          </p:sp>
          <p:sp>
            <p:nvSpPr>
              <p:cNvPr id="5" name="Parallélogramme 4"/>
              <p:cNvSpPr/>
              <p:nvPr/>
            </p:nvSpPr>
            <p:spPr>
              <a:xfrm rot="5400000">
                <a:off x="3754127" y="1878032"/>
                <a:ext cx="1244658" cy="611804"/>
              </a:xfrm>
              <a:prstGeom prst="parallelogram">
                <a:avLst>
                  <a:gd name="adj" fmla="val 23876"/>
                </a:avLst>
              </a:prstGeom>
              <a:gradFill>
                <a:gsLst>
                  <a:gs pos="0">
                    <a:srgbClr val="0070C0"/>
                  </a:gs>
                  <a:gs pos="98230">
                    <a:srgbClr val="0070C0"/>
                  </a:gs>
                  <a:gs pos="77000">
                    <a:srgbClr val="00B0F0"/>
                  </a:gs>
                  <a:gs pos="31000">
                    <a:srgbClr val="00B0F0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2919933" y="1561605"/>
                <a:ext cx="1150620" cy="1100394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61000">
                    <a:srgbClr val="00B0F0"/>
                  </a:gs>
                </a:gsLst>
                <a:lin ang="10800000" scaled="1"/>
                <a:tileRect/>
              </a:gra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à coins arrondis 6"/>
              <p:cNvSpPr/>
              <p:nvPr/>
            </p:nvSpPr>
            <p:spPr>
              <a:xfrm>
                <a:off x="3017949" y="1668480"/>
                <a:ext cx="920338" cy="88215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1174089" y="420455"/>
              <a:ext cx="16243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MA" sz="5400" b="1" dirty="0">
                  <a:ln/>
                  <a:solidFill>
                    <a:srgbClr val="0075C4"/>
                  </a:solidFill>
                  <a:latin typeface="Britannic Bold" panose="020B0903060703020204" pitchFamily="34" charset="0"/>
                  <a:cs typeface="Hesham Free" pitchFamily="2" charset="-78"/>
                </a:rPr>
                <a:t>01</a:t>
              </a:r>
              <a:endParaRPr lang="fr-FR" sz="6600" dirty="0">
                <a:solidFill>
                  <a:srgbClr val="0075C4"/>
                </a:solidFill>
                <a:latin typeface="Britannic Bold" panose="020B0903060703020204" pitchFamily="34" charset="0"/>
                <a:cs typeface="Hesham Free" pitchFamily="2" charset="-78"/>
              </a:endParaRPr>
            </a:p>
          </p:txBody>
        </p:sp>
      </p:grpSp>
      <p:grpSp>
        <p:nvGrpSpPr>
          <p:cNvPr id="6" name="Groupe 2"/>
          <p:cNvGrpSpPr/>
          <p:nvPr/>
        </p:nvGrpSpPr>
        <p:grpSpPr>
          <a:xfrm>
            <a:off x="855691" y="1589287"/>
            <a:ext cx="7488209" cy="1244658"/>
            <a:chOff x="1140922" y="1589287"/>
            <a:chExt cx="9984278" cy="1244658"/>
          </a:xfrm>
        </p:grpSpPr>
        <p:grpSp>
          <p:nvGrpSpPr>
            <p:cNvPr id="8" name="Groupe 63"/>
            <p:cNvGrpSpPr/>
            <p:nvPr/>
          </p:nvGrpSpPr>
          <p:grpSpPr>
            <a:xfrm>
              <a:off x="1394930" y="1589287"/>
              <a:ext cx="9730270" cy="1244658"/>
              <a:chOff x="2919933" y="1561605"/>
              <a:chExt cx="9730270" cy="1244658"/>
            </a:xfrm>
          </p:grpSpPr>
          <p:sp>
            <p:nvSpPr>
              <p:cNvPr id="65" name="Rectangle 3"/>
              <p:cNvSpPr/>
              <p:nvPr/>
            </p:nvSpPr>
            <p:spPr>
              <a:xfrm>
                <a:off x="4682359" y="1702676"/>
                <a:ext cx="7967844" cy="1103586"/>
              </a:xfrm>
              <a:custGeom>
                <a:avLst/>
                <a:gdLst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53503 w 6353503"/>
                  <a:gd name="connsiteY2" fmla="*/ 1103586 h 1103586"/>
                  <a:gd name="connsiteX3" fmla="*/ 0 w 6353503"/>
                  <a:gd name="connsiteY3" fmla="*/ 1103586 h 1103586"/>
                  <a:gd name="connsiteX4" fmla="*/ 0 w 6353503"/>
                  <a:gd name="connsiteY4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45721 w 6353503"/>
                  <a:gd name="connsiteY2" fmla="*/ 548847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5745471 w 6353503"/>
                  <a:gd name="connsiteY2" fmla="*/ 543238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3503" h="1103586">
                    <a:moveTo>
                      <a:pt x="0" y="0"/>
                    </a:moveTo>
                    <a:lnTo>
                      <a:pt x="6353503" y="0"/>
                    </a:lnTo>
                    <a:lnTo>
                      <a:pt x="5745471" y="543238"/>
                    </a:lnTo>
                    <a:lnTo>
                      <a:pt x="6353503" y="1103586"/>
                    </a:lnTo>
                    <a:lnTo>
                      <a:pt x="0" y="11035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FF00"/>
                  </a:gs>
                  <a:gs pos="98230">
                    <a:srgbClr val="D28402"/>
                  </a:gs>
                  <a:gs pos="85000">
                    <a:srgbClr val="FFC000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ar-MA" sz="4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يساعد التلاميذ على التكيف مع المجتمع</a:t>
                </a:r>
                <a:endParaRPr lang="ar-MA" sz="4000" b="1" dirty="0">
                  <a:ln/>
                  <a:solidFill>
                    <a:schemeClr val="tx1"/>
                  </a:solidFill>
                  <a:cs typeface="khalaad al-arabeh 2" pitchFamily="2" charset="-78"/>
                </a:endParaRPr>
              </a:p>
            </p:txBody>
          </p:sp>
          <p:sp>
            <p:nvSpPr>
              <p:cNvPr id="66" name="Parallélogramme 65"/>
              <p:cNvSpPr/>
              <p:nvPr/>
            </p:nvSpPr>
            <p:spPr>
              <a:xfrm rot="5400000">
                <a:off x="3754127" y="1878032"/>
                <a:ext cx="1244658" cy="611804"/>
              </a:xfrm>
              <a:prstGeom prst="parallelogram">
                <a:avLst>
                  <a:gd name="adj" fmla="val 23876"/>
                </a:avLst>
              </a:prstGeom>
              <a:gradFill>
                <a:gsLst>
                  <a:gs pos="0">
                    <a:srgbClr val="D28402"/>
                  </a:gs>
                  <a:gs pos="98230">
                    <a:srgbClr val="D28402"/>
                  </a:gs>
                  <a:gs pos="77000">
                    <a:srgbClr val="FFC000"/>
                  </a:gs>
                  <a:gs pos="31000">
                    <a:srgbClr val="F7BD00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2919933" y="1561605"/>
                <a:ext cx="1150620" cy="1100394"/>
              </a:xfrm>
              <a:prstGeom prst="rect">
                <a:avLst/>
              </a:prstGeom>
              <a:gradFill flip="none" rotWithShape="1">
                <a:gsLst>
                  <a:gs pos="0">
                    <a:srgbClr val="D28402"/>
                  </a:gs>
                  <a:gs pos="61000">
                    <a:srgbClr val="F7BD00"/>
                  </a:gs>
                </a:gsLst>
                <a:lin ang="10800000" scaled="1"/>
                <a:tileRect/>
              </a:gra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8" name="Rectangle à coins arrondis 67"/>
              <p:cNvSpPr/>
              <p:nvPr/>
            </p:nvSpPr>
            <p:spPr>
              <a:xfrm>
                <a:off x="3017949" y="1668480"/>
                <a:ext cx="920338" cy="88215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1140922" y="1677030"/>
              <a:ext cx="16243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MA" sz="5400" b="1" dirty="0">
                  <a:ln/>
                  <a:solidFill>
                    <a:srgbClr val="D68A02"/>
                  </a:solidFill>
                  <a:latin typeface="Britannic Bold" panose="020B0903060703020204" pitchFamily="34" charset="0"/>
                  <a:cs typeface="Hesham Free" pitchFamily="2" charset="-78"/>
                </a:rPr>
                <a:t>02</a:t>
              </a:r>
              <a:endParaRPr lang="fr-FR" sz="6600" dirty="0">
                <a:solidFill>
                  <a:srgbClr val="D68A02"/>
                </a:solidFill>
                <a:latin typeface="Britannic Bold" panose="020B0903060703020204" pitchFamily="34" charset="0"/>
                <a:cs typeface="Hesham Free" pitchFamily="2" charset="-78"/>
              </a:endParaRPr>
            </a:p>
          </p:txBody>
        </p:sp>
      </p:grpSp>
      <p:grpSp>
        <p:nvGrpSpPr>
          <p:cNvPr id="9" name="Groupe 5"/>
          <p:cNvGrpSpPr/>
          <p:nvPr/>
        </p:nvGrpSpPr>
        <p:grpSpPr>
          <a:xfrm>
            <a:off x="869820" y="2841902"/>
            <a:ext cx="7474080" cy="1244658"/>
            <a:chOff x="1159760" y="2841902"/>
            <a:chExt cx="9965440" cy="1244658"/>
          </a:xfrm>
        </p:grpSpPr>
        <p:grpSp>
          <p:nvGrpSpPr>
            <p:cNvPr id="10" name="Groupe 68"/>
            <p:cNvGrpSpPr/>
            <p:nvPr/>
          </p:nvGrpSpPr>
          <p:grpSpPr>
            <a:xfrm>
              <a:off x="1394930" y="2841902"/>
              <a:ext cx="9730270" cy="1244658"/>
              <a:chOff x="2919933" y="1561605"/>
              <a:chExt cx="9730270" cy="1244658"/>
            </a:xfrm>
          </p:grpSpPr>
          <p:sp>
            <p:nvSpPr>
              <p:cNvPr id="70" name="Rectangle 3"/>
              <p:cNvSpPr/>
              <p:nvPr/>
            </p:nvSpPr>
            <p:spPr>
              <a:xfrm>
                <a:off x="4682359" y="1702676"/>
                <a:ext cx="7967844" cy="1103586"/>
              </a:xfrm>
              <a:custGeom>
                <a:avLst/>
                <a:gdLst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53503 w 6353503"/>
                  <a:gd name="connsiteY2" fmla="*/ 1103586 h 1103586"/>
                  <a:gd name="connsiteX3" fmla="*/ 0 w 6353503"/>
                  <a:gd name="connsiteY3" fmla="*/ 1103586 h 1103586"/>
                  <a:gd name="connsiteX4" fmla="*/ 0 w 6353503"/>
                  <a:gd name="connsiteY4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45721 w 6353503"/>
                  <a:gd name="connsiteY2" fmla="*/ 548847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5745471 w 6353503"/>
                  <a:gd name="connsiteY2" fmla="*/ 543238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3503" h="1103586">
                    <a:moveTo>
                      <a:pt x="0" y="0"/>
                    </a:moveTo>
                    <a:lnTo>
                      <a:pt x="6353503" y="0"/>
                    </a:lnTo>
                    <a:lnTo>
                      <a:pt x="5745471" y="543238"/>
                    </a:lnTo>
                    <a:lnTo>
                      <a:pt x="6353503" y="1103586"/>
                    </a:lnTo>
                    <a:lnTo>
                      <a:pt x="0" y="11035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04FB04"/>
                  </a:gs>
                  <a:gs pos="98230">
                    <a:srgbClr val="009900"/>
                  </a:gs>
                  <a:gs pos="85000">
                    <a:srgbClr val="33CC33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ar-DZ" sz="3200" b="1" dirty="0">
                    <a:solidFill>
                      <a:schemeClr val="tx1"/>
                    </a:solidFill>
                  </a:rPr>
                  <a:t>التنوع في اختيار طرق التدريس </a:t>
                </a:r>
                <a:r>
                  <a:rPr lang="ar-DZ" sz="3200" b="1" dirty="0" smtClean="0">
                    <a:solidFill>
                      <a:schemeClr val="tx1"/>
                    </a:solidFill>
                  </a:rPr>
                  <a:t>ومراعاة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الفروق </a:t>
                </a:r>
                <a:r>
                  <a:rPr lang="ar-DZ" sz="3200" b="1" dirty="0" smtClean="0">
                    <a:solidFill>
                      <a:schemeClr val="tx1"/>
                    </a:solidFill>
                  </a:rPr>
                  <a:t>الفردية</a:t>
                </a:r>
                <a:endParaRPr lang="ar-MA" sz="3200" b="1" dirty="0">
                  <a:ln/>
                  <a:solidFill>
                    <a:schemeClr val="tx1"/>
                  </a:solidFill>
                  <a:cs typeface="khalaad al-arabeh 2" pitchFamily="2" charset="-78"/>
                </a:endParaRPr>
              </a:p>
            </p:txBody>
          </p:sp>
          <p:sp>
            <p:nvSpPr>
              <p:cNvPr id="71" name="Parallélogramme 70"/>
              <p:cNvSpPr/>
              <p:nvPr/>
            </p:nvSpPr>
            <p:spPr>
              <a:xfrm rot="5400000">
                <a:off x="3754127" y="1878032"/>
                <a:ext cx="1244658" cy="611804"/>
              </a:xfrm>
              <a:prstGeom prst="parallelogram">
                <a:avLst>
                  <a:gd name="adj" fmla="val 23876"/>
                </a:avLst>
              </a:prstGeom>
              <a:gradFill>
                <a:gsLst>
                  <a:gs pos="0">
                    <a:srgbClr val="009900"/>
                  </a:gs>
                  <a:gs pos="98230">
                    <a:srgbClr val="009900"/>
                  </a:gs>
                  <a:gs pos="77000">
                    <a:srgbClr val="04FB04"/>
                  </a:gs>
                  <a:gs pos="31000">
                    <a:srgbClr val="04FB04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2919933" y="1561605"/>
                <a:ext cx="1150620" cy="1100394"/>
              </a:xfrm>
              <a:prstGeom prst="rect">
                <a:avLst/>
              </a:prstGeom>
              <a:gradFill flip="none" rotWithShape="1">
                <a:gsLst>
                  <a:gs pos="0">
                    <a:srgbClr val="009900"/>
                  </a:gs>
                  <a:gs pos="61000">
                    <a:srgbClr val="04FB04"/>
                  </a:gs>
                </a:gsLst>
                <a:lin ang="10800000" scaled="1"/>
                <a:tileRect/>
              </a:gra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3" name="Rectangle à coins arrondis 72"/>
              <p:cNvSpPr/>
              <p:nvPr/>
            </p:nvSpPr>
            <p:spPr>
              <a:xfrm>
                <a:off x="3017949" y="1668480"/>
                <a:ext cx="920338" cy="88215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0" name="Rectangle 29"/>
            <p:cNvSpPr/>
            <p:nvPr/>
          </p:nvSpPr>
          <p:spPr>
            <a:xfrm>
              <a:off x="1159760" y="2933485"/>
              <a:ext cx="16243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MA" sz="5400" b="1" dirty="0">
                  <a:ln/>
                  <a:solidFill>
                    <a:srgbClr val="009900"/>
                  </a:solidFill>
                  <a:latin typeface="Britannic Bold" panose="020B0903060703020204" pitchFamily="34" charset="0"/>
                  <a:cs typeface="Hesham Free" pitchFamily="2" charset="-78"/>
                </a:rPr>
                <a:t>03</a:t>
              </a:r>
              <a:endParaRPr lang="fr-FR" sz="6600" dirty="0">
                <a:solidFill>
                  <a:srgbClr val="009900"/>
                </a:solidFill>
                <a:latin typeface="Britannic Bold" panose="020B0903060703020204" pitchFamily="34" charset="0"/>
                <a:cs typeface="Hesham Free" pitchFamily="2" charset="-78"/>
              </a:endParaRPr>
            </a:p>
          </p:txBody>
        </p:sp>
      </p:grpSp>
      <p:grpSp>
        <p:nvGrpSpPr>
          <p:cNvPr id="11" name="Groupe 7"/>
          <p:cNvGrpSpPr/>
          <p:nvPr/>
        </p:nvGrpSpPr>
        <p:grpSpPr>
          <a:xfrm>
            <a:off x="855691" y="4101784"/>
            <a:ext cx="7488209" cy="1244658"/>
            <a:chOff x="1140921" y="4101784"/>
            <a:chExt cx="9984279" cy="1244658"/>
          </a:xfrm>
        </p:grpSpPr>
        <p:grpSp>
          <p:nvGrpSpPr>
            <p:cNvPr id="12" name="Groupe 73"/>
            <p:cNvGrpSpPr/>
            <p:nvPr/>
          </p:nvGrpSpPr>
          <p:grpSpPr>
            <a:xfrm>
              <a:off x="1394930" y="4101784"/>
              <a:ext cx="9730270" cy="1244658"/>
              <a:chOff x="2919933" y="1561605"/>
              <a:chExt cx="9730270" cy="1244658"/>
            </a:xfrm>
          </p:grpSpPr>
          <p:sp>
            <p:nvSpPr>
              <p:cNvPr id="75" name="Rectangle 3"/>
              <p:cNvSpPr/>
              <p:nvPr/>
            </p:nvSpPr>
            <p:spPr>
              <a:xfrm>
                <a:off x="4682359" y="1702676"/>
                <a:ext cx="7967844" cy="1103586"/>
              </a:xfrm>
              <a:custGeom>
                <a:avLst/>
                <a:gdLst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53503 w 6353503"/>
                  <a:gd name="connsiteY2" fmla="*/ 1103586 h 1103586"/>
                  <a:gd name="connsiteX3" fmla="*/ 0 w 6353503"/>
                  <a:gd name="connsiteY3" fmla="*/ 1103586 h 1103586"/>
                  <a:gd name="connsiteX4" fmla="*/ 0 w 6353503"/>
                  <a:gd name="connsiteY4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45721 w 6353503"/>
                  <a:gd name="connsiteY2" fmla="*/ 548847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5745471 w 6353503"/>
                  <a:gd name="connsiteY2" fmla="*/ 543238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3503" h="1103586">
                    <a:moveTo>
                      <a:pt x="0" y="0"/>
                    </a:moveTo>
                    <a:lnTo>
                      <a:pt x="6353503" y="0"/>
                    </a:lnTo>
                    <a:lnTo>
                      <a:pt x="5745471" y="543238"/>
                    </a:lnTo>
                    <a:lnTo>
                      <a:pt x="6353503" y="1103586"/>
                    </a:lnTo>
                    <a:lnTo>
                      <a:pt x="0" y="11035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3399"/>
                  </a:gs>
                  <a:gs pos="98230">
                    <a:srgbClr val="FF0066"/>
                  </a:gs>
                  <a:gs pos="85000">
                    <a:srgbClr val="FF3399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ar-MA" sz="4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استخدام الوسائل </a:t>
                </a:r>
                <a:r>
                  <a:rPr lang="ar-DZ" sz="3200" b="1" dirty="0" smtClean="0">
                    <a:solidFill>
                      <a:schemeClr val="tx1"/>
                    </a:solidFill>
                  </a:rPr>
                  <a:t>المتنوعة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وجعل التعليم أ</a:t>
                </a:r>
                <a:r>
                  <a:rPr lang="ar-DZ" sz="3200" b="1" dirty="0" smtClean="0">
                    <a:solidFill>
                      <a:schemeClr val="tx1"/>
                    </a:solidFill>
                  </a:rPr>
                  <a:t>كثر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ثباتا.</a:t>
                </a:r>
                <a:endParaRPr lang="ar-MA" sz="3200" b="1" dirty="0">
                  <a:ln/>
                  <a:solidFill>
                    <a:schemeClr val="tx1"/>
                  </a:solidFill>
                  <a:cs typeface="khalaad al-arabeh 2" pitchFamily="2" charset="-78"/>
                </a:endParaRPr>
              </a:p>
            </p:txBody>
          </p:sp>
          <p:sp>
            <p:nvSpPr>
              <p:cNvPr id="76" name="Parallélogramme 75"/>
              <p:cNvSpPr/>
              <p:nvPr/>
            </p:nvSpPr>
            <p:spPr>
              <a:xfrm rot="5400000">
                <a:off x="3754127" y="1878032"/>
                <a:ext cx="1244658" cy="611804"/>
              </a:xfrm>
              <a:prstGeom prst="parallelogram">
                <a:avLst>
                  <a:gd name="adj" fmla="val 23876"/>
                </a:avLst>
              </a:prstGeom>
              <a:gradFill>
                <a:gsLst>
                  <a:gs pos="0">
                    <a:srgbClr val="FF0066"/>
                  </a:gs>
                  <a:gs pos="98230">
                    <a:srgbClr val="FF0066"/>
                  </a:gs>
                  <a:gs pos="77000">
                    <a:srgbClr val="FF3399"/>
                  </a:gs>
                  <a:gs pos="31000">
                    <a:srgbClr val="FF3399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2919933" y="1561605"/>
                <a:ext cx="1150620" cy="1100394"/>
              </a:xfrm>
              <a:prstGeom prst="rect">
                <a:avLst/>
              </a:prstGeom>
              <a:gradFill flip="none" rotWithShape="1">
                <a:gsLst>
                  <a:gs pos="0">
                    <a:srgbClr val="FF0066"/>
                  </a:gs>
                  <a:gs pos="61000">
                    <a:srgbClr val="FF3399"/>
                  </a:gs>
                </a:gsLst>
                <a:lin ang="10800000" scaled="1"/>
                <a:tileRect/>
              </a:gra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8" name="Rectangle à coins arrondis 77"/>
              <p:cNvSpPr/>
              <p:nvPr/>
            </p:nvSpPr>
            <p:spPr>
              <a:xfrm>
                <a:off x="3017949" y="1668480"/>
                <a:ext cx="920338" cy="88215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40921" y="4189940"/>
              <a:ext cx="16243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MA" sz="5400" b="1" dirty="0">
                  <a:ln/>
                  <a:solidFill>
                    <a:srgbClr val="FF0066"/>
                  </a:solidFill>
                  <a:latin typeface="Britannic Bold" panose="020B0903060703020204" pitchFamily="34" charset="0"/>
                  <a:cs typeface="Hesham Free" pitchFamily="2" charset="-78"/>
                </a:rPr>
                <a:t>04</a:t>
              </a:r>
              <a:endParaRPr lang="fr-FR" sz="6600" dirty="0">
                <a:solidFill>
                  <a:srgbClr val="FF0066"/>
                </a:solidFill>
                <a:latin typeface="Britannic Bold" panose="020B0903060703020204" pitchFamily="34" charset="0"/>
                <a:cs typeface="Hesham Free" pitchFamily="2" charset="-78"/>
              </a:endParaRPr>
            </a:p>
          </p:txBody>
        </p:sp>
      </p:grpSp>
      <p:grpSp>
        <p:nvGrpSpPr>
          <p:cNvPr id="13" name="Groupe 8"/>
          <p:cNvGrpSpPr/>
          <p:nvPr/>
        </p:nvGrpSpPr>
        <p:grpSpPr>
          <a:xfrm>
            <a:off x="855690" y="5342951"/>
            <a:ext cx="7488210" cy="1244658"/>
            <a:chOff x="1140920" y="5342951"/>
            <a:chExt cx="9984280" cy="1244658"/>
          </a:xfrm>
        </p:grpSpPr>
        <p:grpSp>
          <p:nvGrpSpPr>
            <p:cNvPr id="14" name="Groupe 78"/>
            <p:cNvGrpSpPr/>
            <p:nvPr/>
          </p:nvGrpSpPr>
          <p:grpSpPr>
            <a:xfrm>
              <a:off x="1394930" y="5342951"/>
              <a:ext cx="9730270" cy="1244658"/>
              <a:chOff x="2919933" y="1561605"/>
              <a:chExt cx="9730270" cy="1244658"/>
            </a:xfrm>
          </p:grpSpPr>
          <p:sp>
            <p:nvSpPr>
              <p:cNvPr id="80" name="Rectangle 3"/>
              <p:cNvSpPr/>
              <p:nvPr/>
            </p:nvSpPr>
            <p:spPr>
              <a:xfrm>
                <a:off x="4682359" y="1702676"/>
                <a:ext cx="7967844" cy="1103586"/>
              </a:xfrm>
              <a:custGeom>
                <a:avLst/>
                <a:gdLst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53503 w 6353503"/>
                  <a:gd name="connsiteY2" fmla="*/ 1103586 h 1103586"/>
                  <a:gd name="connsiteX3" fmla="*/ 0 w 6353503"/>
                  <a:gd name="connsiteY3" fmla="*/ 1103586 h 1103586"/>
                  <a:gd name="connsiteX4" fmla="*/ 0 w 6353503"/>
                  <a:gd name="connsiteY4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6345721 w 6353503"/>
                  <a:gd name="connsiteY2" fmla="*/ 548847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  <a:gd name="connsiteX0" fmla="*/ 0 w 6353503"/>
                  <a:gd name="connsiteY0" fmla="*/ 0 h 1103586"/>
                  <a:gd name="connsiteX1" fmla="*/ 6353503 w 6353503"/>
                  <a:gd name="connsiteY1" fmla="*/ 0 h 1103586"/>
                  <a:gd name="connsiteX2" fmla="*/ 5745471 w 6353503"/>
                  <a:gd name="connsiteY2" fmla="*/ 543238 h 1103586"/>
                  <a:gd name="connsiteX3" fmla="*/ 6353503 w 6353503"/>
                  <a:gd name="connsiteY3" fmla="*/ 1103586 h 1103586"/>
                  <a:gd name="connsiteX4" fmla="*/ 0 w 6353503"/>
                  <a:gd name="connsiteY4" fmla="*/ 1103586 h 1103586"/>
                  <a:gd name="connsiteX5" fmla="*/ 0 w 6353503"/>
                  <a:gd name="connsiteY5" fmla="*/ 0 h 110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3503" h="1103586">
                    <a:moveTo>
                      <a:pt x="0" y="0"/>
                    </a:moveTo>
                    <a:lnTo>
                      <a:pt x="6353503" y="0"/>
                    </a:lnTo>
                    <a:lnTo>
                      <a:pt x="5745471" y="543238"/>
                    </a:lnTo>
                    <a:lnTo>
                      <a:pt x="6353503" y="1103586"/>
                    </a:lnTo>
                    <a:lnTo>
                      <a:pt x="0" y="110358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98230">
                    <a:schemeClr val="accent2">
                      <a:lumMod val="50000"/>
                    </a:schemeClr>
                  </a:gs>
                  <a:gs pos="85000">
                    <a:schemeClr val="accent2">
                      <a:lumMod val="75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ar-MA" sz="4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ar-DZ" sz="4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ar-DZ" sz="3200" b="1" dirty="0" err="1">
                    <a:solidFill>
                      <a:schemeClr val="tx1"/>
                    </a:solidFill>
                  </a:rPr>
                  <a:t>دورالتعليم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 </a:t>
                </a:r>
                <a:r>
                  <a:rPr lang="ar-DZ" sz="3200" b="1" dirty="0" smtClean="0">
                    <a:solidFill>
                      <a:schemeClr val="tx1"/>
                    </a:solidFill>
                  </a:rPr>
                  <a:t>في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تنظيم التعلم وتوفير الشروط </a:t>
                </a:r>
                <a:r>
                  <a:rPr lang="ar-DZ" sz="3200" b="1" dirty="0" smtClean="0">
                    <a:solidFill>
                      <a:schemeClr val="tx1"/>
                    </a:solidFill>
                  </a:rPr>
                  <a:t>اللازمة </a:t>
                </a:r>
                <a:r>
                  <a:rPr lang="ar-DZ" sz="3200" b="1" dirty="0">
                    <a:solidFill>
                      <a:schemeClr val="tx1"/>
                    </a:solidFill>
                  </a:rPr>
                  <a:t>لنجاحه، وليس التلقين.</a:t>
                </a:r>
                <a:endParaRPr lang="ar-MA" sz="3200" b="1" dirty="0">
                  <a:ln/>
                  <a:solidFill>
                    <a:schemeClr val="tx1"/>
                  </a:solidFill>
                  <a:cs typeface="khalaad al-arabeh 2" pitchFamily="2" charset="-78"/>
                </a:endParaRPr>
              </a:p>
            </p:txBody>
          </p:sp>
          <p:sp>
            <p:nvSpPr>
              <p:cNvPr id="81" name="Parallélogramme 80"/>
              <p:cNvSpPr/>
              <p:nvPr/>
            </p:nvSpPr>
            <p:spPr>
              <a:xfrm rot="5400000">
                <a:off x="3754127" y="1878032"/>
                <a:ext cx="1244658" cy="611804"/>
              </a:xfrm>
              <a:prstGeom prst="parallelogram">
                <a:avLst>
                  <a:gd name="adj" fmla="val 23876"/>
                </a:avLst>
              </a:prstGeom>
              <a:gradFill>
                <a:gsLst>
                  <a:gs pos="0">
                    <a:schemeClr val="accent2">
                      <a:lumMod val="50000"/>
                    </a:schemeClr>
                  </a:gs>
                  <a:gs pos="98230">
                    <a:schemeClr val="accent2">
                      <a:lumMod val="50000"/>
                    </a:schemeClr>
                  </a:gs>
                  <a:gs pos="77000">
                    <a:schemeClr val="accent2">
                      <a:lumMod val="75000"/>
                    </a:schemeClr>
                  </a:gs>
                  <a:gs pos="31000">
                    <a:schemeClr val="accent2">
                      <a:lumMod val="7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2919933" y="1561605"/>
                <a:ext cx="1150620" cy="1100394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61000">
                    <a:schemeClr val="accent2">
                      <a:lumMod val="60000"/>
                      <a:lumOff val="40000"/>
                    </a:schemeClr>
                  </a:gs>
                </a:gsLst>
                <a:lin ang="10800000" scaled="1"/>
                <a:tileRect/>
              </a:gra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3" name="Rectangle à coins arrondis 82"/>
              <p:cNvSpPr/>
              <p:nvPr/>
            </p:nvSpPr>
            <p:spPr>
              <a:xfrm>
                <a:off x="3017949" y="1668480"/>
                <a:ext cx="920338" cy="88215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1140920" y="5408649"/>
              <a:ext cx="16243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MA" sz="5400" b="1" dirty="0">
                  <a:ln/>
                  <a:solidFill>
                    <a:srgbClr val="843C0C"/>
                  </a:solidFill>
                  <a:latin typeface="Britannic Bold" panose="020B0903060703020204" pitchFamily="34" charset="0"/>
                  <a:cs typeface="Hesham Free" pitchFamily="2" charset="-78"/>
                </a:rPr>
                <a:t>05</a:t>
              </a:r>
              <a:endParaRPr lang="fr-FR" sz="6600" dirty="0">
                <a:solidFill>
                  <a:srgbClr val="843C0C"/>
                </a:solidFill>
                <a:latin typeface="Britannic Bold" panose="020B0903060703020204" pitchFamily="34" charset="0"/>
                <a:cs typeface="Hesham Free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85242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1222" y="173421"/>
            <a:ext cx="8499584" cy="6132786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b="1" dirty="0" smtClean="0"/>
              <a:t/>
            </a:r>
            <a:br>
              <a:rPr lang="ar-DZ" b="1" dirty="0" smtClean="0"/>
            </a:br>
            <a:r>
              <a:rPr lang="ar-DZ" b="1" dirty="0" smtClean="0"/>
              <a:t>النشاط 28/مفهوم الكفاءة وأهميتها</a:t>
            </a:r>
            <a:br>
              <a:rPr lang="ar-DZ" b="1" dirty="0" smtClean="0"/>
            </a:br>
            <a:r>
              <a:rPr lang="ar-DZ" b="1" dirty="0" smtClean="0"/>
              <a:t/>
            </a:r>
            <a:br>
              <a:rPr lang="ar-DZ" b="1" dirty="0" smtClean="0"/>
            </a:br>
            <a:r>
              <a:rPr lang="ar-DZ" b="1" dirty="0" smtClean="0"/>
              <a:t>من خلال المنهاج استخرج مفاهيم المصطلحات التالية:</a:t>
            </a:r>
            <a:br>
              <a:rPr lang="ar-DZ" b="1" dirty="0" smtClean="0"/>
            </a:br>
            <a:r>
              <a:rPr lang="ar-DZ" b="1" dirty="0" smtClean="0"/>
              <a:t>-الكفاءة الشاملة.</a:t>
            </a:r>
            <a:br>
              <a:rPr lang="ar-DZ" b="1" dirty="0" smtClean="0"/>
            </a:br>
            <a:r>
              <a:rPr lang="ar-DZ" b="1" dirty="0" smtClean="0"/>
              <a:t>-الكفاءة الختامية.</a:t>
            </a:r>
            <a:br>
              <a:rPr lang="ar-DZ" b="1" dirty="0" smtClean="0"/>
            </a:br>
            <a:r>
              <a:rPr lang="ar-DZ" b="1" dirty="0" smtClean="0"/>
              <a:t>--الكفاءة العرضية.</a:t>
            </a:r>
            <a:br>
              <a:rPr lang="ar-DZ" b="1" dirty="0" smtClean="0"/>
            </a:br>
            <a:r>
              <a:rPr lang="ar-DZ" b="1" dirty="0"/>
              <a:t/>
            </a:r>
            <a:br>
              <a:rPr lang="ar-DZ" b="1" dirty="0"/>
            </a:br>
            <a:r>
              <a:rPr lang="ar-DZ" b="1" dirty="0"/>
              <a:t/>
            </a:r>
            <a:br>
              <a:rPr lang="ar-DZ" b="1" dirty="0"/>
            </a:br>
            <a:endParaRPr lang="fr-FR" b="1" dirty="0"/>
          </a:p>
        </p:txBody>
      </p:sp>
      <p:pic>
        <p:nvPicPr>
          <p:cNvPr id="3" name="Imag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222" y="5864565"/>
            <a:ext cx="727234" cy="88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90685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1640" y="328590"/>
            <a:ext cx="7467600" cy="657663"/>
          </a:xfrm>
        </p:spPr>
        <p:txBody>
          <a:bodyPr>
            <a:normAutofit fontScale="90000"/>
          </a:bodyPr>
          <a:lstStyle/>
          <a:p>
            <a:pPr marL="685800" indent="-685800" algn="r" rtl="1">
              <a:buFont typeface="Wingdings" pitchFamily="2" charset="2"/>
              <a:buChar char="v"/>
            </a:pPr>
            <a:r>
              <a:rPr lang="ar-DZ" dirty="0" smtClean="0">
                <a:solidFill>
                  <a:srgbClr val="C00000"/>
                </a:solidFill>
              </a:rPr>
              <a:t>هيكلة النشاط 28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7624" y="1080205"/>
            <a:ext cx="7467600" cy="5089673"/>
          </a:xfrm>
        </p:spPr>
        <p:txBody>
          <a:bodyPr>
            <a:normAutofit fontScale="92500" lnSpcReduction="20000"/>
          </a:bodyPr>
          <a:lstStyle/>
          <a:p>
            <a:pPr algn="r" rtl="1">
              <a:buFontTx/>
              <a:buChar char="-"/>
            </a:pPr>
            <a:r>
              <a:rPr lang="ar-DZ" b="1" u="sng" dirty="0" smtClean="0"/>
              <a:t>الكفاءة </a:t>
            </a:r>
            <a:r>
              <a:rPr lang="ar-DZ" b="1" u="sng" dirty="0"/>
              <a:t>الشاملة</a:t>
            </a:r>
            <a:r>
              <a:rPr lang="ar-DZ" b="1" u="sng" dirty="0" smtClean="0"/>
              <a:t>:</a:t>
            </a:r>
            <a:endParaRPr lang="fr-FR" b="1" u="sng" dirty="0" smtClean="0"/>
          </a:p>
          <a:p>
            <a:pPr algn="r" rtl="1">
              <a:buFontTx/>
              <a:buChar char="-"/>
            </a:pPr>
            <a:r>
              <a:rPr lang="ar-DZ" dirty="0" smtClean="0"/>
              <a:t>هدف </a:t>
            </a:r>
            <a:r>
              <a:rPr lang="ar-DZ" dirty="0"/>
              <a:t>نسعى إلى تحقيقه في نهاية فترة دراسية محدّدة </a:t>
            </a:r>
            <a:r>
              <a:rPr lang="ar-DZ" dirty="0" smtClean="0"/>
              <a:t>(في </a:t>
            </a:r>
            <a:r>
              <a:rPr lang="ar-DZ" dirty="0"/>
              <a:t>نهاية كلّ </a:t>
            </a:r>
            <a:r>
              <a:rPr lang="ar-DZ" dirty="0" err="1" smtClean="0"/>
              <a:t>طورأو</a:t>
            </a:r>
            <a:r>
              <a:rPr lang="ar-DZ" dirty="0" smtClean="0"/>
              <a:t> في </a:t>
            </a:r>
            <a:r>
              <a:rPr lang="ar-DZ" dirty="0"/>
              <a:t>نهاية </a:t>
            </a:r>
            <a:r>
              <a:rPr lang="ar-DZ" dirty="0" smtClean="0"/>
              <a:t>سنة).</a:t>
            </a:r>
          </a:p>
          <a:p>
            <a:pPr algn="r" rtl="1">
              <a:buFontTx/>
              <a:buChar char="-"/>
            </a:pPr>
            <a:endParaRPr lang="ar-DZ" dirty="0" smtClean="0"/>
          </a:p>
          <a:p>
            <a:pPr algn="r" rtl="1">
              <a:buFontTx/>
              <a:buChar char="-"/>
            </a:pPr>
            <a:r>
              <a:rPr lang="ar-DZ" b="1" u="sng" dirty="0" smtClean="0"/>
              <a:t>ا</a:t>
            </a:r>
            <a:r>
              <a:rPr lang="ar-SA" b="1" u="sng" dirty="0"/>
              <a:t>لكفاء</a:t>
            </a:r>
            <a:r>
              <a:rPr lang="ar-DZ" b="1" u="sng" dirty="0"/>
              <a:t>ة الختامية</a:t>
            </a:r>
            <a:r>
              <a:rPr lang="ar-SA" b="1" u="sng" dirty="0"/>
              <a:t>:</a:t>
            </a:r>
            <a:r>
              <a:rPr lang="ar-SA" dirty="0"/>
              <a:t> </a:t>
            </a:r>
            <a:endParaRPr lang="fr-FR" dirty="0" smtClean="0"/>
          </a:p>
          <a:p>
            <a:pPr algn="r" rtl="1">
              <a:buFontTx/>
              <a:buChar char="-"/>
            </a:pPr>
            <a:r>
              <a:rPr lang="ar-DZ" dirty="0" smtClean="0"/>
              <a:t>كفاءة </a:t>
            </a:r>
            <a:r>
              <a:rPr lang="ar-DZ" dirty="0"/>
              <a:t>مرتبطة بميدان من الميادين </a:t>
            </a:r>
            <a:r>
              <a:rPr lang="ar-DZ" dirty="0" err="1"/>
              <a:t>المهيكلة</a:t>
            </a:r>
            <a:r>
              <a:rPr lang="ar-DZ" dirty="0"/>
              <a:t> للمادّة </a:t>
            </a:r>
            <a:r>
              <a:rPr lang="ar-DZ" dirty="0" smtClean="0"/>
              <a:t>(</a:t>
            </a:r>
            <a:r>
              <a:rPr lang="ar-DZ" dirty="0"/>
              <a:t>التحكّم في الموارد، حسن استعمالها وإدماجها وتحويلها)، </a:t>
            </a:r>
            <a:endParaRPr lang="ar-DZ" dirty="0" smtClean="0"/>
          </a:p>
          <a:p>
            <a:pPr algn="r" rtl="1">
              <a:buFontTx/>
              <a:buChar char="-"/>
            </a:pPr>
            <a:endParaRPr lang="fr-FR" dirty="0"/>
          </a:p>
          <a:p>
            <a:pPr marL="36576" indent="0" algn="r" rtl="1">
              <a:buNone/>
            </a:pPr>
            <a:r>
              <a:rPr lang="ar-DZ" b="1" dirty="0" smtClean="0"/>
              <a:t> </a:t>
            </a:r>
            <a:r>
              <a:rPr lang="ar-DZ" b="1" u="sng" dirty="0" smtClean="0"/>
              <a:t>- ا</a:t>
            </a:r>
            <a:r>
              <a:rPr lang="ar-SA" b="1" u="sng" dirty="0"/>
              <a:t>لكفاءات العرضية</a:t>
            </a:r>
            <a:r>
              <a:rPr lang="ar-SA" b="1" u="sng" dirty="0" smtClean="0"/>
              <a:t>:</a:t>
            </a:r>
            <a:endParaRPr lang="fr-FR" b="1" u="sng" dirty="0" smtClean="0"/>
          </a:p>
          <a:p>
            <a:pPr marL="36576" indent="0" algn="r" rtl="1">
              <a:buNone/>
            </a:pPr>
            <a:r>
              <a:rPr lang="ar-SA" dirty="0" smtClean="0"/>
              <a:t> </a:t>
            </a:r>
            <a:r>
              <a:rPr lang="ar-SA" dirty="0"/>
              <a:t>تتكوّن من القيم والمواقف والمساعي الفكرية والمنهجية المشتركة بين مختلف المواد،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99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90700" y="192275"/>
            <a:ext cx="712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GB" sz="3600" dirty="0" smtClean="0">
                <a:hlinkClick r:id="rId3" action="ppaction://hlinkfile"/>
              </a:rPr>
              <a:t>   </a:t>
            </a:r>
            <a:r>
              <a:rPr lang="ar-DZ" sz="6000" b="1" dirty="0" smtClean="0">
                <a:latin typeface="Arabic Typesetting" pitchFamily="66" charset="-78"/>
                <a:cs typeface="Arabic Typesetting" pitchFamily="66" charset="-78"/>
                <a:hlinkClick r:id="rId4" action="ppaction://hlinkfile"/>
              </a:rPr>
              <a:t>نشاط كسر الجليد </a:t>
            </a:r>
            <a:endParaRPr lang="en-GB" sz="6000" b="1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2"/>
          </p:nvPr>
        </p:nvSpPr>
        <p:spPr>
          <a:xfrm>
            <a:off x="4533900" y="2171701"/>
            <a:ext cx="4152900" cy="1447800"/>
          </a:xfrm>
        </p:spPr>
        <p:txBody>
          <a:bodyPr/>
          <a:lstStyle/>
          <a:p>
            <a:pPr algn="r" rtl="1"/>
            <a:r>
              <a:rPr lang="ar-DZ" dirty="0" smtClean="0"/>
              <a:t>نشاط: سرد القصص</a:t>
            </a:r>
            <a:r>
              <a:rPr lang="ar-DZ" dirty="0"/>
              <a:t/>
            </a:r>
            <a:br>
              <a:rPr lang="ar-DZ" dirty="0"/>
            </a:b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9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NABIL COMPTA\Desktop\Slide10_Pic1_63624467926347123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1" y="2171701"/>
            <a:ext cx="3448050" cy="27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632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696" y="1507128"/>
            <a:ext cx="7062071" cy="50167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1"/>
            <a:r>
              <a:rPr lang="ar-DZ" sz="3200" b="1" dirty="0" smtClean="0">
                <a:solidFill>
                  <a:prstClr val="black"/>
                </a:solidFill>
              </a:rPr>
              <a:t>تحديد مركبات الكفاءة الثلاثة </a:t>
            </a:r>
          </a:p>
          <a:p>
            <a:pPr algn="r" rtl="1"/>
            <a:endParaRPr lang="ar-DZ" sz="2400" b="1" dirty="0" smtClean="0">
              <a:solidFill>
                <a:prstClr val="black"/>
              </a:solidFill>
            </a:endParaRPr>
          </a:p>
          <a:p>
            <a:pPr lvl="0" algn="r" rtl="1"/>
            <a:r>
              <a:rPr lang="ar-DZ" sz="2400" b="1" dirty="0" smtClean="0">
                <a:solidFill>
                  <a:prstClr val="black"/>
                </a:solidFill>
                <a:hlinkClick r:id="rId3" action="ppaction://hlinkfile"/>
              </a:rPr>
              <a:t>المهمّة</a:t>
            </a:r>
            <a:r>
              <a:rPr lang="ar-DZ" sz="2400" b="1" dirty="0" smtClean="0">
                <a:solidFill>
                  <a:prstClr val="black"/>
                </a:solidFill>
              </a:rPr>
              <a:t>:</a:t>
            </a:r>
          </a:p>
          <a:p>
            <a:pPr lvl="0" algn="r" rtl="1"/>
            <a:r>
              <a:rPr lang="ar-DZ" sz="2400" b="1" dirty="0" smtClean="0">
                <a:solidFill>
                  <a:prstClr val="black"/>
                </a:solidFill>
              </a:rPr>
              <a:t>أعط مركبات الكفاءة الثلاثة ثم أربط كل مركبة بالمثال</a:t>
            </a:r>
          </a:p>
          <a:p>
            <a:pPr lvl="0" algn="r" rtl="1"/>
            <a:r>
              <a:rPr lang="ar-DZ" sz="2400" b="1" dirty="0" smtClean="0">
                <a:solidFill>
                  <a:prstClr val="black"/>
                </a:solidFill>
              </a:rPr>
              <a:t> الموافق لها</a:t>
            </a:r>
          </a:p>
          <a:p>
            <a:pPr marL="36576" algn="r" rtl="1"/>
            <a:r>
              <a:rPr lang="ar-DZ" sz="2400" dirty="0" smtClean="0"/>
              <a:t>1/ يدرك </a:t>
            </a:r>
            <a:r>
              <a:rPr lang="ar-DZ" sz="2400" dirty="0"/>
              <a:t>أن في التأني السلامة و في العجلة </a:t>
            </a:r>
            <a:r>
              <a:rPr lang="ar-DZ" sz="2400" dirty="0" smtClean="0"/>
              <a:t>الندامة</a:t>
            </a:r>
            <a:endParaRPr lang="ar-DZ" sz="2400" dirty="0"/>
          </a:p>
          <a:p>
            <a:pPr marL="36576" indent="0" algn="r" rtl="1">
              <a:buFont typeface="Wingdings 2"/>
              <a:buNone/>
            </a:pPr>
            <a:r>
              <a:rPr lang="ar-DZ" sz="2400" dirty="0" smtClean="0"/>
              <a:t>2/ يعرف </a:t>
            </a:r>
            <a:r>
              <a:rPr lang="ar-DZ" sz="2400" dirty="0"/>
              <a:t>مفهوم السرعة</a:t>
            </a:r>
            <a:endParaRPr lang="ar-DZ" sz="2400" dirty="0" smtClean="0"/>
          </a:p>
          <a:p>
            <a:pPr marL="36576" indent="0" algn="r" rtl="1">
              <a:buFont typeface="Wingdings 2"/>
              <a:buNone/>
            </a:pPr>
            <a:r>
              <a:rPr lang="ar-DZ" sz="2400" dirty="0" smtClean="0"/>
              <a:t>3/ يرسم </a:t>
            </a:r>
            <a:r>
              <a:rPr lang="ar-DZ" sz="2400" dirty="0"/>
              <a:t>منحنى تغيرات سرعة</a:t>
            </a:r>
            <a:r>
              <a:rPr lang="ar-DZ" sz="2400" dirty="0" smtClean="0"/>
              <a:t>. </a:t>
            </a:r>
          </a:p>
          <a:p>
            <a:pPr lvl="0" algn="r" rtl="1"/>
            <a:endParaRPr lang="ar-DZ" sz="2400" b="1" dirty="0" smtClean="0">
              <a:solidFill>
                <a:prstClr val="black"/>
              </a:solidFill>
            </a:endParaRPr>
          </a:p>
          <a:p>
            <a:pPr lvl="0" algn="r" rtl="1"/>
            <a:endParaRPr lang="ar-DZ" sz="2400" b="1" dirty="0" smtClean="0">
              <a:solidFill>
                <a:prstClr val="black"/>
              </a:solidFill>
            </a:endParaRPr>
          </a:p>
          <a:p>
            <a:pPr algn="r" rtl="1"/>
            <a:endParaRPr lang="ar-DZ" sz="2400" b="1" dirty="0" smtClean="0">
              <a:solidFill>
                <a:prstClr val="black"/>
              </a:solidFill>
            </a:endParaRPr>
          </a:p>
          <a:p>
            <a:pPr algn="r" rtl="1"/>
            <a:endParaRPr lang="ar-DZ" sz="2400" b="1" dirty="0" smtClean="0">
              <a:solidFill>
                <a:prstClr val="black"/>
              </a:solidFill>
            </a:endParaRPr>
          </a:p>
          <a:p>
            <a:pPr algn="r" rtl="1"/>
            <a:endParaRPr lang="ar-DZ" sz="2400" b="1" dirty="0" smtClean="0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3491948" y="6276839"/>
            <a:ext cx="2133600" cy="365125"/>
          </a:xfrm>
          <a:prstGeom prst="rect">
            <a:avLst/>
          </a:prstGeom>
        </p:spPr>
        <p:txBody>
          <a:bodyPr/>
          <a:lstStyle/>
          <a:p>
            <a:pPr algn="ctr"/>
            <a:fld id="{306F1437-60A7-9C41-B5FF-E87EFF505A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algn="ctr"/>
              <a:t>90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3960372" y="404664"/>
            <a:ext cx="5168348" cy="920899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ar-DZ" dirty="0" smtClean="0"/>
              <a:t>النشاط29: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40968"/>
            <a:ext cx="2790497" cy="212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900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1640" y="234637"/>
            <a:ext cx="7467600" cy="1033470"/>
          </a:xfrm>
        </p:spPr>
        <p:txBody>
          <a:bodyPr>
            <a:normAutofit fontScale="90000"/>
          </a:bodyPr>
          <a:lstStyle/>
          <a:p>
            <a:pPr algn="r" rtl="1"/>
            <a:r>
              <a:rPr lang="ar-DZ" dirty="0" smtClean="0">
                <a:solidFill>
                  <a:srgbClr val="C00000"/>
                </a:solidFill>
              </a:rPr>
              <a:t>هيكلة النشاط 29</a:t>
            </a:r>
            <a:br>
              <a:rPr lang="ar-DZ" dirty="0" smtClean="0">
                <a:solidFill>
                  <a:srgbClr val="C00000"/>
                </a:solidFill>
              </a:rPr>
            </a:br>
            <a:r>
              <a:rPr lang="ar-DZ" dirty="0" smtClean="0">
                <a:solidFill>
                  <a:srgbClr val="C00000"/>
                </a:solidFill>
              </a:rPr>
              <a:t>مركبات الكفاءة: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19534" y="1335229"/>
            <a:ext cx="7467600" cy="1409278"/>
          </a:xfrm>
        </p:spPr>
        <p:txBody>
          <a:bodyPr>
            <a:normAutofit fontScale="92500" lnSpcReduction="10000"/>
          </a:bodyPr>
          <a:lstStyle/>
          <a:p>
            <a:pPr marL="36576" indent="0" algn="r" rtl="1">
              <a:buNone/>
            </a:pPr>
            <a:r>
              <a:rPr lang="ar-DZ" sz="2800" dirty="0" smtClean="0"/>
              <a:t>معرفية: مركبة خاصة بالجانب المعرفي.</a:t>
            </a:r>
            <a:endParaRPr lang="fr-FR" sz="2800" dirty="0" smtClean="0"/>
          </a:p>
          <a:p>
            <a:pPr marL="36576" indent="0" algn="r" rtl="1">
              <a:buNone/>
            </a:pPr>
            <a:r>
              <a:rPr lang="ar-DZ" sz="2800" dirty="0" smtClean="0"/>
              <a:t> منهجية: مركبة خاصة بتوظيف الموارد.</a:t>
            </a:r>
            <a:endParaRPr lang="fr-FR" sz="2800" dirty="0" smtClean="0"/>
          </a:p>
          <a:p>
            <a:pPr marL="36576" indent="0" algn="r" rtl="1">
              <a:buNone/>
            </a:pPr>
            <a:r>
              <a:rPr lang="ar-DZ" sz="2800" dirty="0" smtClean="0"/>
              <a:t> قيم: مركبة خاصة بالقيم </a:t>
            </a:r>
            <a:r>
              <a:rPr lang="ar-DZ" sz="2800" dirty="0" err="1" smtClean="0"/>
              <a:t>والسلوكات</a:t>
            </a:r>
            <a:r>
              <a:rPr lang="ar-DZ" sz="2800" dirty="0" smtClean="0"/>
              <a:t>.</a:t>
            </a:r>
            <a:endParaRPr lang="fr-FR" sz="2800" dirty="0" smtClean="0"/>
          </a:p>
          <a:p>
            <a:pPr marL="36576" indent="0" algn="r" rtl="1">
              <a:buNone/>
            </a:pPr>
            <a:endParaRPr lang="fr-FR" sz="2800" dirty="0" smtClean="0"/>
          </a:p>
          <a:p>
            <a:pPr marL="36576" indent="0" algn="r" rtl="1">
              <a:buNone/>
            </a:pPr>
            <a:endParaRPr lang="ar-DZ" sz="2800" dirty="0" smtClean="0"/>
          </a:p>
          <a:p>
            <a:pPr marL="36576" indent="0" algn="r" rtl="1">
              <a:buNone/>
            </a:pPr>
            <a:endParaRPr lang="fr-FR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1450675" y="2395529"/>
            <a:ext cx="7467600" cy="751615"/>
          </a:xfrm>
          <a:prstGeom prst="rect">
            <a:avLst/>
          </a:prstGeom>
        </p:spPr>
        <p:txBody>
          <a:bodyPr vert="horz" lIns="45720" rIns="45720" anchor="ctr">
            <a:normAutofit fontScale="5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ar-DZ" dirty="0" smtClean="0">
              <a:solidFill>
                <a:srgbClr val="FF0000"/>
              </a:solidFill>
            </a:endParaRPr>
          </a:p>
          <a:p>
            <a:pPr algn="r" rtl="1"/>
            <a:r>
              <a:rPr lang="ar-DZ" dirty="0" smtClean="0">
                <a:solidFill>
                  <a:srgbClr val="FF0000"/>
                </a:solidFill>
              </a:rPr>
              <a:t>سيرورة كفاءة: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468931" y="3147144"/>
            <a:ext cx="7467600" cy="3288314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 algn="r" rtl="1">
              <a:buFont typeface="Wingdings 2"/>
              <a:buNone/>
            </a:pPr>
            <a:r>
              <a:rPr lang="ar-DZ" dirty="0" smtClean="0"/>
              <a:t>يكتسب معارف و إجراءات و يجندها.</a:t>
            </a:r>
          </a:p>
          <a:p>
            <a:pPr marL="36576" indent="0" algn="r" rtl="1">
              <a:buFont typeface="Wingdings 2"/>
              <a:buNone/>
            </a:pPr>
            <a:r>
              <a:rPr lang="ar-DZ" dirty="0" smtClean="0"/>
              <a:t>مثال:</a:t>
            </a:r>
          </a:p>
          <a:p>
            <a:pPr marL="36576" indent="0" algn="r" rtl="1">
              <a:buFont typeface="Wingdings 2"/>
              <a:buNone/>
            </a:pPr>
            <a:r>
              <a:rPr lang="ar-DZ" dirty="0" smtClean="0"/>
              <a:t>معارف: </a:t>
            </a:r>
            <a:endParaRPr lang="fr-FR" dirty="0" smtClean="0"/>
          </a:p>
          <a:p>
            <a:pPr marL="36576" indent="0" algn="r" rtl="1">
              <a:buFont typeface="Wingdings 2"/>
              <a:buNone/>
            </a:pPr>
            <a:r>
              <a:rPr lang="ar-DZ" dirty="0" smtClean="0"/>
              <a:t>يعرف مفهوم السرعة.</a:t>
            </a:r>
          </a:p>
          <a:p>
            <a:pPr marL="36576" indent="0" algn="r" rtl="1">
              <a:buFont typeface="Wingdings 2"/>
              <a:buNone/>
            </a:pPr>
            <a:r>
              <a:rPr lang="ar-DZ" dirty="0"/>
              <a:t>إ</a:t>
            </a:r>
            <a:r>
              <a:rPr lang="ar-DZ" dirty="0" smtClean="0"/>
              <a:t>جراءات: </a:t>
            </a:r>
            <a:endParaRPr lang="fr-FR" dirty="0" smtClean="0"/>
          </a:p>
          <a:p>
            <a:pPr marL="36576" indent="0" algn="r" rtl="1">
              <a:buFont typeface="Wingdings 2"/>
              <a:buNone/>
            </a:pPr>
            <a:r>
              <a:rPr lang="ar-DZ" dirty="0" smtClean="0"/>
              <a:t>يرسم منحنى تغيرات سرعة.</a:t>
            </a:r>
          </a:p>
          <a:p>
            <a:pPr marL="36576" indent="0" algn="r" rtl="1">
              <a:buFont typeface="Wingdings 2"/>
              <a:buNone/>
            </a:pPr>
            <a:r>
              <a:rPr lang="ar-DZ" dirty="0" smtClean="0"/>
              <a:t>قيم:</a:t>
            </a:r>
          </a:p>
          <a:p>
            <a:pPr marL="36576" indent="0" algn="r" rtl="1">
              <a:buFont typeface="Wingdings 2"/>
              <a:buNone/>
            </a:pPr>
            <a:r>
              <a:rPr lang="ar-DZ" dirty="0" smtClean="0"/>
              <a:t>يدرك أن في التأني السلامة و في العجلة الندامة.</a:t>
            </a:r>
          </a:p>
          <a:p>
            <a:pPr marL="36576" indent="0" algn="r" rtl="1">
              <a:buFont typeface="Wingdings 2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943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38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ar-JO" b="1" dirty="0"/>
              <a:t>التأمل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JO" dirty="0"/>
              <a:t>ما الذي تعلمته؟</a:t>
            </a:r>
            <a:endParaRPr lang="en-GB" dirty="0"/>
          </a:p>
          <a:p>
            <a:pPr algn="r" rtl="1"/>
            <a:r>
              <a:rPr lang="ar-JO" dirty="0"/>
              <a:t>ماذا</a:t>
            </a:r>
            <a:r>
              <a:rPr lang="ar-DZ" dirty="0"/>
              <a:t> الذي تودّ معرفته</a:t>
            </a:r>
            <a:r>
              <a:rPr lang="ar-JO" dirty="0"/>
              <a:t> </a:t>
            </a:r>
            <a:r>
              <a:rPr lang="ar-DZ" dirty="0"/>
              <a:t>أكثر</a:t>
            </a:r>
            <a:r>
              <a:rPr lang="ar-JO" dirty="0"/>
              <a:t>؟</a:t>
            </a:r>
            <a:endParaRPr lang="en-GB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4864" y="3645946"/>
            <a:ext cx="4327979" cy="248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92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38275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9511920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93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/>
              <a:t>ورشات عمل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الحادية عشر 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71663824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2999" y="2116185"/>
            <a:ext cx="65701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>
                <a:solidFill>
                  <a:prstClr val="black"/>
                </a:solidFill>
                <a:cs typeface="Sultan bold" pitchFamily="2" charset="-78"/>
              </a:rPr>
              <a:t>الهدف: </a:t>
            </a:r>
          </a:p>
          <a:p>
            <a:pPr algn="r" rtl="1"/>
            <a:endParaRPr lang="ar-DZ" sz="3200" b="1" dirty="0" smtClean="0">
              <a:solidFill>
                <a:prstClr val="black"/>
              </a:solidFill>
              <a:cs typeface="Sultan bold" pitchFamily="2" charset="-78"/>
            </a:endParaRPr>
          </a:p>
          <a:p>
            <a:pPr algn="r" rtl="1"/>
            <a:r>
              <a:rPr lang="ar-DZ" sz="3200" b="1" dirty="0" smtClean="0">
                <a:solidFill>
                  <a:prstClr val="black"/>
                </a:solidFill>
                <a:cs typeface="Sultan bold" pitchFamily="2" charset="-78"/>
              </a:rPr>
              <a:t> دراسة تحليلية لبرامج  التعليم المتوسط لمادة العلوم الفيزيائية والتكنولوجيا المعاد كتابتها.</a:t>
            </a:r>
            <a:endParaRPr lang="en-US" sz="3200" b="1" dirty="0">
              <a:solidFill>
                <a:prstClr val="black"/>
              </a:solidFill>
            </a:endParaRPr>
          </a:p>
          <a:p>
            <a:pPr algn="r" rtl="1"/>
            <a:endParaRPr lang="en-US" sz="3200" b="1" dirty="0" smtClean="0">
              <a:solidFill>
                <a:prstClr val="black"/>
              </a:solidFill>
            </a:endParaRPr>
          </a:p>
          <a:p>
            <a:pPr algn="r" rtl="1"/>
            <a:endParaRPr lang="en-US" sz="3200" b="1" dirty="0" smtClean="0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06F1437-60A7-9C41-B5FF-E87EFF505A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10359"/>
            <a:ext cx="2977821" cy="54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755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7974" y="949571"/>
            <a:ext cx="78735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800" dirty="0" smtClean="0">
                <a:cs typeface="Sultan bold" pitchFamily="2" charset="-78"/>
              </a:rPr>
              <a:t>نشاط تحفيزي</a:t>
            </a:r>
          </a:p>
        </p:txBody>
      </p:sp>
      <p:pic>
        <p:nvPicPr>
          <p:cNvPr id="97282" name="Picture 2" descr="Résultat de recherche d'images pour &quot;‫نظريات التواصل التدريس في القرن 21‬‎&quot;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0" y="1"/>
            <a:ext cx="1928813" cy="2411125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085850" y="1780402"/>
            <a:ext cx="711517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خمس فتيات : </a:t>
            </a:r>
            <a:r>
              <a:rPr kumimoji="0" lang="ar-DZ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فتيحة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، نوال، سعاد، زينب، رانيا أطوالهن مختلفة.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itchFamily="2" charset="-78"/>
              <a:cs typeface="Sakkal Majalla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 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من المعلومات التالية، رتب/ي الفتيات حسب الطول (من الأطول إلى الأقصر</a:t>
            </a:r>
            <a:r>
              <a:rPr kumimoji="0" lang="ar-DZ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):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itchFamily="2" charset="-78"/>
              <a:cs typeface="Sakkal Majalla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سعاد أطول من </a:t>
            </a:r>
            <a:r>
              <a:rPr lang="ar-DZ" sz="3600" b="1" dirty="0" err="1" smtClean="0">
                <a:latin typeface="Sakkal Majalla" pitchFamily="2" charset="-78"/>
                <a:ea typeface="Calibri" pitchFamily="34" charset="0"/>
                <a:cs typeface="Sakkal Majalla" pitchFamily="2" charset="-78"/>
              </a:rPr>
              <a:t>فتيحة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 وأقصر من نوال.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itchFamily="2" charset="-78"/>
              <a:cs typeface="Sakkal Majalla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زينب أطول من نوال.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itchFamily="2" charset="-78"/>
              <a:cs typeface="Sakkal Majalla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رانيا أطول من </a:t>
            </a:r>
            <a:r>
              <a:rPr lang="ar-DZ" sz="3600" b="1" dirty="0" err="1" smtClean="0">
                <a:latin typeface="Sakkal Majalla" pitchFamily="2" charset="-78"/>
                <a:ea typeface="Calibri" pitchFamily="34" charset="0"/>
                <a:cs typeface="Sakkal Majalla" pitchFamily="2" charset="-78"/>
              </a:rPr>
              <a:t>فتيحة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itchFamily="2" charset="-78"/>
                <a:ea typeface="Calibri" pitchFamily="34" charset="0"/>
                <a:cs typeface="Sakkal Majalla" pitchFamily="2" charset="-78"/>
              </a:rPr>
              <a:t> وأقصر من سعاد.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itchFamily="2" charset="-78"/>
              <a:cs typeface="Sakkal Majalla" pitchFamily="2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Image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881" y="5368429"/>
            <a:ext cx="719359" cy="9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E1AD-AE59-4827-9DC2-C56B7902DFA7}" type="slidenum">
              <a:rPr lang="fr-FR" smtClean="0"/>
              <a:pPr/>
              <a:t>95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88934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0343" y="764704"/>
            <a:ext cx="8499584" cy="5368082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ar-DZ" b="1" dirty="0" smtClean="0"/>
              <a:t/>
            </a:r>
            <a:br>
              <a:rPr lang="ar-DZ" b="1" dirty="0" smtClean="0"/>
            </a:br>
            <a:r>
              <a:rPr lang="ar-DZ" b="1" dirty="0" smtClean="0"/>
              <a:t>النشاط 30: </a:t>
            </a:r>
            <a:br>
              <a:rPr lang="ar-DZ" b="1" dirty="0" smtClean="0"/>
            </a:br>
            <a:r>
              <a:rPr lang="ar-DZ" b="1" dirty="0" smtClean="0"/>
              <a:t>المهمة:</a:t>
            </a:r>
            <a:br>
              <a:rPr lang="ar-DZ" b="1" dirty="0" smtClean="0"/>
            </a:br>
            <a:r>
              <a:rPr lang="ar-DZ" sz="3600" b="1" dirty="0" smtClean="0"/>
              <a:t>انطلاقا من منهاج مادة العلوم الفيزيائية والتكنولوجيا أنجز مخطط إجراء </a:t>
            </a:r>
            <a:r>
              <a:rPr lang="ar-DZ" sz="3600" b="1" dirty="0" err="1" smtClean="0"/>
              <a:t>التعلمات</a:t>
            </a:r>
            <a:r>
              <a:rPr lang="ar-DZ" sz="3600" b="1" dirty="0" smtClean="0"/>
              <a:t> السنوية مستعينا بالنموذج الموالي:</a:t>
            </a:r>
            <a:br>
              <a:rPr lang="ar-DZ" sz="3600" b="1" dirty="0" smtClean="0"/>
            </a:br>
            <a:r>
              <a:rPr lang="ar-DZ" altLang="fr-FR" sz="2700" b="1" u="sng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م</a:t>
            </a:r>
            <a:r>
              <a:rPr lang="ar-SA" altLang="fr-FR" sz="2700" b="1" u="sng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خطط تدرج </a:t>
            </a:r>
            <a:r>
              <a:rPr lang="ar-SA" altLang="fr-FR" sz="2700" b="1" u="sng" dirty="0" err="1">
                <a:latin typeface="Tahoma" pitchFamily="34" charset="0"/>
                <a:ea typeface="Times New Roman" pitchFamily="18" charset="0"/>
                <a:cs typeface="Tahoma" pitchFamily="34" charset="0"/>
              </a:rPr>
              <a:t>التعلمات</a:t>
            </a:r>
            <a:r>
              <a:rPr lang="ar-SA" altLang="fr-FR" sz="2700" b="1" u="sng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 السنوي </a:t>
            </a:r>
            <a:r>
              <a:rPr lang="fr-FR" altLang="fr-FR" sz="2700" dirty="0">
                <a:latin typeface="Arial" pitchFamily="34" charset="0"/>
                <a:cs typeface="Arial" pitchFamily="34" charset="0"/>
              </a:rPr>
              <a:t/>
            </a:r>
            <a:br>
              <a:rPr lang="fr-FR" altLang="fr-FR" sz="2700" dirty="0">
                <a:latin typeface="Arial" pitchFamily="34" charset="0"/>
                <a:cs typeface="Arial" pitchFamily="34" charset="0"/>
              </a:rPr>
            </a:br>
            <a:r>
              <a:rPr lang="ar-DZ" dirty="0" smtClean="0"/>
              <a:t/>
            </a:r>
            <a:br>
              <a:rPr lang="ar-DZ" dirty="0" smtClean="0"/>
            </a:br>
            <a:r>
              <a:rPr lang="ar-DZ" dirty="0"/>
              <a:t/>
            </a:r>
            <a:br>
              <a:rPr lang="ar-DZ" dirty="0"/>
            </a:br>
            <a:r>
              <a:rPr lang="ar-DZ" dirty="0" smtClean="0"/>
              <a:t/>
            </a:r>
            <a:br>
              <a:rPr lang="ar-DZ" dirty="0" smtClean="0"/>
            </a:br>
            <a:r>
              <a:rPr lang="ar-DZ" dirty="0"/>
              <a:t/>
            </a:r>
            <a:br>
              <a:rPr lang="ar-DZ" dirty="0"/>
            </a:br>
            <a:r>
              <a:rPr lang="ar-DZ" dirty="0" smtClean="0"/>
              <a:t/>
            </a:r>
            <a:br>
              <a:rPr lang="ar-DZ" dirty="0" smtClean="0"/>
            </a:br>
            <a:r>
              <a:rPr lang="ar-DZ" dirty="0" smtClean="0"/>
              <a:t>الاستراتيجية / العمل التعاوني </a:t>
            </a:r>
            <a:br>
              <a:rPr lang="ar-DZ" dirty="0" smtClean="0"/>
            </a:br>
            <a:r>
              <a:rPr lang="ar-DZ" dirty="0" smtClean="0"/>
              <a:t/>
            </a:r>
            <a:br>
              <a:rPr lang="ar-DZ" dirty="0" smtClean="0"/>
            </a:br>
            <a:r>
              <a:rPr lang="ar-DZ" dirty="0" smtClean="0">
                <a:hlinkClick r:id="rId3" action="ppaction://hlinkfile"/>
              </a:rPr>
              <a:t>الرابط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0" y="5013176"/>
            <a:ext cx="1978819" cy="1733550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248762"/>
              </p:ext>
            </p:extLst>
          </p:nvPr>
        </p:nvGraphicFramePr>
        <p:xfrm>
          <a:off x="242920" y="3724036"/>
          <a:ext cx="8793575" cy="121713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961357"/>
                <a:gridCol w="963047"/>
                <a:gridCol w="963047"/>
                <a:gridCol w="815493"/>
                <a:gridCol w="1037950"/>
                <a:gridCol w="1437248"/>
                <a:gridCol w="1175931"/>
                <a:gridCol w="478708"/>
                <a:gridCol w="960794"/>
              </a:tblGrid>
              <a:tr h="1217132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الكفاءة الختامية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مركبات الكفاءة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أهداف التعلم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الوحدات التعلمية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الموارد المستهدفة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تدرج سيرورة الأنشطة التعلمية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السندات المستهدفة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المدة</a:t>
                      </a:r>
                      <a:endParaRPr lang="fr-FR" sz="200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التقويم المرحلي</a:t>
                      </a:r>
                      <a:endParaRPr lang="fr-FR" sz="20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6923" marR="56923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940152" y="3134816"/>
            <a:ext cx="28045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fr-FR" sz="24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الكفاءة الشاملة</a:t>
            </a:r>
            <a:r>
              <a:rPr kumimoji="0" lang="fr-FR" altLang="fr-FR" sz="24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: </a:t>
            </a:r>
            <a:endParaRPr kumimoji="0" lang="fr-FR" altLang="fr-FR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480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97</a:t>
            </a:fld>
            <a:endParaRPr lang="fr-BE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>
                <a:solidFill>
                  <a:srgbClr val="C00000"/>
                </a:solidFill>
              </a:rPr>
              <a:t/>
            </a:r>
            <a:br>
              <a:rPr lang="ar-DZ" sz="5400" dirty="0">
                <a:solidFill>
                  <a:srgbClr val="C00000"/>
                </a:solidFill>
              </a:rPr>
            </a:br>
            <a:r>
              <a:rPr lang="ar-DZ" sz="5400" dirty="0"/>
              <a:t>ورشات عمل</a:t>
            </a:r>
            <a:endParaRPr lang="ar-DZ" sz="40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557216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à coins arrondis 7"/>
          <p:cNvSpPr/>
          <p:nvPr/>
        </p:nvSpPr>
        <p:spPr>
          <a:xfrm>
            <a:off x="6000760" y="14285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3600" b="1" dirty="0"/>
              <a:t>الحصّة </a:t>
            </a:r>
            <a:r>
              <a:rPr lang="ar-DZ" sz="3600" b="1" dirty="0" smtClean="0"/>
              <a:t>الثانية عشر 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144738067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2999" y="2116185"/>
            <a:ext cx="65701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>
                <a:solidFill>
                  <a:prstClr val="black"/>
                </a:solidFill>
                <a:cs typeface="Sultan bold" pitchFamily="2" charset="-78"/>
              </a:rPr>
              <a:t>الهدف: </a:t>
            </a:r>
          </a:p>
          <a:p>
            <a:pPr algn="r" rtl="1"/>
            <a:endParaRPr lang="ar-DZ" sz="3200" b="1" dirty="0" smtClean="0">
              <a:solidFill>
                <a:prstClr val="black"/>
              </a:solidFill>
              <a:cs typeface="Sultan bold" pitchFamily="2" charset="-78"/>
            </a:endParaRPr>
          </a:p>
          <a:p>
            <a:pPr algn="r" rtl="1"/>
            <a:r>
              <a:rPr lang="ar-DZ" sz="3200" b="1" dirty="0" smtClean="0">
                <a:solidFill>
                  <a:prstClr val="black"/>
                </a:solidFill>
                <a:cs typeface="Sultan bold" pitchFamily="2" charset="-78"/>
              </a:rPr>
              <a:t> دراسة تحليلية لبرامج  التعليم المتوسط لمادة العلوم الفيزيائية والتكنولوجيا المعاد كتابتها.</a:t>
            </a:r>
            <a:endParaRPr lang="en-US" sz="3200" b="1" dirty="0">
              <a:solidFill>
                <a:prstClr val="black"/>
              </a:solidFill>
            </a:endParaRPr>
          </a:p>
          <a:p>
            <a:pPr algn="r" rtl="1"/>
            <a:endParaRPr lang="en-US" sz="3200" b="1" dirty="0" smtClean="0">
              <a:solidFill>
                <a:prstClr val="black"/>
              </a:solidFill>
            </a:endParaRPr>
          </a:p>
          <a:p>
            <a:pPr algn="r" rtl="1"/>
            <a:endParaRPr lang="en-US" sz="3200" b="1" dirty="0" smtClean="0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06F1437-60A7-9C41-B5FF-E87EFF505A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10359"/>
            <a:ext cx="2977821" cy="54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830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0343" y="764704"/>
            <a:ext cx="8499584" cy="5368082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ar-DZ" b="1" dirty="0" smtClean="0"/>
              <a:t/>
            </a:r>
            <a:br>
              <a:rPr lang="ar-DZ" b="1" dirty="0" smtClean="0"/>
            </a:br>
            <a:r>
              <a:rPr lang="ar-DZ" b="1" dirty="0" smtClean="0"/>
              <a:t>النشاط 31: </a:t>
            </a:r>
            <a:br>
              <a:rPr lang="ar-DZ" b="1" dirty="0" smtClean="0"/>
            </a:br>
            <a:r>
              <a:rPr lang="ar-DZ" b="1" dirty="0" smtClean="0"/>
              <a:t>المهمة:</a:t>
            </a:r>
            <a:br>
              <a:rPr lang="ar-DZ" b="1" dirty="0" smtClean="0"/>
            </a:br>
            <a:r>
              <a:rPr lang="ar-DZ" sz="3600" b="1" dirty="0" smtClean="0"/>
              <a:t>انطلاقا من منهاج مادة العلوم الفيزيائية والتكنولوجيا أنجز مخطط التدرج السنوي مستعينا بالنموذج الموالي:</a:t>
            </a:r>
            <a:br>
              <a:rPr lang="ar-DZ" sz="3600" b="1" dirty="0" smtClean="0"/>
            </a:br>
            <a:r>
              <a:rPr lang="ar-DZ" altLang="fr-FR" sz="2700" b="1" u="sng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م</a:t>
            </a:r>
            <a:r>
              <a:rPr lang="ar-SA" altLang="fr-FR" sz="2700" b="1" u="sng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خطط تدرج </a:t>
            </a:r>
            <a:r>
              <a:rPr lang="ar-DZ" altLang="fr-FR" sz="2700" b="1" u="sng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السنوي</a:t>
            </a:r>
            <a:r>
              <a:rPr lang="fr-FR" altLang="fr-FR" sz="2700" dirty="0">
                <a:latin typeface="Arial" pitchFamily="34" charset="0"/>
                <a:cs typeface="Arial" pitchFamily="34" charset="0"/>
              </a:rPr>
              <a:t/>
            </a:r>
            <a:br>
              <a:rPr lang="fr-FR" altLang="fr-FR" sz="2700" dirty="0">
                <a:latin typeface="Arial" pitchFamily="34" charset="0"/>
                <a:cs typeface="Arial" pitchFamily="34" charset="0"/>
              </a:rPr>
            </a:br>
            <a:r>
              <a:rPr lang="ar-DZ" dirty="0" smtClean="0"/>
              <a:t/>
            </a:r>
            <a:br>
              <a:rPr lang="ar-DZ" dirty="0" smtClean="0"/>
            </a:br>
            <a:r>
              <a:rPr lang="ar-DZ" dirty="0"/>
              <a:t/>
            </a:r>
            <a:br>
              <a:rPr lang="ar-DZ" dirty="0"/>
            </a:br>
            <a:r>
              <a:rPr lang="ar-DZ" dirty="0" smtClean="0"/>
              <a:t/>
            </a:r>
            <a:br>
              <a:rPr lang="ar-DZ" dirty="0" smtClean="0"/>
            </a:br>
            <a:r>
              <a:rPr lang="ar-DZ" dirty="0" smtClean="0"/>
              <a:t>الاستراتيجية / العمل التعاوني </a:t>
            </a:r>
            <a:br>
              <a:rPr lang="ar-DZ" dirty="0" smtClean="0"/>
            </a:b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0" y="5013176"/>
            <a:ext cx="1978819" cy="1733550"/>
          </a:xfrm>
          <a:prstGeom prst="rect">
            <a:avLst/>
          </a:prstGeom>
        </p:spPr>
      </p:pic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839319"/>
              </p:ext>
            </p:extLst>
          </p:nvPr>
        </p:nvGraphicFramePr>
        <p:xfrm>
          <a:off x="539552" y="3789040"/>
          <a:ext cx="8280921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6264"/>
                <a:gridCol w="2376264"/>
                <a:gridCol w="1512168"/>
                <a:gridCol w="1080120"/>
                <a:gridCol w="936105"/>
              </a:tblGrid>
              <a:tr h="79990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dirty="0">
                          <a:effectLst/>
                        </a:rPr>
                        <a:t>الحصة الثانية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dirty="0">
                          <a:effectLst/>
                        </a:rPr>
                        <a:t>الحصة الاولى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dirty="0">
                          <a:effectLst/>
                        </a:rPr>
                        <a:t>الاسابيع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dirty="0">
                          <a:effectLst/>
                        </a:rPr>
                        <a:t>عدد </a:t>
                      </a:r>
                      <a:r>
                        <a:rPr lang="ar-DZ" sz="2400" dirty="0" smtClean="0">
                          <a:effectLst/>
                        </a:rPr>
                        <a:t>أسابيع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dirty="0">
                          <a:effectLst/>
                        </a:rPr>
                        <a:t>الشهر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60073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4564</Words>
  <Application>Microsoft Office PowerPoint</Application>
  <PresentationFormat>Affichage à l'écran (4:3)</PresentationFormat>
  <Paragraphs>1121</Paragraphs>
  <Slides>101</Slides>
  <Notes>82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101</vt:i4>
      </vt:variant>
    </vt:vector>
  </HeadingPairs>
  <TitlesOfParts>
    <vt:vector size="102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 إستراتيجيّة الجدول الذّاتي أو جدول التّعلّم (KWL) أوراق العمل\ورقة عمل 1.docx </vt:lpstr>
      <vt:lpstr>Présentation PowerPoint</vt:lpstr>
      <vt:lpstr>  المقطع التعلمي وأنماط الوضعيات  </vt:lpstr>
      <vt:lpstr>Présentation PowerPoint</vt:lpstr>
      <vt:lpstr>النشاط -01-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  طرائق التدريس الفروق الفردية أنماط التعلم</vt:lpstr>
      <vt:lpstr>الأهداف:</vt:lpstr>
      <vt:lpstr>النشاط 04 </vt:lpstr>
      <vt:lpstr>هيكلة النشاط 04  أوراق العمل\هيكلة النشاط04.pdf</vt:lpstr>
      <vt:lpstr> النشاط 05:الفروق الفردية </vt:lpstr>
      <vt:lpstr>هيكلة النشاط 05</vt:lpstr>
      <vt:lpstr>هيكلة النشاط 05 العوامل المؤدية إلى ظهور الفروق الفردية</vt:lpstr>
      <vt:lpstr>النشاط 6:   </vt:lpstr>
      <vt:lpstr>هيكلة النشاط 06</vt:lpstr>
      <vt:lpstr>النشاط 07: أنماط التعلم</vt:lpstr>
      <vt:lpstr>هيكلة النشاط 07</vt:lpstr>
      <vt:lpstr>  تخطيط حصة تعلمية</vt:lpstr>
      <vt:lpstr>Présentation PowerPoint</vt:lpstr>
      <vt:lpstr>Présentation PowerPoint</vt:lpstr>
      <vt:lpstr>Présentation PowerPoint</vt:lpstr>
      <vt:lpstr>النشاط  10 خطوات إعداد  حصة تعلمية</vt:lpstr>
      <vt:lpstr>هيكلة النشاط 10</vt:lpstr>
      <vt:lpstr>النشاط 11 /مراحل إنجاز درس </vt:lpstr>
      <vt:lpstr>هيكلة النشاط 11</vt:lpstr>
      <vt:lpstr> النشاط 12 طريقة تقويم درس</vt:lpstr>
      <vt:lpstr>هيكلة النشاط  12 استراتيجية تقويم درس   </vt:lpstr>
      <vt:lpstr>التأمل</vt:lpstr>
      <vt:lpstr>  شبكة ملاحظة</vt:lpstr>
      <vt:lpstr>Présentation PowerPoint</vt:lpstr>
      <vt:lpstr>Présentation PowerPoint</vt:lpstr>
      <vt:lpstr>Présentation PowerPoint</vt:lpstr>
      <vt:lpstr>  التغذية الراجعة</vt:lpstr>
      <vt:lpstr>Présentation PowerPoint</vt:lpstr>
      <vt:lpstr> لماذا تُعتبر التغذية الراجعة مُهمَّة؟  </vt:lpstr>
      <vt:lpstr>أتأمّل في معرفتي مقياس التّحصيل (thermomètre)</vt:lpstr>
      <vt:lpstr>Présentation PowerPoint</vt:lpstr>
      <vt:lpstr> تثبيت المفاهيم الواردة خلال الأسبوع  إستراتيجيّة الجدول الذّاتي أو جدول التّعلّم (KWL)</vt:lpstr>
      <vt:lpstr>  تنظيم الفضاء و علاقته بالأهداف التعلمية</vt:lpstr>
      <vt:lpstr>  إستراتيجيّة الجدول الذّاتي أو جدول التّعلّم (KWL)</vt:lpstr>
      <vt:lpstr>تنظيم الفضاء وعلاقته بالأهداف العلمية</vt:lpstr>
      <vt:lpstr>Présentation PowerPoint</vt:lpstr>
      <vt:lpstr>هيكلة النشاط 16</vt:lpstr>
      <vt:lpstr> نشاط تحفيزي :  حرك في كل حالة عود ثقاب واحد لتكون العملية صحيحة  </vt:lpstr>
      <vt:lpstr>Présentation PowerPoint</vt:lpstr>
      <vt:lpstr>Présentation PowerPoint</vt:lpstr>
      <vt:lpstr>  الدعائم والوسائط البيداغوجية</vt:lpstr>
      <vt:lpstr>Présentation PowerPoint</vt:lpstr>
      <vt:lpstr>Présentation PowerPoint</vt:lpstr>
      <vt:lpstr>Présentation PowerPoint</vt:lpstr>
      <vt:lpstr>Présentation PowerPoint</vt:lpstr>
      <vt:lpstr>هيكلة النشاط 19</vt:lpstr>
      <vt:lpstr>Présentation PowerPoint</vt:lpstr>
      <vt:lpstr>هيكلة النشاط 20</vt:lpstr>
      <vt:lpstr>Présentation PowerPoint</vt:lpstr>
      <vt:lpstr>  تغذية راجعة</vt:lpstr>
      <vt:lpstr>Présentation PowerPoint</vt:lpstr>
      <vt:lpstr>النشاط 22</vt:lpstr>
      <vt:lpstr> نشاط نهاية الدورة تثبيت المفاهيم الواردة  إستراتيجيّة الجدول الذّاتي أو جدول التّعلّم (KWL)</vt:lpstr>
      <vt:lpstr>  المناهج التّعليميّة:  تعريف المنهاج – المقاربة المعتمدة  – قراءة في المنهاج – مصطلحات ومفاهيم</vt:lpstr>
      <vt:lpstr>Présentation PowerPoint</vt:lpstr>
      <vt:lpstr>Présentation PowerPoint</vt:lpstr>
      <vt:lpstr>هيكلة النشاط23   </vt:lpstr>
      <vt:lpstr>نشاط 24 :يتعرف على المقاربة المعتمدة  </vt:lpstr>
      <vt:lpstr>هيكلة النشاط24</vt:lpstr>
      <vt:lpstr>Présentation PowerPoint</vt:lpstr>
      <vt:lpstr>هيكلة النشاط25</vt:lpstr>
      <vt:lpstr>النشاط26:يميّز بين المصطلحات الواردة في المنهاج   </vt:lpstr>
      <vt:lpstr>Présentation PowerPoint</vt:lpstr>
      <vt:lpstr>Présentation PowerPoint</vt:lpstr>
      <vt:lpstr>Présentation PowerPoint</vt:lpstr>
      <vt:lpstr>  خصائص المنهاج</vt:lpstr>
      <vt:lpstr>نشاط 27 خصائص المنهاج</vt:lpstr>
      <vt:lpstr>Présentation PowerPoint</vt:lpstr>
      <vt:lpstr> النشاط 28/مفهوم الكفاءة وأهميتها  من خلال المنهاج استخرج مفاهيم المصطلحات التالية: -الكفاءة الشاملة. -الكفاءة الختامية. --الكفاءة العرضية.   </vt:lpstr>
      <vt:lpstr>هيكلة النشاط 28</vt:lpstr>
      <vt:lpstr>النشاط29:</vt:lpstr>
      <vt:lpstr>هيكلة النشاط 29 مركبات الكفاءة:</vt:lpstr>
      <vt:lpstr>التأمل</vt:lpstr>
      <vt:lpstr>  ورشات عمل</vt:lpstr>
      <vt:lpstr>Présentation PowerPoint</vt:lpstr>
      <vt:lpstr>Présentation PowerPoint</vt:lpstr>
      <vt:lpstr> النشاط 30:  المهمة: انطلاقا من منهاج مادة العلوم الفيزيائية والتكنولوجيا أنجز مخطط إجراء التعلمات السنوية مستعينا بالنموذج الموالي: مخطط تدرج التعلمات السنوي       الاستراتيجية / العمل التعاوني   الرابط</vt:lpstr>
      <vt:lpstr>  ورشات عمل</vt:lpstr>
      <vt:lpstr>Présentation PowerPoint</vt:lpstr>
      <vt:lpstr> النشاط 31:  المهمة: انطلاقا من منهاج مادة العلوم الفيزيائية والتكنولوجيا أنجز مخطط التدرج السنوي مستعينا بالنموذج الموالي: مخطط تدرج السنوي    الاستراتيجية / العمل التعاوني  </vt:lpstr>
      <vt:lpstr>التأمل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NABIL COMPTA</dc:creator>
  <cp:lastModifiedBy>brm</cp:lastModifiedBy>
  <cp:revision>75</cp:revision>
  <dcterms:created xsi:type="dcterms:W3CDTF">2018-06-27T05:07:22Z</dcterms:created>
  <dcterms:modified xsi:type="dcterms:W3CDTF">2018-07-08T10:40:57Z</dcterms:modified>
</cp:coreProperties>
</file>