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59" r:id="rId4"/>
    <p:sldId id="276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69" r:id="rId17"/>
    <p:sldId id="271" r:id="rId18"/>
    <p:sldId id="272" r:id="rId19"/>
    <p:sldId id="277" r:id="rId20"/>
    <p:sldId id="280" r:id="rId21"/>
    <p:sldId id="281" r:id="rId22"/>
    <p:sldId id="278" r:id="rId23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EC3FB06-5E33-48C8-9479-9AE7A8AC0C9A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0C5DEB0E-AAD8-44BD-B5FB-247C1557EA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7289A55A-F13E-485A-8189-36D20A3B5AE1}" type="datetimeFigureOut">
              <a:rPr lang="en-US" smtClean="0"/>
              <a:pPr/>
              <a:t>3/12/2012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3E1D7663-8427-4F87-B040-B7825FF6AB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D7663-8427-4F87-B040-B7825FF6ABA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D7663-8427-4F87-B040-B7825FF6ABA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D7663-8427-4F87-B040-B7825FF6ABA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D7663-8427-4F87-B040-B7825FF6ABA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D7663-8427-4F87-B040-B7825FF6ABAE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D7663-8427-4F87-B040-B7825FF6ABAE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D7663-8427-4F87-B040-B7825FF6ABAE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D7663-8427-4F87-B040-B7825FF6ABAE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D7663-8427-4F87-B040-B7825FF6ABAE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D7663-8427-4F87-B040-B7825FF6ABAE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D7663-8427-4F87-B040-B7825FF6ABAE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D7663-8427-4F87-B040-B7825FF6ABA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D7663-8427-4F87-B040-B7825FF6ABAE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D7663-8427-4F87-B040-B7825FF6ABAE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D7663-8427-4F87-B040-B7825FF6ABAE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D7663-8427-4F87-B040-B7825FF6ABA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D7663-8427-4F87-B040-B7825FF6ABA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D7663-8427-4F87-B040-B7825FF6ABA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D7663-8427-4F87-B040-B7825FF6ABA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D7663-8427-4F87-B040-B7825FF6ABA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D7663-8427-4F87-B040-B7825FF6ABA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D7663-8427-4F87-B040-B7825FF6ABA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8DF2FB2-A0D6-49EE-9BAB-AC18D59807B9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8200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8201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2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3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4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5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6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7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8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9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0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1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2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3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4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5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6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7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8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9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0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1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2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3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4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5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6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7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8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9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30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31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232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80BEC5-B076-42A3-B784-EB62C27D10D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8D683A-799D-460F-B129-88D8587728B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92D49-5F25-493E-B9EE-036A871888A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A2C0CD-3870-40F6-AC6A-34B666542A8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7C5E19-433C-45C2-8E56-041431445D0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F84DAD-54AA-4EDA-BBD1-78A2C998BFF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356C4D-5751-4F86-9C73-FBAB0302E88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7321BC-623C-4D50-BFF3-14C9F0C98F6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F9ADFD-6C68-48F7-87F7-B9F8E504D61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3366D3-B498-40F3-8749-CFB1F475C85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n-US" alt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n-US" alt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C576BBE3-2105-47A9-9414-FFB4AD96DF26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7176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7177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8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9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0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1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2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3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4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5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6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7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8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9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90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91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92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93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94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95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96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97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98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99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00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01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02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03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04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05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06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07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8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itchFamily="34" charset="0"/>
              </a:rPr>
              <a:t>Peran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itchFamily="34" charset="0"/>
              </a:rPr>
              <a:t> </a:t>
            </a: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itchFamily="34" charset="0"/>
              </a:rPr>
              <a:t>Teknologi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itchFamily="34" charset="0"/>
              </a:rPr>
              <a:t> </a:t>
            </a: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itchFamily="34" charset="0"/>
              </a:rPr>
              <a:t>Informasi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itchFamily="34" charset="0"/>
              </a:rPr>
              <a:t> </a:t>
            </a: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itchFamily="34" charset="0"/>
              </a:rPr>
              <a:t>dalam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itchFamily="34" charset="0"/>
              </a:rPr>
              <a:t> </a:t>
            </a: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w Cen MT" pitchFamily="34" charset="0"/>
              </a:rPr>
              <a:t>eGovernment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w Cen MT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sz="2800" dirty="0" smtClean="0">
              <a:latin typeface="Book Antiqua" pitchFamily="18" charset="0"/>
            </a:endParaRPr>
          </a:p>
          <a:p>
            <a:pPr algn="l"/>
            <a:r>
              <a:rPr lang="en-US" sz="2400" dirty="0" err="1" smtClean="0">
                <a:latin typeface="Book Antiqua" pitchFamily="18" charset="0"/>
              </a:rPr>
              <a:t>Bahan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>
                <a:latin typeface="Book Antiqua" pitchFamily="18" charset="0"/>
              </a:rPr>
              <a:t>Kuliah</a:t>
            </a:r>
            <a:endParaRPr lang="en-US" sz="2400" dirty="0">
              <a:latin typeface="Book Antiqua" pitchFamily="18" charset="0"/>
            </a:endParaRPr>
          </a:p>
          <a:p>
            <a:pPr algn="l"/>
            <a:r>
              <a:rPr lang="en-US" sz="2400" dirty="0" err="1" smtClean="0">
                <a:latin typeface="Book Antiqua" pitchFamily="18" charset="0"/>
              </a:rPr>
              <a:t>Sosioteknologi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Informasi</a:t>
            </a:r>
            <a:endParaRPr lang="en-US" sz="2400" dirty="0" smtClean="0">
              <a:latin typeface="Book Antiqua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697508" y="5181600"/>
            <a:ext cx="35894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b="1" dirty="0" smtClean="0">
                <a:latin typeface="Book Antiqua" pitchFamily="18" charset="0"/>
              </a:rPr>
              <a:t>PS </a:t>
            </a:r>
            <a:r>
              <a:rPr lang="en-US" b="1" dirty="0" err="1" smtClean="0">
                <a:latin typeface="Book Antiqua" pitchFamily="18" charset="0"/>
              </a:rPr>
              <a:t>Informatika</a:t>
            </a:r>
            <a:r>
              <a:rPr lang="en-US" b="1" dirty="0" smtClean="0">
                <a:latin typeface="Book Antiqua" pitchFamily="18" charset="0"/>
              </a:rPr>
              <a:t> </a:t>
            </a:r>
            <a:r>
              <a:rPr lang="en-US" b="1" dirty="0" err="1" smtClean="0">
                <a:latin typeface="Book Antiqua" pitchFamily="18" charset="0"/>
              </a:rPr>
              <a:t>Undip</a:t>
            </a:r>
            <a:r>
              <a:rPr lang="en-US" b="1" dirty="0" smtClean="0">
                <a:latin typeface="Book Antiqua" pitchFamily="18" charset="0"/>
              </a:rPr>
              <a:t> 2011-2012</a:t>
            </a:r>
            <a:endParaRPr lang="en-US" b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Gartner Group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4681537"/>
          </a:xfrm>
        </p:spPr>
        <p:txBody>
          <a:bodyPr/>
          <a:lstStyle/>
          <a:p>
            <a:r>
              <a:rPr lang="en-US" sz="2400" b="1" i="1" dirty="0" smtClean="0">
                <a:latin typeface="Book Antiqua" pitchFamily="18" charset="0"/>
              </a:rPr>
              <a:t>Presence</a:t>
            </a:r>
          </a:p>
          <a:p>
            <a:pPr>
              <a:buNone/>
            </a:pPr>
            <a:r>
              <a:rPr lang="en-US" sz="2400" dirty="0" smtClean="0">
                <a:latin typeface="Book Antiqua" pitchFamily="18" charset="0"/>
              </a:rPr>
              <a:t>	</a:t>
            </a:r>
            <a:r>
              <a:rPr lang="en-US" sz="2400" dirty="0" err="1" smtClean="0">
                <a:latin typeface="Book Antiqua" pitchFamily="18" charset="0"/>
              </a:rPr>
              <a:t>Kehadiran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situs</a:t>
            </a:r>
            <a:r>
              <a:rPr lang="en-US" sz="2400" dirty="0" smtClean="0">
                <a:latin typeface="Book Antiqua" pitchFamily="18" charset="0"/>
              </a:rPr>
              <a:t> web (</a:t>
            </a:r>
            <a:r>
              <a:rPr lang="en-US" sz="2400" dirty="0" err="1" smtClean="0">
                <a:latin typeface="Book Antiqua" pitchFamily="18" charset="0"/>
              </a:rPr>
              <a:t>visi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misi</a:t>
            </a:r>
            <a:r>
              <a:rPr lang="en-US" sz="2400" dirty="0" smtClean="0">
                <a:latin typeface="Book Antiqua" pitchFamily="18" charset="0"/>
              </a:rPr>
              <a:t>, </a:t>
            </a:r>
            <a:r>
              <a:rPr lang="en-US" sz="2400" dirty="0" err="1" smtClean="0">
                <a:latin typeface="Book Antiqua" pitchFamily="18" charset="0"/>
              </a:rPr>
              <a:t>alamat</a:t>
            </a:r>
            <a:r>
              <a:rPr lang="en-US" sz="2400" dirty="0" smtClean="0">
                <a:latin typeface="Book Antiqua" pitchFamily="18" charset="0"/>
              </a:rPr>
              <a:t>, </a:t>
            </a:r>
            <a:r>
              <a:rPr lang="en-US" sz="2400" dirty="0" err="1" smtClean="0">
                <a:latin typeface="Book Antiqua" pitchFamily="18" charset="0"/>
              </a:rPr>
              <a:t>layanan</a:t>
            </a:r>
            <a:r>
              <a:rPr lang="en-US" sz="2400" dirty="0" smtClean="0">
                <a:latin typeface="Book Antiqua" pitchFamily="18" charset="0"/>
              </a:rPr>
              <a:t>, </a:t>
            </a:r>
            <a:r>
              <a:rPr lang="en-US" sz="2400" dirty="0" err="1" smtClean="0">
                <a:latin typeface="Book Antiqua" pitchFamily="18" charset="0"/>
              </a:rPr>
              <a:t>dokumen-dokumen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publik</a:t>
            </a:r>
            <a:r>
              <a:rPr lang="en-US" sz="2400" dirty="0" smtClean="0">
                <a:latin typeface="Book Antiqua" pitchFamily="18" charset="0"/>
              </a:rPr>
              <a:t>)</a:t>
            </a:r>
          </a:p>
          <a:p>
            <a:r>
              <a:rPr lang="en-US" sz="2400" b="1" i="1" dirty="0" smtClean="0">
                <a:latin typeface="Book Antiqua" pitchFamily="18" charset="0"/>
              </a:rPr>
              <a:t>Interaction</a:t>
            </a:r>
          </a:p>
          <a:p>
            <a:pPr>
              <a:buNone/>
            </a:pPr>
            <a:r>
              <a:rPr lang="en-US" sz="2400" dirty="0">
                <a:latin typeface="Book Antiqua" pitchFamily="18" charset="0"/>
              </a:rPr>
              <a:t>	</a:t>
            </a:r>
            <a:r>
              <a:rPr lang="en-US" sz="2400" dirty="0" err="1" smtClean="0">
                <a:latin typeface="Book Antiqua" pitchFamily="18" charset="0"/>
              </a:rPr>
              <a:t>Kemampuan</a:t>
            </a:r>
            <a:r>
              <a:rPr lang="en-US" sz="2400" dirty="0" smtClean="0">
                <a:latin typeface="Book Antiqua" pitchFamily="18" charset="0"/>
              </a:rPr>
              <a:t> search, downloadable forms, </a:t>
            </a:r>
            <a:r>
              <a:rPr lang="en-US" sz="2400" dirty="0" err="1" smtClean="0">
                <a:latin typeface="Book Antiqua" pitchFamily="18" charset="0"/>
              </a:rPr>
              <a:t>alamat</a:t>
            </a:r>
            <a:r>
              <a:rPr lang="en-US" sz="2400" dirty="0" smtClean="0">
                <a:latin typeface="Book Antiqua" pitchFamily="18" charset="0"/>
              </a:rPr>
              <a:t> email </a:t>
            </a:r>
            <a:r>
              <a:rPr lang="en-US" sz="2400" dirty="0" err="1" smtClean="0">
                <a:latin typeface="Book Antiqua" pitchFamily="18" charset="0"/>
              </a:rPr>
              <a:t>institusi</a:t>
            </a:r>
            <a:r>
              <a:rPr lang="en-US" sz="2400" dirty="0" smtClean="0">
                <a:latin typeface="Book Antiqua" pitchFamily="18" charset="0"/>
              </a:rPr>
              <a:t>, link </a:t>
            </a:r>
            <a:r>
              <a:rPr lang="en-US" sz="2400" dirty="0" err="1" smtClean="0">
                <a:latin typeface="Book Antiqua" pitchFamily="18" charset="0"/>
              </a:rPr>
              <a:t>situs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terkait</a:t>
            </a:r>
            <a:endParaRPr lang="en-US" sz="2400" dirty="0" smtClean="0">
              <a:latin typeface="Book Antiqua" pitchFamily="18" charset="0"/>
            </a:endParaRPr>
          </a:p>
          <a:p>
            <a:r>
              <a:rPr lang="en-US" sz="2400" b="1" i="1" dirty="0" smtClean="0">
                <a:latin typeface="Book Antiqua" pitchFamily="18" charset="0"/>
              </a:rPr>
              <a:t>Transaction</a:t>
            </a:r>
          </a:p>
          <a:p>
            <a:pPr>
              <a:buNone/>
            </a:pPr>
            <a:r>
              <a:rPr lang="en-US" sz="2400" dirty="0" smtClean="0">
                <a:latin typeface="Book Antiqua" pitchFamily="18" charset="0"/>
              </a:rPr>
              <a:t>	</a:t>
            </a:r>
            <a:r>
              <a:rPr lang="en-US" sz="2400" dirty="0" err="1" smtClean="0">
                <a:latin typeface="Book Antiqua" pitchFamily="18" charset="0"/>
              </a:rPr>
              <a:t>Pelayanan</a:t>
            </a:r>
            <a:r>
              <a:rPr lang="en-US" sz="2400" dirty="0" smtClean="0">
                <a:latin typeface="Book Antiqua" pitchFamily="18" charset="0"/>
              </a:rPr>
              <a:t> on-line (</a:t>
            </a:r>
            <a:r>
              <a:rPr lang="en-US" sz="2400" dirty="0" err="1" smtClean="0">
                <a:latin typeface="Book Antiqua" pitchFamily="18" charset="0"/>
              </a:rPr>
              <a:t>perijinan</a:t>
            </a:r>
            <a:r>
              <a:rPr lang="en-US" sz="2400" dirty="0" smtClean="0">
                <a:latin typeface="Book Antiqua" pitchFamily="18" charset="0"/>
              </a:rPr>
              <a:t>, </a:t>
            </a:r>
            <a:r>
              <a:rPr lang="en-US" sz="2400" dirty="0" err="1" smtClean="0">
                <a:latin typeface="Book Antiqua" pitchFamily="18" charset="0"/>
              </a:rPr>
              <a:t>pajak</a:t>
            </a:r>
            <a:r>
              <a:rPr lang="en-US" sz="2400" dirty="0" smtClean="0">
                <a:latin typeface="Book Antiqua" pitchFamily="18" charset="0"/>
              </a:rPr>
              <a:t>, SIM, </a:t>
            </a:r>
            <a:r>
              <a:rPr lang="en-US" sz="2400" dirty="0" err="1" smtClean="0">
                <a:latin typeface="Book Antiqua" pitchFamily="18" charset="0"/>
              </a:rPr>
              <a:t>eProcurement</a:t>
            </a:r>
            <a:r>
              <a:rPr lang="en-US" sz="2400" dirty="0" smtClean="0">
                <a:latin typeface="Book Antiqua" pitchFamily="18" charset="0"/>
              </a:rPr>
              <a:t>)</a:t>
            </a:r>
          </a:p>
          <a:p>
            <a:r>
              <a:rPr lang="en-US" sz="2400" b="1" i="1" dirty="0" err="1" smtClean="0">
                <a:latin typeface="Book Antiqua" pitchFamily="18" charset="0"/>
              </a:rPr>
              <a:t>Tranformation</a:t>
            </a:r>
            <a:endParaRPr lang="en-US" sz="2400" b="1" i="1" dirty="0" smtClean="0">
              <a:latin typeface="Book Antiqua" pitchFamily="18" charset="0"/>
            </a:endParaRPr>
          </a:p>
          <a:p>
            <a:pPr>
              <a:buNone/>
            </a:pPr>
            <a:r>
              <a:rPr lang="en-US" sz="2400" dirty="0" smtClean="0">
                <a:latin typeface="Book Antiqua" pitchFamily="18" charset="0"/>
              </a:rPr>
              <a:t>	</a:t>
            </a:r>
            <a:r>
              <a:rPr lang="en-US" sz="2400" dirty="0" err="1" smtClean="0">
                <a:latin typeface="Book Antiqua" pitchFamily="18" charset="0"/>
              </a:rPr>
              <a:t>Pelayanan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satu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pintu</a:t>
            </a:r>
            <a:r>
              <a:rPr lang="en-US" sz="2400" dirty="0" smtClean="0">
                <a:latin typeface="Book Antiqua" pitchFamily="18" charset="0"/>
              </a:rPr>
              <a:t>, e-referendum, e-voting, intranet-extranet (workflow-</a:t>
            </a:r>
            <a:r>
              <a:rPr lang="en-US" sz="2400" dirty="0" err="1" smtClean="0">
                <a:latin typeface="Book Antiqua" pitchFamily="18" charset="0"/>
              </a:rPr>
              <a:t>kolaborasi</a:t>
            </a:r>
            <a:r>
              <a:rPr lang="en-US" sz="2400" dirty="0" smtClean="0">
                <a:latin typeface="Book Antiqua" pitchFamily="18" charset="0"/>
              </a:rPr>
              <a:t>)</a:t>
            </a:r>
            <a:endParaRPr lang="en-US" sz="2400" dirty="0">
              <a:latin typeface="Book Antiqua" pitchFamily="18" charset="0"/>
            </a:endParaRPr>
          </a:p>
        </p:txBody>
      </p:sp>
      <p:sp>
        <p:nvSpPr>
          <p:cNvPr id="4" name="Snip Diagonal Corner Rectangle 3"/>
          <p:cNvSpPr/>
          <p:nvPr/>
        </p:nvSpPr>
        <p:spPr>
          <a:xfrm>
            <a:off x="304800" y="1447800"/>
            <a:ext cx="7543800" cy="228600"/>
          </a:xfrm>
          <a:prstGeom prst="snip2Diag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United Nations (PBB)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2"/>
            <a:ext cx="8229600" cy="4986337"/>
          </a:xfrm>
        </p:spPr>
        <p:txBody>
          <a:bodyPr/>
          <a:lstStyle/>
          <a:p>
            <a:r>
              <a:rPr lang="en-US" sz="2300" b="1" i="1" dirty="0" smtClean="0">
                <a:latin typeface="Book Antiqua" pitchFamily="18" charset="0"/>
              </a:rPr>
              <a:t>Emerging</a:t>
            </a:r>
          </a:p>
          <a:p>
            <a:pPr>
              <a:buNone/>
            </a:pPr>
            <a:r>
              <a:rPr lang="en-US" sz="2300" dirty="0">
                <a:latin typeface="Book Antiqua" pitchFamily="18" charset="0"/>
              </a:rPr>
              <a:t>	</a:t>
            </a:r>
            <a:r>
              <a:rPr lang="en-US" sz="2300" dirty="0" err="1" smtClean="0">
                <a:latin typeface="Book Antiqua" pitchFamily="18" charset="0"/>
              </a:rPr>
              <a:t>Komitment</a:t>
            </a:r>
            <a:r>
              <a:rPr lang="en-US" sz="2300" dirty="0" smtClean="0">
                <a:latin typeface="Book Antiqua" pitchFamily="18" charset="0"/>
              </a:rPr>
              <a:t> e-Gov, </a:t>
            </a:r>
            <a:r>
              <a:rPr lang="en-US" sz="2300" dirty="0" err="1" smtClean="0">
                <a:latin typeface="Book Antiqua" pitchFamily="18" charset="0"/>
              </a:rPr>
              <a:t>situs</a:t>
            </a:r>
            <a:r>
              <a:rPr lang="en-US" sz="2300" dirty="0" smtClean="0">
                <a:latin typeface="Book Antiqua" pitchFamily="18" charset="0"/>
              </a:rPr>
              <a:t> web (</a:t>
            </a:r>
            <a:r>
              <a:rPr lang="en-US" sz="2300" dirty="0" err="1" smtClean="0">
                <a:latin typeface="Book Antiqua" pitchFamily="18" charset="0"/>
              </a:rPr>
              <a:t>statis</a:t>
            </a:r>
            <a:r>
              <a:rPr lang="en-US" sz="2300" dirty="0" smtClean="0">
                <a:latin typeface="Book Antiqua" pitchFamily="18" charset="0"/>
              </a:rPr>
              <a:t>), </a:t>
            </a:r>
            <a:r>
              <a:rPr lang="en-US" sz="2300" dirty="0" err="1" smtClean="0">
                <a:latin typeface="Book Antiqua" pitchFamily="18" charset="0"/>
              </a:rPr>
              <a:t>informasi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en-US" sz="2300" dirty="0" err="1" smtClean="0">
                <a:latin typeface="Book Antiqua" pitchFamily="18" charset="0"/>
              </a:rPr>
              <a:t>kontak</a:t>
            </a:r>
            <a:endParaRPr lang="en-US" sz="2300" dirty="0" smtClean="0">
              <a:latin typeface="Book Antiqua" pitchFamily="18" charset="0"/>
            </a:endParaRPr>
          </a:p>
          <a:p>
            <a:r>
              <a:rPr lang="en-US" sz="2300" b="1" i="1" dirty="0" smtClean="0">
                <a:latin typeface="Book Antiqua" pitchFamily="18" charset="0"/>
              </a:rPr>
              <a:t>Enhanced</a:t>
            </a:r>
          </a:p>
          <a:p>
            <a:pPr>
              <a:buNone/>
            </a:pPr>
            <a:r>
              <a:rPr lang="en-US" sz="2300" dirty="0" smtClean="0">
                <a:latin typeface="Book Antiqua" pitchFamily="18" charset="0"/>
              </a:rPr>
              <a:t>	</a:t>
            </a:r>
            <a:r>
              <a:rPr lang="en-US" sz="2300" dirty="0" err="1" smtClean="0">
                <a:latin typeface="Book Antiqua" pitchFamily="18" charset="0"/>
              </a:rPr>
              <a:t>Informasi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en-US" sz="2300" dirty="0" err="1" smtClean="0">
                <a:latin typeface="Book Antiqua" pitchFamily="18" charset="0"/>
              </a:rPr>
              <a:t>dinamis</a:t>
            </a:r>
            <a:r>
              <a:rPr lang="en-US" sz="2300" dirty="0" smtClean="0">
                <a:latin typeface="Book Antiqua" pitchFamily="18" charset="0"/>
              </a:rPr>
              <a:t>, link </a:t>
            </a:r>
            <a:r>
              <a:rPr lang="en-US" sz="2300" dirty="0" err="1" smtClean="0">
                <a:latin typeface="Book Antiqua" pitchFamily="18" charset="0"/>
              </a:rPr>
              <a:t>situs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en-US" sz="2300" dirty="0" err="1" smtClean="0">
                <a:latin typeface="Book Antiqua" pitchFamily="18" charset="0"/>
              </a:rPr>
              <a:t>terkait</a:t>
            </a:r>
            <a:r>
              <a:rPr lang="en-US" sz="2300" dirty="0" smtClean="0">
                <a:latin typeface="Book Antiqua" pitchFamily="18" charset="0"/>
              </a:rPr>
              <a:t>, </a:t>
            </a:r>
            <a:r>
              <a:rPr lang="en-US" sz="2300" dirty="0" err="1" smtClean="0">
                <a:latin typeface="Book Antiqua" pitchFamily="18" charset="0"/>
              </a:rPr>
              <a:t>kemampuan</a:t>
            </a:r>
            <a:r>
              <a:rPr lang="en-US" sz="2300" dirty="0" smtClean="0">
                <a:latin typeface="Book Antiqua" pitchFamily="18" charset="0"/>
              </a:rPr>
              <a:t> search, </a:t>
            </a:r>
            <a:r>
              <a:rPr lang="en-US" sz="2300" dirty="0" err="1" smtClean="0">
                <a:latin typeface="Book Antiqua" pitchFamily="18" charset="0"/>
              </a:rPr>
              <a:t>alamat</a:t>
            </a:r>
            <a:r>
              <a:rPr lang="en-US" sz="2300" dirty="0" smtClean="0">
                <a:latin typeface="Book Antiqua" pitchFamily="18" charset="0"/>
              </a:rPr>
              <a:t> email </a:t>
            </a:r>
            <a:r>
              <a:rPr lang="en-US" sz="2300" dirty="0" err="1" smtClean="0">
                <a:latin typeface="Book Antiqua" pitchFamily="18" charset="0"/>
              </a:rPr>
              <a:t>kontak</a:t>
            </a:r>
            <a:endParaRPr lang="en-US" sz="2300" dirty="0" smtClean="0">
              <a:latin typeface="Book Antiqua" pitchFamily="18" charset="0"/>
            </a:endParaRPr>
          </a:p>
          <a:p>
            <a:r>
              <a:rPr lang="en-US" sz="2300" b="1" i="1" dirty="0" smtClean="0">
                <a:latin typeface="Book Antiqua" pitchFamily="18" charset="0"/>
              </a:rPr>
              <a:t>Interactive</a:t>
            </a:r>
          </a:p>
          <a:p>
            <a:pPr>
              <a:buNone/>
            </a:pPr>
            <a:r>
              <a:rPr lang="en-US" sz="2300" dirty="0" smtClean="0">
                <a:latin typeface="Book Antiqua" pitchFamily="18" charset="0"/>
              </a:rPr>
              <a:t>	</a:t>
            </a:r>
            <a:r>
              <a:rPr lang="en-US" sz="2300" dirty="0" err="1" smtClean="0">
                <a:latin typeface="Book Antiqua" pitchFamily="18" charset="0"/>
              </a:rPr>
              <a:t>Interaksi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en-US" sz="2300" dirty="0" err="1" smtClean="0">
                <a:latin typeface="Book Antiqua" pitchFamily="18" charset="0"/>
              </a:rPr>
              <a:t>bersifat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en-US" sz="2300" dirty="0" err="1" smtClean="0">
                <a:latin typeface="Book Antiqua" pitchFamily="18" charset="0"/>
              </a:rPr>
              <a:t>dua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en-US" sz="2300" dirty="0" err="1" smtClean="0">
                <a:latin typeface="Book Antiqua" pitchFamily="18" charset="0"/>
              </a:rPr>
              <a:t>arah</a:t>
            </a:r>
            <a:r>
              <a:rPr lang="en-US" sz="2300" dirty="0" smtClean="0">
                <a:latin typeface="Book Antiqua" pitchFamily="18" charset="0"/>
              </a:rPr>
              <a:t>, </a:t>
            </a:r>
            <a:r>
              <a:rPr lang="en-US" sz="2300" dirty="0" err="1" smtClean="0">
                <a:latin typeface="Book Antiqua" pitchFamily="18" charset="0"/>
              </a:rPr>
              <a:t>informasi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en-US" sz="2300" dirty="0" err="1" smtClean="0">
                <a:latin typeface="Book Antiqua" pitchFamily="18" charset="0"/>
              </a:rPr>
              <a:t>mutakhir</a:t>
            </a:r>
            <a:r>
              <a:rPr lang="en-US" sz="2300" dirty="0" smtClean="0">
                <a:latin typeface="Book Antiqua" pitchFamily="18" charset="0"/>
              </a:rPr>
              <a:t>, downloadable form</a:t>
            </a:r>
          </a:p>
          <a:p>
            <a:r>
              <a:rPr lang="en-US" sz="2300" b="1" i="1" dirty="0" smtClean="0">
                <a:latin typeface="Book Antiqua" pitchFamily="18" charset="0"/>
              </a:rPr>
              <a:t>Transactional</a:t>
            </a:r>
          </a:p>
          <a:p>
            <a:pPr>
              <a:buNone/>
            </a:pPr>
            <a:r>
              <a:rPr lang="en-US" sz="2300" dirty="0" smtClean="0">
                <a:latin typeface="Book Antiqua" pitchFamily="18" charset="0"/>
              </a:rPr>
              <a:t>	Secure login, </a:t>
            </a:r>
            <a:r>
              <a:rPr lang="en-US" sz="2300" dirty="0" err="1" smtClean="0">
                <a:latin typeface="Book Antiqua" pitchFamily="18" charset="0"/>
              </a:rPr>
              <a:t>layanan</a:t>
            </a:r>
            <a:r>
              <a:rPr lang="en-US" sz="2300" dirty="0" smtClean="0">
                <a:latin typeface="Book Antiqua" pitchFamily="18" charset="0"/>
              </a:rPr>
              <a:t> on-line (</a:t>
            </a:r>
            <a:r>
              <a:rPr lang="en-US" sz="2300" dirty="0" err="1" smtClean="0">
                <a:latin typeface="Book Antiqua" pitchFamily="18" charset="0"/>
              </a:rPr>
              <a:t>ijin</a:t>
            </a:r>
            <a:r>
              <a:rPr lang="en-US" sz="2300" dirty="0" smtClean="0">
                <a:latin typeface="Book Antiqua" pitchFamily="18" charset="0"/>
              </a:rPr>
              <a:t>, </a:t>
            </a:r>
            <a:r>
              <a:rPr lang="en-US" sz="2300" dirty="0" err="1" smtClean="0">
                <a:latin typeface="Book Antiqua" pitchFamily="18" charset="0"/>
              </a:rPr>
              <a:t>registrasi</a:t>
            </a:r>
            <a:r>
              <a:rPr lang="en-US" sz="2300" dirty="0" smtClean="0">
                <a:latin typeface="Book Antiqua" pitchFamily="18" charset="0"/>
              </a:rPr>
              <a:t>)</a:t>
            </a:r>
          </a:p>
          <a:p>
            <a:r>
              <a:rPr lang="en-US" sz="2300" b="1" i="1" dirty="0" smtClean="0">
                <a:latin typeface="Book Antiqua" pitchFamily="18" charset="0"/>
              </a:rPr>
              <a:t>Seamless</a:t>
            </a:r>
          </a:p>
          <a:p>
            <a:pPr>
              <a:buNone/>
            </a:pPr>
            <a:r>
              <a:rPr lang="en-US" sz="2300" dirty="0" smtClean="0">
                <a:latin typeface="Book Antiqua" pitchFamily="18" charset="0"/>
              </a:rPr>
              <a:t>	</a:t>
            </a:r>
            <a:r>
              <a:rPr lang="en-US" sz="2300" dirty="0" err="1" smtClean="0">
                <a:latin typeface="Book Antiqua" pitchFamily="18" charset="0"/>
              </a:rPr>
              <a:t>Layanan</a:t>
            </a:r>
            <a:r>
              <a:rPr lang="en-US" sz="2300" dirty="0" smtClean="0">
                <a:latin typeface="Book Antiqua" pitchFamily="18" charset="0"/>
              </a:rPr>
              <a:t> on-line </a:t>
            </a:r>
            <a:r>
              <a:rPr lang="en-US" sz="2300" dirty="0" err="1" smtClean="0">
                <a:latin typeface="Book Antiqua" pitchFamily="18" charset="0"/>
              </a:rPr>
              <a:t>publik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en-US" sz="2300" dirty="0" err="1" smtClean="0">
                <a:latin typeface="Book Antiqua" pitchFamily="18" charset="0"/>
              </a:rPr>
              <a:t>terintegrasi</a:t>
            </a:r>
            <a:endParaRPr lang="en-US" sz="2300" dirty="0" smtClean="0">
              <a:latin typeface="Book Antiqua" pitchFamily="18" charset="0"/>
            </a:endParaRPr>
          </a:p>
          <a:p>
            <a:endParaRPr lang="en-US" sz="2300" dirty="0">
              <a:latin typeface="Book Antiqua" pitchFamily="18" charset="0"/>
            </a:endParaRPr>
          </a:p>
        </p:txBody>
      </p:sp>
      <p:sp>
        <p:nvSpPr>
          <p:cNvPr id="4" name="Snip Diagonal Corner Rectangle 3"/>
          <p:cNvSpPr/>
          <p:nvPr/>
        </p:nvSpPr>
        <p:spPr>
          <a:xfrm>
            <a:off x="304800" y="1447800"/>
            <a:ext cx="7543800" cy="228600"/>
          </a:xfrm>
          <a:prstGeom prst="snip2Diag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Fungsi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Pelayanan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dirty="0" err="1" smtClean="0">
                <a:latin typeface="Book Antiqua" pitchFamily="18" charset="0"/>
              </a:rPr>
              <a:t>Fungsi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pelayanan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ada</a:t>
            </a:r>
            <a:r>
              <a:rPr lang="en-US" sz="2400" dirty="0" smtClean="0">
                <a:latin typeface="Book Antiqua" pitchFamily="18" charset="0"/>
              </a:rPr>
              <a:t> 2 </a:t>
            </a:r>
            <a:r>
              <a:rPr lang="en-US" sz="2400" dirty="0" err="1" smtClean="0">
                <a:latin typeface="Book Antiqua" pitchFamily="18" charset="0"/>
              </a:rPr>
              <a:t>subsistem</a:t>
            </a:r>
            <a:r>
              <a:rPr lang="en-US" sz="2400" dirty="0" smtClean="0">
                <a:latin typeface="Book Antiqua" pitchFamily="18" charset="0"/>
              </a:rPr>
              <a:t> :</a:t>
            </a:r>
          </a:p>
          <a:p>
            <a:r>
              <a:rPr lang="en-US" sz="2400" b="1" i="1" dirty="0" smtClean="0">
                <a:latin typeface="Book Antiqua" pitchFamily="18" charset="0"/>
              </a:rPr>
              <a:t>Front Office</a:t>
            </a:r>
          </a:p>
          <a:p>
            <a:pPr>
              <a:buNone/>
            </a:pPr>
            <a:r>
              <a:rPr lang="en-US" sz="2400" dirty="0" smtClean="0">
                <a:latin typeface="Book Antiqua" pitchFamily="18" charset="0"/>
              </a:rPr>
              <a:t>	</a:t>
            </a:r>
            <a:r>
              <a:rPr lang="en-US" sz="2400" dirty="0" err="1" smtClean="0">
                <a:latin typeface="Book Antiqua" pitchFamily="18" charset="0"/>
              </a:rPr>
              <a:t>Berinteraksi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langsung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dengan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para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pengguna</a:t>
            </a:r>
            <a:endParaRPr lang="en-US" sz="2400" dirty="0" smtClean="0">
              <a:latin typeface="Book Antiqua" pitchFamily="18" charset="0"/>
            </a:endParaRPr>
          </a:p>
          <a:p>
            <a:r>
              <a:rPr lang="en-US" sz="2400" b="1" i="1" dirty="0" smtClean="0">
                <a:latin typeface="Book Antiqua" pitchFamily="18" charset="0"/>
              </a:rPr>
              <a:t>Back Office</a:t>
            </a:r>
          </a:p>
          <a:p>
            <a:pPr>
              <a:buNone/>
            </a:pPr>
            <a:r>
              <a:rPr lang="en-US" sz="2400" dirty="0" smtClean="0">
                <a:latin typeface="Book Antiqua" pitchFamily="18" charset="0"/>
              </a:rPr>
              <a:t>	</a:t>
            </a:r>
            <a:r>
              <a:rPr lang="en-US" sz="2400" dirty="0" err="1" smtClean="0">
                <a:latin typeface="Book Antiqua" pitchFamily="18" charset="0"/>
              </a:rPr>
              <a:t>Bersifat</a:t>
            </a:r>
            <a:r>
              <a:rPr lang="en-US" sz="2400" dirty="0" smtClean="0">
                <a:latin typeface="Book Antiqua" pitchFamily="18" charset="0"/>
              </a:rPr>
              <a:t> internal </a:t>
            </a:r>
            <a:r>
              <a:rPr lang="en-US" sz="2400" dirty="0" err="1" smtClean="0">
                <a:latin typeface="Book Antiqua" pitchFamily="18" charset="0"/>
              </a:rPr>
              <a:t>mendukung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penyelenggaraan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pelayanan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bersifat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tidak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melakukan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interaksi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langsung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dengan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pihak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ekternal</a:t>
            </a:r>
            <a:endParaRPr lang="en-US" sz="2400" dirty="0">
              <a:latin typeface="Book Antiqua" pitchFamily="18" charset="0"/>
            </a:endParaRPr>
          </a:p>
        </p:txBody>
      </p:sp>
      <p:sp>
        <p:nvSpPr>
          <p:cNvPr id="4" name="Snip Diagonal Corner Rectangle 3"/>
          <p:cNvSpPr/>
          <p:nvPr/>
        </p:nvSpPr>
        <p:spPr>
          <a:xfrm>
            <a:off x="304800" y="1447800"/>
            <a:ext cx="7543800" cy="228600"/>
          </a:xfrm>
          <a:prstGeom prst="snip2Diag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Keberadaan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berperan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dlm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aspek2 :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err="1" smtClean="0">
                <a:latin typeface="Book Antiqua" pitchFamily="18" charset="0"/>
              </a:rPr>
              <a:t>Koordinasi</a:t>
            </a:r>
            <a:r>
              <a:rPr lang="en-US" sz="2400" b="1" dirty="0" smtClean="0">
                <a:latin typeface="Book Antiqua" pitchFamily="18" charset="0"/>
              </a:rPr>
              <a:t> </a:t>
            </a:r>
            <a:r>
              <a:rPr lang="en-US" sz="2400" dirty="0" smtClean="0">
                <a:latin typeface="Book Antiqua" pitchFamily="18" charset="0"/>
              </a:rPr>
              <a:t>internal </a:t>
            </a:r>
            <a:r>
              <a:rPr lang="en-US" sz="2400" dirty="0" err="1" smtClean="0">
                <a:latin typeface="Book Antiqua" pitchFamily="18" charset="0"/>
              </a:rPr>
              <a:t>dan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ekternal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dengan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teknologi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komunikasi</a:t>
            </a:r>
            <a:r>
              <a:rPr lang="en-US" sz="2400" dirty="0" smtClean="0">
                <a:latin typeface="Book Antiqua" pitchFamily="18" charset="0"/>
              </a:rPr>
              <a:t> digital</a:t>
            </a:r>
          </a:p>
          <a:p>
            <a:r>
              <a:rPr lang="en-US" sz="2400" b="1" dirty="0" err="1" smtClean="0">
                <a:latin typeface="Book Antiqua" pitchFamily="18" charset="0"/>
              </a:rPr>
              <a:t>Pengelolaan</a:t>
            </a:r>
            <a:r>
              <a:rPr lang="en-US" sz="2400" b="1" dirty="0" smtClean="0">
                <a:latin typeface="Book Antiqua" pitchFamily="18" charset="0"/>
              </a:rPr>
              <a:t> data </a:t>
            </a:r>
            <a:r>
              <a:rPr lang="en-US" sz="2400" b="1" dirty="0" err="1" smtClean="0">
                <a:latin typeface="Book Antiqua" pitchFamily="18" charset="0"/>
              </a:rPr>
              <a:t>dan</a:t>
            </a:r>
            <a:r>
              <a:rPr lang="en-US" sz="2400" b="1" dirty="0" smtClean="0">
                <a:latin typeface="Book Antiqua" pitchFamily="18" charset="0"/>
              </a:rPr>
              <a:t> </a:t>
            </a:r>
            <a:r>
              <a:rPr lang="en-US" sz="2400" b="1" dirty="0" err="1" smtClean="0">
                <a:latin typeface="Book Antiqua" pitchFamily="18" charset="0"/>
              </a:rPr>
              <a:t>informasi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untuk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kebutuhan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fungsi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pemerintahan</a:t>
            </a:r>
            <a:endParaRPr lang="en-US" sz="2400" dirty="0" smtClean="0">
              <a:latin typeface="Book Antiqua" pitchFamily="18" charset="0"/>
            </a:endParaRPr>
          </a:p>
          <a:p>
            <a:r>
              <a:rPr lang="en-US" sz="2400" b="1" dirty="0" err="1" smtClean="0">
                <a:latin typeface="Book Antiqua" pitchFamily="18" charset="0"/>
              </a:rPr>
              <a:t>Pelayanan</a:t>
            </a:r>
            <a:r>
              <a:rPr lang="en-US" sz="2400" b="1" dirty="0" smtClean="0">
                <a:latin typeface="Book Antiqua" pitchFamily="18" charset="0"/>
              </a:rPr>
              <a:t> </a:t>
            </a:r>
            <a:r>
              <a:rPr lang="en-US" sz="2400" b="1" dirty="0" err="1" smtClean="0">
                <a:latin typeface="Book Antiqua" pitchFamily="18" charset="0"/>
              </a:rPr>
              <a:t>kepada</a:t>
            </a:r>
            <a:r>
              <a:rPr lang="en-US" sz="2400" b="1" dirty="0" smtClean="0">
                <a:latin typeface="Book Antiqua" pitchFamily="18" charset="0"/>
              </a:rPr>
              <a:t> </a:t>
            </a:r>
            <a:r>
              <a:rPr lang="en-US" sz="2400" b="1" dirty="0" err="1" smtClean="0">
                <a:latin typeface="Book Antiqua" pitchFamily="18" charset="0"/>
              </a:rPr>
              <a:t>publik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dengan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penerapan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layanan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berbasis</a:t>
            </a:r>
            <a:r>
              <a:rPr lang="en-US" sz="2400" dirty="0" smtClean="0">
                <a:latin typeface="Book Antiqua" pitchFamily="18" charset="0"/>
              </a:rPr>
              <a:t> TI</a:t>
            </a:r>
          </a:p>
          <a:p>
            <a:endParaRPr lang="en-US" sz="2400" dirty="0" smtClean="0">
              <a:latin typeface="Book Antiqua" pitchFamily="18" charset="0"/>
            </a:endParaRPr>
          </a:p>
          <a:p>
            <a:r>
              <a:rPr lang="en-US" sz="2400" dirty="0" smtClean="0">
                <a:latin typeface="Book Antiqua" pitchFamily="18" charset="0"/>
              </a:rPr>
              <a:t>Point 1, 2 </a:t>
            </a:r>
            <a:r>
              <a:rPr lang="en-US" sz="2400" dirty="0" smtClean="0">
                <a:latin typeface="Book Antiqua" pitchFamily="18" charset="0"/>
                <a:sym typeface="Wingdings" pitchFamily="2" charset="2"/>
              </a:rPr>
              <a:t> Back Office</a:t>
            </a:r>
          </a:p>
          <a:p>
            <a:r>
              <a:rPr lang="en-US" sz="2400" dirty="0" smtClean="0">
                <a:latin typeface="Book Antiqua" pitchFamily="18" charset="0"/>
                <a:sym typeface="Wingdings" pitchFamily="2" charset="2"/>
              </a:rPr>
              <a:t>Point 3  Front Office</a:t>
            </a:r>
            <a:endParaRPr lang="en-US" sz="2400" dirty="0">
              <a:latin typeface="Book Antiqua" pitchFamily="18" charset="0"/>
            </a:endParaRPr>
          </a:p>
        </p:txBody>
      </p:sp>
      <p:sp>
        <p:nvSpPr>
          <p:cNvPr id="4" name="Snip Diagonal Corner Rectangle 3"/>
          <p:cNvSpPr/>
          <p:nvPr/>
        </p:nvSpPr>
        <p:spPr>
          <a:xfrm>
            <a:off x="304800" y="1447800"/>
            <a:ext cx="7543800" cy="228600"/>
          </a:xfrm>
          <a:prstGeom prst="snip2Diag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Sukses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Faktor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Penerapan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e-Gov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9263"/>
            <a:ext cx="8229600" cy="4986338"/>
          </a:xfrm>
        </p:spPr>
        <p:txBody>
          <a:bodyPr/>
          <a:lstStyle/>
          <a:p>
            <a:r>
              <a:rPr lang="en-US" sz="2300" dirty="0" err="1" smtClean="0">
                <a:latin typeface="Book Antiqua" pitchFamily="18" charset="0"/>
              </a:rPr>
              <a:t>Adanya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en-US" sz="2300" dirty="0" err="1" smtClean="0">
                <a:latin typeface="Book Antiqua" pitchFamily="18" charset="0"/>
              </a:rPr>
              <a:t>dorongan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en-US" sz="2300" dirty="0" err="1" smtClean="0">
                <a:latin typeface="Book Antiqua" pitchFamily="18" charset="0"/>
              </a:rPr>
              <a:t>dari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en-US" sz="2300" dirty="0" err="1" smtClean="0">
                <a:latin typeface="Book Antiqua" pitchFamily="18" charset="0"/>
              </a:rPr>
              <a:t>luar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en-US" sz="2300" dirty="0" err="1" smtClean="0">
                <a:latin typeface="Book Antiqua" pitchFamily="18" charset="0"/>
              </a:rPr>
              <a:t>pemerintahan</a:t>
            </a:r>
            <a:r>
              <a:rPr lang="en-US" sz="2300" dirty="0" smtClean="0">
                <a:latin typeface="Book Antiqua" pitchFamily="18" charset="0"/>
              </a:rPr>
              <a:t>, </a:t>
            </a:r>
            <a:r>
              <a:rPr lang="en-US" sz="2300" dirty="0" err="1" smtClean="0">
                <a:latin typeface="Book Antiqua" pitchFamily="18" charset="0"/>
              </a:rPr>
              <a:t>misalnya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en-US" sz="2300" dirty="0" err="1" smtClean="0">
                <a:latin typeface="Book Antiqua" pitchFamily="18" charset="0"/>
              </a:rPr>
              <a:t>masyarakat</a:t>
            </a:r>
            <a:endParaRPr lang="en-US" sz="2300" dirty="0" smtClean="0">
              <a:latin typeface="Book Antiqua" pitchFamily="18" charset="0"/>
            </a:endParaRPr>
          </a:p>
          <a:p>
            <a:r>
              <a:rPr lang="en-US" sz="2300" dirty="0" err="1" smtClean="0">
                <a:latin typeface="Book Antiqua" pitchFamily="18" charset="0"/>
              </a:rPr>
              <a:t>Adanya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en-US" sz="2300" dirty="0" err="1" smtClean="0">
                <a:latin typeface="Book Antiqua" pitchFamily="18" charset="0"/>
              </a:rPr>
              <a:t>dorongan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en-US" sz="2300" dirty="0" err="1" smtClean="0">
                <a:latin typeface="Book Antiqua" pitchFamily="18" charset="0"/>
              </a:rPr>
              <a:t>dari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en-US" sz="2300" dirty="0" err="1" smtClean="0">
                <a:latin typeface="Book Antiqua" pitchFamily="18" charset="0"/>
              </a:rPr>
              <a:t>pemegang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en-US" sz="2300" dirty="0" err="1" smtClean="0">
                <a:latin typeface="Book Antiqua" pitchFamily="18" charset="0"/>
              </a:rPr>
              <a:t>kekuasaan</a:t>
            </a:r>
            <a:endParaRPr lang="en-US" sz="2300" dirty="0" smtClean="0">
              <a:latin typeface="Book Antiqua" pitchFamily="18" charset="0"/>
            </a:endParaRPr>
          </a:p>
          <a:p>
            <a:r>
              <a:rPr lang="en-US" sz="2300" dirty="0" err="1" smtClean="0">
                <a:latin typeface="Book Antiqua" pitchFamily="18" charset="0"/>
              </a:rPr>
              <a:t>Sejalan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en-US" sz="2300" dirty="0" err="1" smtClean="0">
                <a:latin typeface="Book Antiqua" pitchFamily="18" charset="0"/>
              </a:rPr>
              <a:t>dengan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en-US" sz="2300" dirty="0" err="1" smtClean="0">
                <a:latin typeface="Book Antiqua" pitchFamily="18" charset="0"/>
              </a:rPr>
              <a:t>visi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en-US" sz="2300" dirty="0" err="1" smtClean="0">
                <a:latin typeface="Book Antiqua" pitchFamily="18" charset="0"/>
              </a:rPr>
              <a:t>dan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en-US" sz="2300" dirty="0" err="1" smtClean="0">
                <a:latin typeface="Book Antiqua" pitchFamily="18" charset="0"/>
              </a:rPr>
              <a:t>strategi</a:t>
            </a:r>
            <a:r>
              <a:rPr lang="en-US" sz="2300" dirty="0" smtClean="0">
                <a:latin typeface="Book Antiqua" pitchFamily="18" charset="0"/>
              </a:rPr>
              <a:t> good governance</a:t>
            </a:r>
          </a:p>
          <a:p>
            <a:r>
              <a:rPr lang="en-US" sz="2300" dirty="0" smtClean="0">
                <a:latin typeface="Book Antiqua" pitchFamily="18" charset="0"/>
              </a:rPr>
              <a:t>Project </a:t>
            </a:r>
            <a:r>
              <a:rPr lang="en-US" sz="2300" dirty="0" err="1" smtClean="0">
                <a:latin typeface="Book Antiqua" pitchFamily="18" charset="0"/>
              </a:rPr>
              <a:t>manajemen</a:t>
            </a:r>
            <a:r>
              <a:rPr lang="en-US" sz="2300" dirty="0" smtClean="0">
                <a:latin typeface="Book Antiqua" pitchFamily="18" charset="0"/>
              </a:rPr>
              <a:t> yang </a:t>
            </a:r>
            <a:r>
              <a:rPr lang="en-US" sz="2300" dirty="0" err="1" smtClean="0">
                <a:latin typeface="Book Antiqua" pitchFamily="18" charset="0"/>
              </a:rPr>
              <a:t>aktif</a:t>
            </a:r>
            <a:endParaRPr lang="en-US" sz="2300" dirty="0" smtClean="0">
              <a:latin typeface="Book Antiqua" pitchFamily="18" charset="0"/>
            </a:endParaRPr>
          </a:p>
          <a:p>
            <a:r>
              <a:rPr lang="en-US" sz="2300" dirty="0" err="1" smtClean="0">
                <a:latin typeface="Book Antiqua" pitchFamily="18" charset="0"/>
              </a:rPr>
              <a:t>Dukungan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en-US" sz="2300" dirty="0" err="1" smtClean="0">
                <a:latin typeface="Book Antiqua" pitchFamily="18" charset="0"/>
              </a:rPr>
              <a:t>dan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en-US" sz="2300" dirty="0" err="1" smtClean="0">
                <a:latin typeface="Book Antiqua" pitchFamily="18" charset="0"/>
              </a:rPr>
              <a:t>komitmen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en-US" sz="2300" dirty="0" err="1" smtClean="0">
                <a:latin typeface="Book Antiqua" pitchFamily="18" charset="0"/>
              </a:rPr>
              <a:t>dari</a:t>
            </a:r>
            <a:r>
              <a:rPr lang="en-US" sz="2300" dirty="0" smtClean="0">
                <a:latin typeface="Book Antiqua" pitchFamily="18" charset="0"/>
              </a:rPr>
              <a:t> ownership </a:t>
            </a:r>
            <a:r>
              <a:rPr lang="en-US" sz="2300" dirty="0" err="1" smtClean="0">
                <a:latin typeface="Book Antiqua" pitchFamily="18" charset="0"/>
              </a:rPr>
              <a:t>dan</a:t>
            </a:r>
            <a:r>
              <a:rPr lang="en-US" sz="2300" dirty="0" smtClean="0">
                <a:latin typeface="Book Antiqua" pitchFamily="18" charset="0"/>
              </a:rPr>
              <a:t> stakeholder </a:t>
            </a:r>
            <a:r>
              <a:rPr lang="en-US" sz="2300" dirty="0" err="1" smtClean="0">
                <a:latin typeface="Book Antiqua" pitchFamily="18" charset="0"/>
              </a:rPr>
              <a:t>menyikapi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en-US" sz="2300" dirty="0" err="1" smtClean="0">
                <a:latin typeface="Book Antiqua" pitchFamily="18" charset="0"/>
              </a:rPr>
              <a:t>eGovernment</a:t>
            </a:r>
            <a:endParaRPr lang="en-US" sz="2300" dirty="0" smtClean="0">
              <a:latin typeface="Book Antiqua" pitchFamily="18" charset="0"/>
            </a:endParaRPr>
          </a:p>
          <a:p>
            <a:r>
              <a:rPr lang="en-US" sz="2300" dirty="0" err="1" smtClean="0">
                <a:latin typeface="Book Antiqua" pitchFamily="18" charset="0"/>
              </a:rPr>
              <a:t>Disain</a:t>
            </a:r>
            <a:r>
              <a:rPr lang="en-US" sz="2300" dirty="0" smtClean="0">
                <a:latin typeface="Book Antiqua" pitchFamily="18" charset="0"/>
              </a:rPr>
              <a:t> yang </a:t>
            </a:r>
            <a:r>
              <a:rPr lang="en-US" sz="2300" dirty="0" err="1" smtClean="0">
                <a:latin typeface="Book Antiqua" pitchFamily="18" charset="0"/>
              </a:rPr>
              <a:t>efektif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en-US" sz="2300" dirty="0" err="1" smtClean="0">
                <a:latin typeface="Book Antiqua" pitchFamily="18" charset="0"/>
              </a:rPr>
              <a:t>dilihat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en-US" sz="2300" dirty="0" err="1" smtClean="0">
                <a:latin typeface="Book Antiqua" pitchFamily="18" charset="0"/>
              </a:rPr>
              <a:t>dari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en-US" sz="2300" dirty="0" err="1" smtClean="0">
                <a:latin typeface="Book Antiqua" pitchFamily="18" charset="0"/>
              </a:rPr>
              <a:t>sudut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en-US" sz="2300" dirty="0" err="1" smtClean="0">
                <a:latin typeface="Book Antiqua" pitchFamily="18" charset="0"/>
              </a:rPr>
              <a:t>pandang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en-US" sz="2300" dirty="0" err="1" smtClean="0">
                <a:latin typeface="Book Antiqua" pitchFamily="18" charset="0"/>
              </a:rPr>
              <a:t>kebutuhan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en-US" sz="2300" dirty="0" err="1" smtClean="0">
                <a:latin typeface="Book Antiqua" pitchFamily="18" charset="0"/>
              </a:rPr>
              <a:t>pengguna</a:t>
            </a:r>
            <a:endParaRPr lang="en-US" sz="2300" dirty="0" smtClean="0">
              <a:latin typeface="Book Antiqua" pitchFamily="18" charset="0"/>
            </a:endParaRPr>
          </a:p>
          <a:p>
            <a:r>
              <a:rPr lang="en-US" sz="2300" dirty="0" err="1" smtClean="0">
                <a:latin typeface="Book Antiqua" pitchFamily="18" charset="0"/>
              </a:rPr>
              <a:t>Mempunyai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en-US" sz="2300" dirty="0" err="1" smtClean="0">
                <a:latin typeface="Book Antiqua" pitchFamily="18" charset="0"/>
              </a:rPr>
              <a:t>kompetensi</a:t>
            </a:r>
            <a:r>
              <a:rPr lang="en-US" sz="2300" dirty="0" smtClean="0">
                <a:latin typeface="Book Antiqua" pitchFamily="18" charset="0"/>
              </a:rPr>
              <a:t> yang </a:t>
            </a:r>
            <a:r>
              <a:rPr lang="en-US" sz="2300" dirty="0" err="1" smtClean="0">
                <a:latin typeface="Book Antiqua" pitchFamily="18" charset="0"/>
              </a:rPr>
              <a:t>handal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en-US" sz="2300" dirty="0" err="1" smtClean="0">
                <a:latin typeface="Book Antiqua" pitchFamily="18" charset="0"/>
              </a:rPr>
              <a:t>dibidang</a:t>
            </a:r>
            <a:r>
              <a:rPr lang="en-US" sz="2300" dirty="0" smtClean="0">
                <a:latin typeface="Book Antiqua" pitchFamily="18" charset="0"/>
              </a:rPr>
              <a:t> TI </a:t>
            </a:r>
            <a:r>
              <a:rPr lang="en-US" sz="2300" dirty="0" err="1" smtClean="0">
                <a:latin typeface="Book Antiqua" pitchFamily="18" charset="0"/>
              </a:rPr>
              <a:t>dan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en-US" sz="2300" dirty="0" err="1" smtClean="0">
                <a:latin typeface="Book Antiqua" pitchFamily="18" charset="0"/>
              </a:rPr>
              <a:t>administrasi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en-US" sz="2300" dirty="0" err="1" smtClean="0">
                <a:latin typeface="Book Antiqua" pitchFamily="18" charset="0"/>
              </a:rPr>
              <a:t>pemerintahan</a:t>
            </a:r>
            <a:endParaRPr lang="en-US" sz="2300" dirty="0" smtClean="0">
              <a:latin typeface="Book Antiqua" pitchFamily="18" charset="0"/>
            </a:endParaRPr>
          </a:p>
          <a:p>
            <a:r>
              <a:rPr lang="en-US" sz="2300" dirty="0" err="1" smtClean="0">
                <a:latin typeface="Book Antiqua" pitchFamily="18" charset="0"/>
              </a:rPr>
              <a:t>Sejalan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en-US" sz="2300" dirty="0" err="1" smtClean="0">
                <a:latin typeface="Book Antiqua" pitchFamily="18" charset="0"/>
              </a:rPr>
              <a:t>dengan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en-US" sz="2300" dirty="0" err="1" smtClean="0">
                <a:latin typeface="Book Antiqua" pitchFamily="18" charset="0"/>
              </a:rPr>
              <a:t>pengembangan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en-US" sz="2300" dirty="0" err="1" smtClean="0">
                <a:latin typeface="Book Antiqua" pitchFamily="18" charset="0"/>
              </a:rPr>
              <a:t>teknologi</a:t>
            </a:r>
            <a:r>
              <a:rPr lang="en-US" sz="2300" dirty="0" smtClean="0">
                <a:latin typeface="Book Antiqua" pitchFamily="18" charset="0"/>
              </a:rPr>
              <a:t> </a:t>
            </a:r>
            <a:r>
              <a:rPr lang="en-US" sz="2300" dirty="0" err="1" smtClean="0">
                <a:latin typeface="Book Antiqua" pitchFamily="18" charset="0"/>
              </a:rPr>
              <a:t>infrastruktur</a:t>
            </a:r>
            <a:endParaRPr lang="en-US" sz="2300" dirty="0" smtClean="0">
              <a:latin typeface="Book Antiqua" pitchFamily="18" charset="0"/>
            </a:endParaRPr>
          </a:p>
          <a:p>
            <a:endParaRPr lang="en-US" sz="2300" dirty="0">
              <a:latin typeface="Book Antiqua" pitchFamily="18" charset="0"/>
            </a:endParaRPr>
          </a:p>
        </p:txBody>
      </p:sp>
      <p:sp>
        <p:nvSpPr>
          <p:cNvPr id="4" name="Snip Diagonal Corner Rectangle 3"/>
          <p:cNvSpPr/>
          <p:nvPr/>
        </p:nvSpPr>
        <p:spPr>
          <a:xfrm>
            <a:off x="304800" y="1447800"/>
            <a:ext cx="7543800" cy="228600"/>
          </a:xfrm>
          <a:prstGeom prst="snip2Diag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Pentingnya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eGov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dalam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membangun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network society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 smtClean="0">
                <a:latin typeface="Book Antiqua" pitchFamily="18" charset="0"/>
              </a:rPr>
              <a:t>Elektronisasi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komunikasi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antara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sektor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publik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masyarakat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menawarkan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bentuk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partisipasi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interaksi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antara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keduanya</a:t>
            </a:r>
            <a:r>
              <a:rPr lang="en-US" sz="2400" dirty="0" smtClean="0">
                <a:latin typeface="Book Antiqua" pitchFamily="18" charset="0"/>
              </a:rPr>
              <a:t>.</a:t>
            </a:r>
          </a:p>
          <a:p>
            <a:r>
              <a:rPr lang="en-US" sz="2400" dirty="0" smtClean="0">
                <a:latin typeface="Book Antiqua" pitchFamily="18" charset="0"/>
              </a:rPr>
              <a:t>Cyberspace </a:t>
            </a:r>
            <a:r>
              <a:rPr lang="en-US" sz="2400" dirty="0" err="1" smtClean="0">
                <a:latin typeface="Book Antiqua" pitchFamily="18" charset="0"/>
              </a:rPr>
              <a:t>dalam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pelayanan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publik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memungkinkan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penghapusan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struktur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birokrasi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proses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klasik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pelayanan</a:t>
            </a:r>
            <a:r>
              <a:rPr lang="en-US" sz="2400" dirty="0" smtClean="0">
                <a:latin typeface="Book Antiqua" pitchFamily="18" charset="0"/>
              </a:rPr>
              <a:t> yang </a:t>
            </a:r>
            <a:r>
              <a:rPr lang="en-US" sz="2400" dirty="0" err="1" smtClean="0">
                <a:latin typeface="Book Antiqua" pitchFamily="18" charset="0"/>
              </a:rPr>
              <a:t>berbelit-belit</a:t>
            </a:r>
            <a:r>
              <a:rPr lang="en-US" sz="2400" dirty="0" smtClean="0">
                <a:latin typeface="Book Antiqua" pitchFamily="18" charset="0"/>
              </a:rPr>
              <a:t>. </a:t>
            </a:r>
            <a:r>
              <a:rPr lang="en-US" sz="2400" dirty="0" err="1" smtClean="0">
                <a:latin typeface="Book Antiqua" pitchFamily="18" charset="0"/>
              </a:rPr>
              <a:t>Tujuan</a:t>
            </a:r>
            <a:r>
              <a:rPr lang="en-US" sz="2400" dirty="0" smtClean="0">
                <a:latin typeface="Book Antiqua" pitchFamily="18" charset="0"/>
              </a:rPr>
              <a:t> cyberspace </a:t>
            </a:r>
            <a:r>
              <a:rPr lang="en-US" sz="2400" dirty="0" err="1" smtClean="0">
                <a:latin typeface="Book Antiqua" pitchFamily="18" charset="0"/>
              </a:rPr>
              <a:t>adalah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efisiensi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pelayanan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penghematan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finansial</a:t>
            </a:r>
            <a:r>
              <a:rPr lang="en-US" sz="2400" dirty="0" smtClean="0">
                <a:latin typeface="Book Antiqua" pitchFamily="18" charset="0"/>
              </a:rPr>
              <a:t>.</a:t>
            </a:r>
          </a:p>
          <a:p>
            <a:r>
              <a:rPr lang="en-US" sz="2400" dirty="0" err="1" smtClean="0">
                <a:latin typeface="Book Antiqua" pitchFamily="18" charset="0"/>
              </a:rPr>
              <a:t>eGovenment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menyajikan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informasi-informasi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lokal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setempat</a:t>
            </a:r>
            <a:r>
              <a:rPr lang="en-US" sz="2400" dirty="0" smtClean="0">
                <a:latin typeface="Book Antiqua" pitchFamily="18" charset="0"/>
              </a:rPr>
              <a:t>. </a:t>
            </a:r>
            <a:r>
              <a:rPr lang="en-US" sz="2400" dirty="0" err="1" smtClean="0">
                <a:latin typeface="Book Antiqua" pitchFamily="18" charset="0"/>
              </a:rPr>
              <a:t>Penggunaan</a:t>
            </a:r>
            <a:r>
              <a:rPr lang="en-US" sz="2400" dirty="0" smtClean="0">
                <a:latin typeface="Book Antiqua" pitchFamily="18" charset="0"/>
              </a:rPr>
              <a:t> internet </a:t>
            </a:r>
            <a:r>
              <a:rPr lang="en-US" sz="2400" dirty="0" err="1" smtClean="0">
                <a:latin typeface="Book Antiqua" pitchFamily="18" charset="0"/>
              </a:rPr>
              <a:t>dalam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sektor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publik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akan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memungkinkan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kemampuan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kompetisi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masyarakat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lokal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dengan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perkembangan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internasional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dan</a:t>
            </a:r>
            <a:r>
              <a:rPr lang="en-US" sz="2400" dirty="0" smtClean="0">
                <a:latin typeface="Book Antiqua" pitchFamily="18" charset="0"/>
              </a:rPr>
              <a:t> global.</a:t>
            </a:r>
            <a:endParaRPr lang="en-US" sz="2400" dirty="0">
              <a:latin typeface="Book Antiqua" pitchFamily="18" charset="0"/>
            </a:endParaRPr>
          </a:p>
        </p:txBody>
      </p:sp>
      <p:sp>
        <p:nvSpPr>
          <p:cNvPr id="4" name="Snip Diagonal Corner Rectangle 3"/>
          <p:cNvSpPr/>
          <p:nvPr/>
        </p:nvSpPr>
        <p:spPr>
          <a:xfrm>
            <a:off x="304800" y="1447800"/>
            <a:ext cx="7543800" cy="228600"/>
          </a:xfrm>
          <a:prstGeom prst="snip2Diag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eGovernment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Indonesia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 smtClean="0">
                <a:latin typeface="Book Antiqua" pitchFamily="18" charset="0"/>
              </a:rPr>
              <a:t>Pengamatan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Situs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Pemerintah</a:t>
            </a:r>
            <a:endParaRPr lang="en-US" sz="2400" dirty="0">
              <a:latin typeface="Book Antiqua" pitchFamily="18" charset="0"/>
            </a:endParaRPr>
          </a:p>
        </p:txBody>
      </p:sp>
      <p:sp>
        <p:nvSpPr>
          <p:cNvPr id="4" name="Snip Diagonal Corner Rectangle 3"/>
          <p:cNvSpPr/>
          <p:nvPr/>
        </p:nvSpPr>
        <p:spPr>
          <a:xfrm>
            <a:off x="304800" y="1447800"/>
            <a:ext cx="7543800" cy="228600"/>
          </a:xfrm>
          <a:prstGeom prst="snip2Diag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90600" y="2438400"/>
          <a:ext cx="48768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/>
                <a:gridCol w="2438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Fitur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Situs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Persentase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Link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67,5 %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Search Engine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55 %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Buku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tamu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42,5</a:t>
                      </a:r>
                      <a:r>
                        <a:rPr lang="en-US" baseline="0" dirty="0" smtClean="0"/>
                        <a:t> 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E-Mail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52,5</a:t>
                      </a:r>
                      <a:r>
                        <a:rPr lang="en-US" baseline="0" dirty="0" smtClean="0"/>
                        <a:t> 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Sitemap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15 %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Dwi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Bahasa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22,5 %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Berita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82,5 %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Download Forms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25 %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Hambatan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eGovernment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 smtClean="0">
                <a:latin typeface="Book Antiqua" pitchFamily="18" charset="0"/>
              </a:rPr>
              <a:t>eLeadership</a:t>
            </a:r>
            <a:r>
              <a:rPr lang="en-US" sz="2400" dirty="0" smtClean="0">
                <a:latin typeface="Book Antiqua" pitchFamily="18" charset="0"/>
              </a:rPr>
              <a:t> : </a:t>
            </a:r>
            <a:r>
              <a:rPr lang="en-US" sz="2400" dirty="0" err="1" smtClean="0">
                <a:latin typeface="Book Antiqua" pitchFamily="18" charset="0"/>
              </a:rPr>
              <a:t>prioritas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inisiatif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negara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didalam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mengantisipasi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memanfaatkan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kemajuan</a:t>
            </a:r>
            <a:r>
              <a:rPr lang="en-US" sz="2400" dirty="0" smtClean="0">
                <a:latin typeface="Book Antiqua" pitchFamily="18" charset="0"/>
              </a:rPr>
              <a:t> TI</a:t>
            </a:r>
          </a:p>
          <a:p>
            <a:r>
              <a:rPr lang="en-US" sz="2400" dirty="0" err="1" smtClean="0">
                <a:latin typeface="Book Antiqua" pitchFamily="18" charset="0"/>
              </a:rPr>
              <a:t>Infrastruktur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jaringan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informasi</a:t>
            </a:r>
            <a:r>
              <a:rPr lang="en-US" sz="2400" dirty="0" smtClean="0">
                <a:latin typeface="Book Antiqua" pitchFamily="18" charset="0"/>
              </a:rPr>
              <a:t> : </a:t>
            </a:r>
            <a:r>
              <a:rPr lang="en-US" sz="2400" dirty="0" err="1" smtClean="0">
                <a:latin typeface="Book Antiqua" pitchFamily="18" charset="0"/>
              </a:rPr>
              <a:t>kondisi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infrastruktur</a:t>
            </a:r>
            <a:r>
              <a:rPr lang="en-US" sz="2400" dirty="0" smtClean="0">
                <a:latin typeface="Book Antiqua" pitchFamily="18" charset="0"/>
              </a:rPr>
              <a:t>, </a:t>
            </a:r>
            <a:r>
              <a:rPr lang="en-US" sz="2400" dirty="0" err="1" smtClean="0">
                <a:latin typeface="Book Antiqua" pitchFamily="18" charset="0"/>
              </a:rPr>
              <a:t>akses</a:t>
            </a:r>
            <a:r>
              <a:rPr lang="en-US" sz="2400" dirty="0" smtClean="0">
                <a:latin typeface="Book Antiqua" pitchFamily="18" charset="0"/>
              </a:rPr>
              <a:t>, </a:t>
            </a:r>
            <a:r>
              <a:rPr lang="en-US" sz="2400" dirty="0" err="1" smtClean="0">
                <a:latin typeface="Book Antiqua" pitchFamily="18" charset="0"/>
              </a:rPr>
              <a:t>kualitas</a:t>
            </a:r>
            <a:r>
              <a:rPr lang="en-US" sz="2400" dirty="0" smtClean="0">
                <a:latin typeface="Book Antiqua" pitchFamily="18" charset="0"/>
              </a:rPr>
              <a:t>, </a:t>
            </a:r>
            <a:r>
              <a:rPr lang="en-US" sz="2400" dirty="0" err="1" smtClean="0">
                <a:latin typeface="Book Antiqua" pitchFamily="18" charset="0"/>
              </a:rPr>
              <a:t>lingkup</a:t>
            </a:r>
            <a:r>
              <a:rPr lang="en-US" sz="2400" dirty="0" smtClean="0">
                <a:latin typeface="Book Antiqua" pitchFamily="18" charset="0"/>
              </a:rPr>
              <a:t>, </a:t>
            </a:r>
            <a:r>
              <a:rPr lang="en-US" sz="2400" dirty="0" err="1" smtClean="0">
                <a:latin typeface="Book Antiqua" pitchFamily="18" charset="0"/>
              </a:rPr>
              <a:t>dan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biaya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jasa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akses</a:t>
            </a:r>
            <a:endParaRPr lang="en-US" sz="2400" dirty="0" smtClean="0">
              <a:latin typeface="Book Antiqua" pitchFamily="18" charset="0"/>
            </a:endParaRPr>
          </a:p>
          <a:p>
            <a:r>
              <a:rPr lang="en-US" sz="2400" dirty="0" err="1" smtClean="0">
                <a:latin typeface="Book Antiqua" pitchFamily="18" charset="0"/>
              </a:rPr>
              <a:t>Pengelolaan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informasi</a:t>
            </a:r>
            <a:r>
              <a:rPr lang="en-US" sz="2400" dirty="0" smtClean="0">
                <a:latin typeface="Book Antiqua" pitchFamily="18" charset="0"/>
              </a:rPr>
              <a:t> : </a:t>
            </a:r>
            <a:r>
              <a:rPr lang="en-US" sz="2400" dirty="0" err="1" smtClean="0">
                <a:latin typeface="Book Antiqua" pitchFamily="18" charset="0"/>
              </a:rPr>
              <a:t>kualitas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kemanan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pengelolaan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informasi</a:t>
            </a:r>
            <a:endParaRPr lang="en-US" sz="2400" dirty="0" smtClean="0">
              <a:latin typeface="Book Antiqua" pitchFamily="18" charset="0"/>
            </a:endParaRPr>
          </a:p>
          <a:p>
            <a:r>
              <a:rPr lang="en-US" sz="2400" dirty="0" err="1" smtClean="0">
                <a:latin typeface="Book Antiqua" pitchFamily="18" charset="0"/>
              </a:rPr>
              <a:t>Lingkungan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bisnis</a:t>
            </a:r>
            <a:r>
              <a:rPr lang="en-US" sz="2400" dirty="0" smtClean="0">
                <a:latin typeface="Book Antiqua" pitchFamily="18" charset="0"/>
              </a:rPr>
              <a:t> : </a:t>
            </a:r>
            <a:r>
              <a:rPr lang="en-US" sz="2400" dirty="0" err="1" smtClean="0">
                <a:latin typeface="Book Antiqua" pitchFamily="18" charset="0"/>
              </a:rPr>
              <a:t>kondisi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pasar</a:t>
            </a:r>
            <a:r>
              <a:rPr lang="en-US" sz="2400" dirty="0" smtClean="0">
                <a:latin typeface="Book Antiqua" pitchFamily="18" charset="0"/>
              </a:rPr>
              <a:t>, </a:t>
            </a:r>
            <a:r>
              <a:rPr lang="en-US" sz="2400" dirty="0" err="1" smtClean="0">
                <a:latin typeface="Book Antiqua" pitchFamily="18" charset="0"/>
              </a:rPr>
              <a:t>sistem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perdagangan</a:t>
            </a:r>
            <a:r>
              <a:rPr lang="en-US" sz="2400" dirty="0" smtClean="0">
                <a:latin typeface="Book Antiqua" pitchFamily="18" charset="0"/>
              </a:rPr>
              <a:t>, </a:t>
            </a:r>
            <a:r>
              <a:rPr lang="en-US" sz="2400" dirty="0" err="1" smtClean="0">
                <a:latin typeface="Book Antiqua" pitchFamily="18" charset="0"/>
              </a:rPr>
              <a:t>dan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regulasi</a:t>
            </a:r>
            <a:r>
              <a:rPr lang="en-US" sz="2400" dirty="0" smtClean="0">
                <a:latin typeface="Book Antiqua" pitchFamily="18" charset="0"/>
              </a:rPr>
              <a:t> yang </a:t>
            </a:r>
            <a:r>
              <a:rPr lang="en-US" sz="2400" dirty="0" err="1" smtClean="0">
                <a:latin typeface="Book Antiqua" pitchFamily="18" charset="0"/>
              </a:rPr>
              <a:t>membentuk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kontek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perkembangan</a:t>
            </a:r>
            <a:r>
              <a:rPr lang="en-US" sz="2400" dirty="0" smtClean="0">
                <a:latin typeface="Book Antiqua" pitchFamily="18" charset="0"/>
              </a:rPr>
              <a:t> TI</a:t>
            </a:r>
          </a:p>
          <a:p>
            <a:r>
              <a:rPr lang="en-US" sz="2400" dirty="0" err="1" smtClean="0">
                <a:latin typeface="Book Antiqua" pitchFamily="18" charset="0"/>
              </a:rPr>
              <a:t>Masyarakat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Sumber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Daya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Manusia</a:t>
            </a:r>
            <a:r>
              <a:rPr lang="en-US" sz="2400" dirty="0" smtClean="0">
                <a:latin typeface="Book Antiqua" pitchFamily="18" charset="0"/>
              </a:rPr>
              <a:t> : </a:t>
            </a:r>
            <a:r>
              <a:rPr lang="en-US" sz="2400" dirty="0" err="1" smtClean="0">
                <a:latin typeface="Book Antiqua" pitchFamily="18" charset="0"/>
              </a:rPr>
              <a:t>difusi</a:t>
            </a:r>
            <a:r>
              <a:rPr lang="en-US" sz="2400" dirty="0" smtClean="0">
                <a:latin typeface="Book Antiqua" pitchFamily="18" charset="0"/>
              </a:rPr>
              <a:t> TI </a:t>
            </a:r>
            <a:r>
              <a:rPr lang="en-US" sz="2400" dirty="0" err="1" smtClean="0">
                <a:latin typeface="Book Antiqua" pitchFamily="18" charset="0"/>
              </a:rPr>
              <a:t>didalam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kegiatan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masyarakat</a:t>
            </a:r>
            <a:r>
              <a:rPr lang="en-US" sz="2400" dirty="0" smtClean="0">
                <a:latin typeface="Book Antiqua" pitchFamily="18" charset="0"/>
              </a:rPr>
              <a:t> (</a:t>
            </a:r>
            <a:r>
              <a:rPr lang="en-US" sz="2400" dirty="0" err="1" smtClean="0">
                <a:latin typeface="Book Antiqua" pitchFamily="18" charset="0"/>
              </a:rPr>
              <a:t>perorangan</a:t>
            </a:r>
            <a:r>
              <a:rPr lang="en-US" sz="2400" dirty="0" smtClean="0">
                <a:latin typeface="Book Antiqua" pitchFamily="18" charset="0"/>
              </a:rPr>
              <a:t>, </a:t>
            </a:r>
            <a:r>
              <a:rPr lang="en-US" sz="2400" dirty="0" err="1" smtClean="0">
                <a:latin typeface="Book Antiqua" pitchFamily="18" charset="0"/>
              </a:rPr>
              <a:t>organisasi</a:t>
            </a:r>
            <a:r>
              <a:rPr lang="en-US" sz="2400" dirty="0" smtClean="0">
                <a:latin typeface="Book Antiqua" pitchFamily="18" charset="0"/>
              </a:rPr>
              <a:t>) </a:t>
            </a:r>
            <a:r>
              <a:rPr lang="en-US" sz="2400" dirty="0" err="1" smtClean="0">
                <a:latin typeface="Book Antiqua" pitchFamily="18" charset="0"/>
              </a:rPr>
              <a:t>serta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sejauh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mana</a:t>
            </a:r>
            <a:r>
              <a:rPr lang="en-US" sz="2400" dirty="0" smtClean="0">
                <a:latin typeface="Book Antiqua" pitchFamily="18" charset="0"/>
              </a:rPr>
              <a:t> TI </a:t>
            </a:r>
            <a:r>
              <a:rPr lang="en-US" sz="2400" dirty="0" err="1" smtClean="0">
                <a:latin typeface="Book Antiqua" pitchFamily="18" charset="0"/>
              </a:rPr>
              <a:t>disosialisasikan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ke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masyarakat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melalui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proses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pendidikan</a:t>
            </a:r>
            <a:r>
              <a:rPr lang="en-US" sz="2400" dirty="0" smtClean="0">
                <a:latin typeface="Book Antiqua" pitchFamily="18" charset="0"/>
              </a:rPr>
              <a:t>.</a:t>
            </a:r>
            <a:endParaRPr lang="en-US" sz="2400" dirty="0">
              <a:latin typeface="Book Antiqua" pitchFamily="18" charset="0"/>
            </a:endParaRPr>
          </a:p>
        </p:txBody>
      </p:sp>
      <p:sp>
        <p:nvSpPr>
          <p:cNvPr id="4" name="Snip Diagonal Corner Rectangle 3"/>
          <p:cNvSpPr/>
          <p:nvPr/>
        </p:nvSpPr>
        <p:spPr>
          <a:xfrm>
            <a:off x="304800" y="1447800"/>
            <a:ext cx="7543800" cy="228600"/>
          </a:xfrm>
          <a:prstGeom prst="snip2Diag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Kelemahan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eGov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Indonesia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 smtClean="0">
                <a:latin typeface="Book Antiqua" pitchFamily="18" charset="0"/>
              </a:rPr>
              <a:t>Pelayanan</a:t>
            </a:r>
            <a:r>
              <a:rPr lang="en-US" sz="2400" dirty="0" smtClean="0">
                <a:latin typeface="Book Antiqua" pitchFamily="18" charset="0"/>
              </a:rPr>
              <a:t> yang </a:t>
            </a:r>
            <a:r>
              <a:rPr lang="en-US" sz="2400" dirty="0" err="1" smtClean="0">
                <a:latin typeface="Book Antiqua" pitchFamily="18" charset="0"/>
              </a:rPr>
              <a:t>diberikan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situs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pemerintahan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belum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ditunjang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oleh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sistem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manajemen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proses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kerja</a:t>
            </a:r>
            <a:r>
              <a:rPr lang="en-US" sz="2400" dirty="0" smtClean="0">
                <a:latin typeface="Book Antiqua" pitchFamily="18" charset="0"/>
              </a:rPr>
              <a:t> yang </a:t>
            </a:r>
            <a:r>
              <a:rPr lang="en-US" sz="2400" dirty="0" err="1" smtClean="0">
                <a:latin typeface="Book Antiqua" pitchFamily="18" charset="0"/>
              </a:rPr>
              <a:t>efektif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karena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kesiapan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peraturan</a:t>
            </a:r>
            <a:r>
              <a:rPr lang="en-US" sz="2400" dirty="0" smtClean="0">
                <a:latin typeface="Book Antiqua" pitchFamily="18" charset="0"/>
              </a:rPr>
              <a:t>, </a:t>
            </a:r>
            <a:r>
              <a:rPr lang="en-US" sz="2400" dirty="0" err="1" smtClean="0">
                <a:latin typeface="Book Antiqua" pitchFamily="18" charset="0"/>
              </a:rPr>
              <a:t>prosedur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keterbatasan</a:t>
            </a:r>
            <a:r>
              <a:rPr lang="en-US" sz="2400" dirty="0" smtClean="0">
                <a:latin typeface="Book Antiqua" pitchFamily="18" charset="0"/>
              </a:rPr>
              <a:t> SDM</a:t>
            </a:r>
          </a:p>
          <a:p>
            <a:r>
              <a:rPr lang="en-US" sz="2400" dirty="0" err="1" smtClean="0">
                <a:latin typeface="Book Antiqua" pitchFamily="18" charset="0"/>
              </a:rPr>
              <a:t>Belum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mapannya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strategi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serta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tidak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memadai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anggaran</a:t>
            </a:r>
            <a:r>
              <a:rPr lang="en-US" sz="2400" dirty="0" smtClean="0">
                <a:latin typeface="Book Antiqua" pitchFamily="18" charset="0"/>
              </a:rPr>
              <a:t> yang </a:t>
            </a:r>
            <a:r>
              <a:rPr lang="en-US" sz="2400" dirty="0" err="1" smtClean="0">
                <a:latin typeface="Book Antiqua" pitchFamily="18" charset="0"/>
              </a:rPr>
              <a:t>di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alokasikan</a:t>
            </a:r>
            <a:endParaRPr lang="en-US" sz="2400" dirty="0" smtClean="0">
              <a:latin typeface="Book Antiqua" pitchFamily="18" charset="0"/>
            </a:endParaRPr>
          </a:p>
          <a:p>
            <a:r>
              <a:rPr lang="en-US" sz="2400" dirty="0" err="1" smtClean="0">
                <a:latin typeface="Book Antiqua" pitchFamily="18" charset="0"/>
              </a:rPr>
              <a:t>Inisiatif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merupakan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upaya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instansi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sendiri</a:t>
            </a:r>
            <a:r>
              <a:rPr lang="en-US" sz="2400" dirty="0" smtClean="0">
                <a:latin typeface="Book Antiqua" pitchFamily="18" charset="0"/>
              </a:rPr>
              <a:t>, </a:t>
            </a:r>
            <a:r>
              <a:rPr lang="en-US" sz="2400" dirty="0" err="1" smtClean="0">
                <a:latin typeface="Book Antiqua" pitchFamily="18" charset="0"/>
              </a:rPr>
              <a:t>sehingga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faktor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standarisasi</a:t>
            </a:r>
            <a:r>
              <a:rPr lang="en-US" sz="2400" dirty="0" smtClean="0">
                <a:latin typeface="Book Antiqua" pitchFamily="18" charset="0"/>
              </a:rPr>
              <a:t>, </a:t>
            </a:r>
            <a:r>
              <a:rPr lang="en-US" sz="2400" dirty="0" err="1" smtClean="0">
                <a:latin typeface="Book Antiqua" pitchFamily="18" charset="0"/>
              </a:rPr>
              <a:t>keamanan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informasi</a:t>
            </a:r>
            <a:r>
              <a:rPr lang="en-US" sz="2400" dirty="0" smtClean="0">
                <a:latin typeface="Book Antiqua" pitchFamily="18" charset="0"/>
              </a:rPr>
              <a:t>, </a:t>
            </a:r>
            <a:r>
              <a:rPr lang="en-US" sz="2400" dirty="0" err="1" smtClean="0">
                <a:latin typeface="Book Antiqua" pitchFamily="18" charset="0"/>
              </a:rPr>
              <a:t>otentifikasi</a:t>
            </a:r>
            <a:r>
              <a:rPr lang="en-US" sz="2400" dirty="0" smtClean="0">
                <a:latin typeface="Book Antiqua" pitchFamily="18" charset="0"/>
              </a:rPr>
              <a:t>, </a:t>
            </a:r>
            <a:r>
              <a:rPr lang="en-US" sz="2400" dirty="0" err="1" smtClean="0">
                <a:latin typeface="Book Antiqua" pitchFamily="18" charset="0"/>
              </a:rPr>
              <a:t>dan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berbagai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aplikasi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dasar</a:t>
            </a:r>
            <a:r>
              <a:rPr lang="en-US" sz="2400" dirty="0" smtClean="0">
                <a:latin typeface="Book Antiqua" pitchFamily="18" charset="0"/>
              </a:rPr>
              <a:t> yang </a:t>
            </a:r>
            <a:r>
              <a:rPr lang="en-US" sz="2400" dirty="0" err="1" smtClean="0">
                <a:latin typeface="Book Antiqua" pitchFamily="18" charset="0"/>
              </a:rPr>
              <a:t>mendukung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interoperabilitas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kurang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diperhatikan</a:t>
            </a:r>
            <a:endParaRPr lang="en-US" sz="2400" dirty="0" smtClean="0">
              <a:latin typeface="Book Antiqua" pitchFamily="18" charset="0"/>
            </a:endParaRPr>
          </a:p>
          <a:p>
            <a:r>
              <a:rPr lang="en-US" sz="2400" dirty="0" err="1" smtClean="0">
                <a:latin typeface="Book Antiqua" pitchFamily="18" charset="0"/>
              </a:rPr>
              <a:t>Kesenjangan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kemampuan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masyarakat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untuk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mengakses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jaringan</a:t>
            </a:r>
            <a:r>
              <a:rPr lang="en-US" sz="2400" dirty="0" smtClean="0">
                <a:latin typeface="Book Antiqua" pitchFamily="18" charset="0"/>
              </a:rPr>
              <a:t> internet.</a:t>
            </a:r>
            <a:endParaRPr lang="en-US" sz="2400" dirty="0">
              <a:latin typeface="Book Antiqua" pitchFamily="18" charset="0"/>
            </a:endParaRPr>
          </a:p>
        </p:txBody>
      </p:sp>
      <p:sp>
        <p:nvSpPr>
          <p:cNvPr id="4" name="Snip Diagonal Corner Rectangle 3"/>
          <p:cNvSpPr/>
          <p:nvPr/>
        </p:nvSpPr>
        <p:spPr>
          <a:xfrm>
            <a:off x="304800" y="1447800"/>
            <a:ext cx="7543800" cy="228600"/>
          </a:xfrm>
          <a:prstGeom prst="snip2Diag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 smtClean="0">
                <a:latin typeface="Book Antiqua" pitchFamily="18" charset="0"/>
              </a:rPr>
              <a:t>Penerapan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i="1" dirty="0" smtClean="0">
                <a:latin typeface="Book Antiqua" pitchFamily="18" charset="0"/>
              </a:rPr>
              <a:t>good governance </a:t>
            </a:r>
            <a:r>
              <a:rPr lang="en-US" sz="2400" dirty="0" err="1" smtClean="0">
                <a:latin typeface="Book Antiqua" pitchFamily="18" charset="0"/>
              </a:rPr>
              <a:t>melalui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eGovernment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masih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cukup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panjang</a:t>
            </a:r>
            <a:endParaRPr lang="en-US" sz="2400" dirty="0" smtClean="0">
              <a:latin typeface="Book Antiqua" pitchFamily="18" charset="0"/>
            </a:endParaRPr>
          </a:p>
          <a:p>
            <a:r>
              <a:rPr lang="en-US" sz="2400" dirty="0" err="1" smtClean="0">
                <a:latin typeface="Book Antiqua" pitchFamily="18" charset="0"/>
              </a:rPr>
              <a:t>Diperlukan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pendidikan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pemerataan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akses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masyarakat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terhadap</a:t>
            </a:r>
            <a:r>
              <a:rPr lang="en-US" sz="2400" dirty="0" smtClean="0">
                <a:latin typeface="Book Antiqua" pitchFamily="18" charset="0"/>
              </a:rPr>
              <a:t> internet.</a:t>
            </a:r>
            <a:endParaRPr lang="en-US" sz="2400" dirty="0">
              <a:latin typeface="Book Antiqua" pitchFamily="18" charset="0"/>
            </a:endParaRPr>
          </a:p>
        </p:txBody>
      </p:sp>
      <p:sp>
        <p:nvSpPr>
          <p:cNvPr id="4" name="Pentagon 3"/>
          <p:cNvSpPr/>
          <p:nvPr/>
        </p:nvSpPr>
        <p:spPr>
          <a:xfrm>
            <a:off x="1295400" y="3733800"/>
            <a:ext cx="1143000" cy="685800"/>
          </a:xfrm>
          <a:prstGeom prst="homePlat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2438400" y="3733800"/>
            <a:ext cx="762000" cy="685800"/>
          </a:xfrm>
          <a:prstGeom prst="chevron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lowchart: Predefined Process 5"/>
          <p:cNvSpPr/>
          <p:nvPr/>
        </p:nvSpPr>
        <p:spPr>
          <a:xfrm>
            <a:off x="4038600" y="3810000"/>
            <a:ext cx="1905000" cy="53340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Good Governance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Up Arrow 6"/>
          <p:cNvSpPr/>
          <p:nvPr/>
        </p:nvSpPr>
        <p:spPr>
          <a:xfrm>
            <a:off x="2971800" y="4800600"/>
            <a:ext cx="1371600" cy="609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TI</a:t>
            </a:r>
            <a:endParaRPr lang="en-US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</a:t>
            </a:r>
            <a:r>
              <a:rPr lang="en-US" sz="36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eGovernment</a:t>
            </a:r>
            <a:endParaRPr lang="en-US" sz="3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i="1" dirty="0" err="1" smtClean="0">
                <a:latin typeface="Book Antiqua" pitchFamily="18" charset="0"/>
              </a:rPr>
              <a:t>eGovernment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merupakan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alat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dari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suatu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perubahan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sistem</a:t>
            </a:r>
            <a:r>
              <a:rPr lang="en-US" sz="2400" dirty="0" smtClean="0">
                <a:latin typeface="Book Antiqua" pitchFamily="18" charset="0"/>
              </a:rPr>
              <a:t> (</a:t>
            </a:r>
            <a:r>
              <a:rPr lang="en-US" sz="2400" dirty="0" err="1" smtClean="0">
                <a:latin typeface="Book Antiqua" pitchFamily="18" charset="0"/>
              </a:rPr>
              <a:t>organisasi</a:t>
            </a:r>
            <a:r>
              <a:rPr lang="en-US" sz="2400" dirty="0" smtClean="0">
                <a:latin typeface="Book Antiqua" pitchFamily="18" charset="0"/>
              </a:rPr>
              <a:t>, </a:t>
            </a:r>
            <a:r>
              <a:rPr lang="en-US" sz="2400" dirty="0" err="1" smtClean="0">
                <a:latin typeface="Book Antiqua" pitchFamily="18" charset="0"/>
              </a:rPr>
              <a:t>proses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bisnis</a:t>
            </a:r>
            <a:r>
              <a:rPr lang="en-US" sz="2400" dirty="0" smtClean="0">
                <a:latin typeface="Book Antiqua" pitchFamily="18" charset="0"/>
              </a:rPr>
              <a:t>, </a:t>
            </a:r>
            <a:r>
              <a:rPr lang="en-US" sz="2400" dirty="0" err="1" smtClean="0">
                <a:latin typeface="Book Antiqua" pitchFamily="18" charset="0"/>
              </a:rPr>
              <a:t>sumber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daya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manusia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i="1" dirty="0" err="1" smtClean="0">
                <a:latin typeface="Book Antiqua" pitchFamily="18" charset="0"/>
              </a:rPr>
              <a:t>standart</a:t>
            </a:r>
            <a:r>
              <a:rPr lang="en-US" sz="2400" i="1" dirty="0" smtClean="0">
                <a:latin typeface="Book Antiqua" pitchFamily="18" charset="0"/>
              </a:rPr>
              <a:t> operating procedure</a:t>
            </a:r>
            <a:r>
              <a:rPr lang="en-US" sz="2400" dirty="0" smtClean="0">
                <a:latin typeface="Book Antiqua" pitchFamily="18" charset="0"/>
              </a:rPr>
              <a:t>) </a:t>
            </a:r>
            <a:r>
              <a:rPr lang="en-US" sz="2400" dirty="0" err="1" smtClean="0">
                <a:latin typeface="Book Antiqua" pitchFamily="18" charset="0"/>
              </a:rPr>
              <a:t>dalam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pemerintahan</a:t>
            </a:r>
            <a:r>
              <a:rPr lang="en-US" sz="2400" dirty="0" smtClean="0">
                <a:latin typeface="Book Antiqua" pitchFamily="18" charset="0"/>
              </a:rPr>
              <a:t>.</a:t>
            </a:r>
          </a:p>
          <a:p>
            <a:r>
              <a:rPr lang="en-US" sz="2400" dirty="0" err="1" smtClean="0">
                <a:latin typeface="Book Antiqua" pitchFamily="18" charset="0"/>
              </a:rPr>
              <a:t>Penggunaan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teknologi</a:t>
            </a:r>
            <a:r>
              <a:rPr lang="en-US" sz="2400" dirty="0" smtClean="0">
                <a:latin typeface="Book Antiqua" pitchFamily="18" charset="0"/>
              </a:rPr>
              <a:t> yang </a:t>
            </a:r>
            <a:r>
              <a:rPr lang="en-US" sz="2400" dirty="0" err="1" smtClean="0">
                <a:latin typeface="Book Antiqua" pitchFamily="18" charset="0"/>
              </a:rPr>
              <a:t>dapat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meningkatkan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hubungan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antara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pemerintah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pihak-pihak</a:t>
            </a:r>
            <a:r>
              <a:rPr lang="en-US" sz="2400" dirty="0" smtClean="0">
                <a:latin typeface="Book Antiqua" pitchFamily="18" charset="0"/>
              </a:rPr>
              <a:t> lain</a:t>
            </a:r>
          </a:p>
          <a:p>
            <a:r>
              <a:rPr lang="en-US" sz="2400" dirty="0" err="1" smtClean="0">
                <a:latin typeface="Book Antiqua" pitchFamily="18" charset="0"/>
              </a:rPr>
              <a:t>Fungsi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eGovernment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adalah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alat</a:t>
            </a:r>
            <a:r>
              <a:rPr lang="en-US" sz="2400" dirty="0" smtClean="0">
                <a:latin typeface="Book Antiqua" pitchFamily="18" charset="0"/>
              </a:rPr>
              <a:t> bantu </a:t>
            </a:r>
            <a:r>
              <a:rPr lang="en-US" sz="2400" dirty="0" err="1" smtClean="0">
                <a:latin typeface="Book Antiqua" pitchFamily="18" charset="0"/>
              </a:rPr>
              <a:t>penciptaan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perubahan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dalam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pemerintah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kepada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masyarakat</a:t>
            </a:r>
            <a:r>
              <a:rPr lang="en-US" sz="2400" dirty="0">
                <a:latin typeface="Book Antiqua" pitchFamily="18" charset="0"/>
              </a:rPr>
              <a:t>.</a:t>
            </a:r>
          </a:p>
        </p:txBody>
      </p:sp>
      <p:sp>
        <p:nvSpPr>
          <p:cNvPr id="6" name="Snip Diagonal Corner Rectangle 5"/>
          <p:cNvSpPr/>
          <p:nvPr/>
        </p:nvSpPr>
        <p:spPr>
          <a:xfrm>
            <a:off x="304800" y="1447800"/>
            <a:ext cx="7543800" cy="228600"/>
          </a:xfrm>
          <a:prstGeom prst="snip2Diag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entagon 6"/>
          <p:cNvSpPr/>
          <p:nvPr/>
        </p:nvSpPr>
        <p:spPr>
          <a:xfrm>
            <a:off x="914400" y="4800600"/>
            <a:ext cx="5943600" cy="1066800"/>
          </a:xfrm>
          <a:prstGeom prst="homePlate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  <a:latin typeface="Book Antiqua" pitchFamily="18" charset="0"/>
              </a:rPr>
              <a:t>Permasalahan</a:t>
            </a:r>
            <a:r>
              <a:rPr lang="en-US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ook Antiqua" pitchFamily="18" charset="0"/>
              </a:rPr>
              <a:t>Umum</a:t>
            </a:r>
            <a:r>
              <a:rPr lang="en-US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ook Antiqua" pitchFamily="18" charset="0"/>
              </a:rPr>
              <a:t>adalah</a:t>
            </a:r>
            <a:r>
              <a:rPr lang="en-US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ook Antiqua" pitchFamily="18" charset="0"/>
              </a:rPr>
              <a:t>kurang</a:t>
            </a:r>
            <a:r>
              <a:rPr lang="en-US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ook Antiqua" pitchFamily="18" charset="0"/>
              </a:rPr>
              <a:t>optimalnya</a:t>
            </a:r>
            <a:r>
              <a:rPr lang="en-US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ook Antiqua" pitchFamily="18" charset="0"/>
              </a:rPr>
              <a:t>produk</a:t>
            </a:r>
            <a:r>
              <a:rPr lang="en-US" dirty="0" smtClean="0">
                <a:solidFill>
                  <a:schemeClr val="tx1"/>
                </a:solidFill>
                <a:latin typeface="Book Antiqua" pitchFamily="18" charset="0"/>
              </a:rPr>
              <a:t> TI </a:t>
            </a:r>
            <a:r>
              <a:rPr lang="en-US" dirty="0" err="1" smtClean="0">
                <a:solidFill>
                  <a:schemeClr val="tx1"/>
                </a:solidFill>
                <a:latin typeface="Book Antiqua" pitchFamily="18" charset="0"/>
              </a:rPr>
              <a:t>di</a:t>
            </a:r>
            <a:r>
              <a:rPr lang="en-US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ook Antiqua" pitchFamily="18" charset="0"/>
              </a:rPr>
              <a:t>lingkungan</a:t>
            </a:r>
            <a:r>
              <a:rPr lang="en-US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ook Antiqua" pitchFamily="18" charset="0"/>
              </a:rPr>
              <a:t>pemerintah</a:t>
            </a:r>
            <a:r>
              <a:rPr lang="en-US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ook Antiqua" pitchFamily="18" charset="0"/>
              </a:rPr>
              <a:t>dan</a:t>
            </a:r>
            <a:r>
              <a:rPr lang="en-US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ook Antiqua" pitchFamily="18" charset="0"/>
              </a:rPr>
              <a:t>kurang</a:t>
            </a:r>
            <a:r>
              <a:rPr lang="en-US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ook Antiqua" pitchFamily="18" charset="0"/>
              </a:rPr>
              <a:t>sinergi</a:t>
            </a:r>
            <a:r>
              <a:rPr lang="en-US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ook Antiqua" pitchFamily="18" charset="0"/>
              </a:rPr>
              <a:t>upaya</a:t>
            </a:r>
            <a:r>
              <a:rPr lang="en-US" dirty="0" smtClean="0">
                <a:solidFill>
                  <a:schemeClr val="tx1"/>
                </a:solidFill>
                <a:latin typeface="Book Antiqua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Book Antiqua" pitchFamily="18" charset="0"/>
              </a:rPr>
              <a:t>implementasi</a:t>
            </a:r>
            <a:endParaRPr lang="en-US" dirty="0">
              <a:solidFill>
                <a:schemeClr val="tx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Tugas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Kelompok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 smtClean="0">
                <a:latin typeface="Book Antiqua" pitchFamily="18" charset="0"/>
              </a:rPr>
              <a:t>Buatlah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penelitian</a:t>
            </a:r>
            <a:r>
              <a:rPr lang="en-US" sz="2400" dirty="0" smtClean="0">
                <a:latin typeface="Book Antiqua" pitchFamily="18" charset="0"/>
              </a:rPr>
              <a:t> (</a:t>
            </a:r>
            <a:r>
              <a:rPr lang="en-US" sz="2400" dirty="0" err="1" smtClean="0">
                <a:latin typeface="Book Antiqua" pitchFamily="18" charset="0"/>
              </a:rPr>
              <a:t>sederhana</a:t>
            </a:r>
            <a:r>
              <a:rPr lang="en-US" sz="2400" dirty="0" smtClean="0">
                <a:latin typeface="Book Antiqua" pitchFamily="18" charset="0"/>
              </a:rPr>
              <a:t>) </a:t>
            </a:r>
            <a:r>
              <a:rPr lang="en-US" sz="2400" dirty="0" err="1" smtClean="0">
                <a:latin typeface="Book Antiqua" pitchFamily="18" charset="0"/>
              </a:rPr>
              <a:t>tentang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dampak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penerapan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Teknologi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Informasi</a:t>
            </a:r>
            <a:r>
              <a:rPr lang="en-US" sz="2400" dirty="0" smtClean="0">
                <a:latin typeface="Book Antiqua" pitchFamily="18" charset="0"/>
              </a:rPr>
              <a:t>/TI </a:t>
            </a:r>
            <a:r>
              <a:rPr lang="en-US" sz="2400" dirty="0" err="1" smtClean="0">
                <a:latin typeface="Book Antiqua" pitchFamily="18" charset="0"/>
              </a:rPr>
              <a:t>di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Masyarakat</a:t>
            </a:r>
            <a:r>
              <a:rPr lang="en-US" sz="2400" dirty="0" smtClean="0">
                <a:latin typeface="Book Antiqua" pitchFamily="18" charset="0"/>
              </a:rPr>
              <a:t>.</a:t>
            </a:r>
          </a:p>
          <a:p>
            <a:r>
              <a:rPr lang="en-US" sz="2400" dirty="0" err="1" smtClean="0">
                <a:latin typeface="Book Antiqua" pitchFamily="18" charset="0"/>
              </a:rPr>
              <a:t>Topik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penelitian</a:t>
            </a:r>
            <a:r>
              <a:rPr lang="en-US" sz="2400" dirty="0" smtClean="0">
                <a:latin typeface="Book Antiqua" pitchFamily="18" charset="0"/>
              </a:rPr>
              <a:t> :</a:t>
            </a:r>
          </a:p>
          <a:p>
            <a:pPr lvl="1"/>
            <a:r>
              <a:rPr lang="en-US" sz="2000" dirty="0" err="1" smtClean="0">
                <a:latin typeface="Book Antiqua" pitchFamily="18" charset="0"/>
              </a:rPr>
              <a:t>eGovernment</a:t>
            </a:r>
            <a:endParaRPr lang="en-US" sz="2000" dirty="0" smtClean="0">
              <a:latin typeface="Book Antiqua" pitchFamily="18" charset="0"/>
            </a:endParaRPr>
          </a:p>
          <a:p>
            <a:pPr lvl="1"/>
            <a:r>
              <a:rPr lang="en-US" sz="2000" dirty="0" err="1" smtClean="0">
                <a:latin typeface="Book Antiqua" pitchFamily="18" charset="0"/>
              </a:rPr>
              <a:t>eBanking</a:t>
            </a:r>
            <a:endParaRPr lang="en-US" sz="2000" dirty="0" smtClean="0">
              <a:latin typeface="Book Antiqua" pitchFamily="18" charset="0"/>
            </a:endParaRPr>
          </a:p>
          <a:p>
            <a:pPr lvl="1"/>
            <a:r>
              <a:rPr lang="en-US" sz="2000" dirty="0" err="1" smtClean="0">
                <a:latin typeface="Book Antiqua" pitchFamily="18" charset="0"/>
              </a:rPr>
              <a:t>eCommerce</a:t>
            </a:r>
            <a:endParaRPr lang="en-US" sz="2000" dirty="0" smtClean="0">
              <a:latin typeface="Book Antiqua" pitchFamily="18" charset="0"/>
            </a:endParaRPr>
          </a:p>
          <a:p>
            <a:pPr lvl="1"/>
            <a:r>
              <a:rPr lang="en-US" sz="2000" dirty="0" smtClean="0">
                <a:latin typeface="Book Antiqua" pitchFamily="18" charset="0"/>
              </a:rPr>
              <a:t>eLearning</a:t>
            </a:r>
          </a:p>
          <a:p>
            <a:pPr lvl="1"/>
            <a:r>
              <a:rPr lang="en-US" sz="2000" dirty="0" smtClean="0">
                <a:latin typeface="Book Antiqua" pitchFamily="18" charset="0"/>
              </a:rPr>
              <a:t>Social Networking</a:t>
            </a:r>
          </a:p>
          <a:p>
            <a:r>
              <a:rPr lang="en-US" sz="2400" dirty="0" err="1" smtClean="0">
                <a:latin typeface="Book Antiqua" pitchFamily="18" charset="0"/>
              </a:rPr>
              <a:t>Laporan</a:t>
            </a:r>
            <a:r>
              <a:rPr lang="en-US" sz="2400" dirty="0" smtClean="0">
                <a:latin typeface="Book Antiqua" pitchFamily="18" charset="0"/>
              </a:rPr>
              <a:t> (</a:t>
            </a:r>
            <a:r>
              <a:rPr lang="en-US" sz="2400" dirty="0" err="1" smtClean="0">
                <a:latin typeface="Book Antiqua" pitchFamily="18" charset="0"/>
              </a:rPr>
              <a:t>sesuai</a:t>
            </a:r>
            <a:r>
              <a:rPr lang="en-US" sz="2400" dirty="0" smtClean="0">
                <a:latin typeface="Book Antiqua" pitchFamily="18" charset="0"/>
              </a:rPr>
              <a:t> format) </a:t>
            </a:r>
            <a:r>
              <a:rPr lang="en-US" sz="2400" dirty="0" err="1" smtClean="0">
                <a:latin typeface="Book Antiqua" pitchFamily="18" charset="0"/>
              </a:rPr>
              <a:t>dikumpulkan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minggu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ke</a:t>
            </a:r>
            <a:r>
              <a:rPr lang="en-US" sz="2400" dirty="0" smtClean="0">
                <a:latin typeface="Book Antiqua" pitchFamily="18" charset="0"/>
              </a:rPr>
              <a:t> 5</a:t>
            </a:r>
          </a:p>
          <a:p>
            <a:r>
              <a:rPr lang="en-US" sz="2400" dirty="0" err="1" smtClean="0">
                <a:latin typeface="Book Antiqua" pitchFamily="18" charset="0"/>
              </a:rPr>
              <a:t>Presentasi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pada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minggu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ke</a:t>
            </a:r>
            <a:r>
              <a:rPr lang="en-US" sz="2400" dirty="0" smtClean="0">
                <a:latin typeface="Book Antiqua" pitchFamily="18" charset="0"/>
              </a:rPr>
              <a:t> 5, </a:t>
            </a:r>
            <a:r>
              <a:rPr lang="en-US" sz="2400" dirty="0" err="1" smtClean="0">
                <a:latin typeface="Book Antiqua" pitchFamily="18" charset="0"/>
              </a:rPr>
              <a:t>dan</a:t>
            </a:r>
            <a:r>
              <a:rPr lang="en-US" sz="2400" dirty="0" smtClean="0">
                <a:latin typeface="Book Antiqua" pitchFamily="18" charset="0"/>
              </a:rPr>
              <a:t> 6.</a:t>
            </a:r>
            <a:endParaRPr lang="en-US" sz="2400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Format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Penulisan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Laporan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err="1" smtClean="0">
                <a:latin typeface="Book Antiqua" pitchFamily="18" charset="0"/>
              </a:rPr>
              <a:t>Halaman</a:t>
            </a:r>
            <a:r>
              <a:rPr lang="en-US" sz="2000" dirty="0" smtClean="0">
                <a:latin typeface="Book Antiqua" pitchFamily="18" charset="0"/>
              </a:rPr>
              <a:t> </a:t>
            </a:r>
            <a:r>
              <a:rPr lang="en-US" sz="2000" dirty="0" err="1" smtClean="0">
                <a:latin typeface="Book Antiqua" pitchFamily="18" charset="0"/>
              </a:rPr>
              <a:t>Depan</a:t>
            </a:r>
            <a:r>
              <a:rPr lang="en-US" sz="2000" dirty="0" smtClean="0">
                <a:latin typeface="Book Antiqua" pitchFamily="18" charset="0"/>
              </a:rPr>
              <a:t> (cover, </a:t>
            </a:r>
            <a:r>
              <a:rPr lang="en-US" sz="2000" dirty="0" err="1" smtClean="0">
                <a:latin typeface="Book Antiqua" pitchFamily="18" charset="0"/>
              </a:rPr>
              <a:t>daftar</a:t>
            </a:r>
            <a:r>
              <a:rPr lang="en-US" sz="2000" dirty="0" smtClean="0">
                <a:latin typeface="Book Antiqua" pitchFamily="18" charset="0"/>
              </a:rPr>
              <a:t> </a:t>
            </a:r>
            <a:r>
              <a:rPr lang="en-US" sz="2000" dirty="0" err="1" smtClean="0">
                <a:latin typeface="Book Antiqua" pitchFamily="18" charset="0"/>
              </a:rPr>
              <a:t>isi</a:t>
            </a:r>
            <a:r>
              <a:rPr lang="en-US" sz="2000" dirty="0" smtClean="0">
                <a:latin typeface="Book Antiqua" pitchFamily="18" charset="0"/>
              </a:rPr>
              <a:t>, </a:t>
            </a:r>
            <a:r>
              <a:rPr lang="en-US" sz="2000" dirty="0" err="1" smtClean="0">
                <a:latin typeface="Book Antiqua" pitchFamily="18" charset="0"/>
              </a:rPr>
              <a:t>dll</a:t>
            </a:r>
            <a:r>
              <a:rPr lang="en-US" sz="2000" dirty="0" smtClean="0">
                <a:latin typeface="Book Antiqua" pitchFamily="18" charset="0"/>
              </a:rPr>
              <a:t>)</a:t>
            </a:r>
          </a:p>
          <a:p>
            <a:r>
              <a:rPr lang="en-US" sz="2000" dirty="0" err="1" smtClean="0">
                <a:latin typeface="Book Antiqua" pitchFamily="18" charset="0"/>
              </a:rPr>
              <a:t>Pendahuluan</a:t>
            </a:r>
            <a:endParaRPr lang="en-US" sz="2000" dirty="0" smtClean="0">
              <a:latin typeface="Book Antiqua" pitchFamily="18" charset="0"/>
            </a:endParaRPr>
          </a:p>
          <a:p>
            <a:pPr lvl="1"/>
            <a:r>
              <a:rPr lang="en-US" sz="2000" dirty="0" err="1" smtClean="0">
                <a:latin typeface="Book Antiqua" pitchFamily="18" charset="0"/>
              </a:rPr>
              <a:t>Latar</a:t>
            </a:r>
            <a:r>
              <a:rPr lang="en-US" sz="2000" dirty="0" smtClean="0">
                <a:latin typeface="Book Antiqua" pitchFamily="18" charset="0"/>
              </a:rPr>
              <a:t> </a:t>
            </a:r>
            <a:r>
              <a:rPr lang="en-US" sz="2000" dirty="0" err="1" smtClean="0">
                <a:latin typeface="Book Antiqua" pitchFamily="18" charset="0"/>
              </a:rPr>
              <a:t>Belakang</a:t>
            </a:r>
            <a:endParaRPr lang="en-US" sz="2000" dirty="0" smtClean="0">
              <a:latin typeface="Book Antiqua" pitchFamily="18" charset="0"/>
            </a:endParaRPr>
          </a:p>
          <a:p>
            <a:pPr lvl="1"/>
            <a:r>
              <a:rPr lang="en-US" sz="2000" dirty="0" err="1" smtClean="0">
                <a:latin typeface="Book Antiqua" pitchFamily="18" charset="0"/>
              </a:rPr>
              <a:t>Permasalahan</a:t>
            </a:r>
            <a:endParaRPr lang="en-US" sz="2000" dirty="0" smtClean="0">
              <a:latin typeface="Book Antiqua" pitchFamily="18" charset="0"/>
            </a:endParaRPr>
          </a:p>
          <a:p>
            <a:pPr lvl="1"/>
            <a:r>
              <a:rPr lang="en-US" sz="2000" dirty="0" err="1" smtClean="0">
                <a:latin typeface="Book Antiqua" pitchFamily="18" charset="0"/>
              </a:rPr>
              <a:t>Tujuan</a:t>
            </a:r>
            <a:r>
              <a:rPr lang="en-US" sz="2000" dirty="0" smtClean="0">
                <a:latin typeface="Book Antiqua" pitchFamily="18" charset="0"/>
              </a:rPr>
              <a:t> </a:t>
            </a:r>
            <a:r>
              <a:rPr lang="en-US" sz="2000" dirty="0" err="1" smtClean="0">
                <a:latin typeface="Book Antiqua" pitchFamily="18" charset="0"/>
              </a:rPr>
              <a:t>Penelitian</a:t>
            </a:r>
            <a:endParaRPr lang="en-US" sz="2000" dirty="0" smtClean="0">
              <a:latin typeface="Book Antiqua" pitchFamily="18" charset="0"/>
            </a:endParaRPr>
          </a:p>
          <a:p>
            <a:r>
              <a:rPr lang="en-US" sz="2000" dirty="0" err="1" smtClean="0">
                <a:latin typeface="Book Antiqua" pitchFamily="18" charset="0"/>
              </a:rPr>
              <a:t>Metodologi</a:t>
            </a:r>
            <a:r>
              <a:rPr lang="en-US" sz="2000" dirty="0" smtClean="0">
                <a:latin typeface="Book Antiqua" pitchFamily="18" charset="0"/>
              </a:rPr>
              <a:t> </a:t>
            </a:r>
            <a:r>
              <a:rPr lang="en-US" sz="2000" dirty="0" err="1" smtClean="0">
                <a:latin typeface="Book Antiqua" pitchFamily="18" charset="0"/>
              </a:rPr>
              <a:t>Penelitian</a:t>
            </a:r>
            <a:endParaRPr lang="en-US" sz="2000" dirty="0" smtClean="0">
              <a:latin typeface="Book Antiqua" pitchFamily="18" charset="0"/>
            </a:endParaRPr>
          </a:p>
          <a:p>
            <a:r>
              <a:rPr lang="en-US" sz="2000" dirty="0" err="1" smtClean="0">
                <a:latin typeface="Book Antiqua" pitchFamily="18" charset="0"/>
              </a:rPr>
              <a:t>Hasil</a:t>
            </a:r>
            <a:r>
              <a:rPr lang="en-US" sz="2000" dirty="0" smtClean="0">
                <a:latin typeface="Book Antiqua" pitchFamily="18" charset="0"/>
              </a:rPr>
              <a:t> </a:t>
            </a:r>
            <a:r>
              <a:rPr lang="en-US" sz="2000" dirty="0" err="1" smtClean="0">
                <a:latin typeface="Book Antiqua" pitchFamily="18" charset="0"/>
              </a:rPr>
              <a:t>dan</a:t>
            </a:r>
            <a:r>
              <a:rPr lang="en-US" sz="2000" dirty="0" smtClean="0">
                <a:latin typeface="Book Antiqua" pitchFamily="18" charset="0"/>
              </a:rPr>
              <a:t> </a:t>
            </a:r>
            <a:r>
              <a:rPr lang="en-US" sz="2000" dirty="0" err="1" smtClean="0">
                <a:latin typeface="Book Antiqua" pitchFamily="18" charset="0"/>
              </a:rPr>
              <a:t>Analisa</a:t>
            </a:r>
            <a:endParaRPr lang="en-US" sz="2000" dirty="0" smtClean="0">
              <a:latin typeface="Book Antiqua" pitchFamily="18" charset="0"/>
            </a:endParaRPr>
          </a:p>
          <a:p>
            <a:r>
              <a:rPr lang="en-US" sz="2000" dirty="0" err="1" smtClean="0">
                <a:latin typeface="Book Antiqua" pitchFamily="18" charset="0"/>
              </a:rPr>
              <a:t>Kesimpulan</a:t>
            </a:r>
            <a:r>
              <a:rPr lang="en-US" sz="2000" dirty="0" smtClean="0">
                <a:latin typeface="Book Antiqua" pitchFamily="18" charset="0"/>
              </a:rPr>
              <a:t>  </a:t>
            </a:r>
          </a:p>
          <a:p>
            <a:r>
              <a:rPr lang="en-US" sz="2000" dirty="0" err="1" smtClean="0">
                <a:latin typeface="Book Antiqua" pitchFamily="18" charset="0"/>
              </a:rPr>
              <a:t>Referensi</a:t>
            </a:r>
            <a:r>
              <a:rPr lang="en-US" sz="2000" dirty="0" smtClean="0">
                <a:latin typeface="Book Antiqua" pitchFamily="18" charset="0"/>
              </a:rPr>
              <a:t> (</a:t>
            </a:r>
            <a:r>
              <a:rPr lang="en-US" sz="2000" dirty="0" err="1" smtClean="0">
                <a:latin typeface="Book Antiqua" pitchFamily="18" charset="0"/>
              </a:rPr>
              <a:t>Pustaka</a:t>
            </a:r>
            <a:r>
              <a:rPr lang="en-US" sz="2000" dirty="0" smtClean="0">
                <a:latin typeface="Book Antiqua" pitchFamily="18" charset="0"/>
              </a:rPr>
              <a:t>)</a:t>
            </a:r>
          </a:p>
          <a:p>
            <a:r>
              <a:rPr lang="en-US" sz="2000" dirty="0" err="1" smtClean="0">
                <a:latin typeface="Book Antiqua" pitchFamily="18" charset="0"/>
              </a:rPr>
              <a:t>Lampiran</a:t>
            </a:r>
            <a:r>
              <a:rPr lang="en-US" sz="2000" dirty="0" smtClean="0">
                <a:latin typeface="Book Antiqua" pitchFamily="18" charset="0"/>
              </a:rPr>
              <a:t> (Form </a:t>
            </a:r>
            <a:r>
              <a:rPr lang="en-US" sz="2000" dirty="0" err="1" smtClean="0">
                <a:latin typeface="Book Antiqua" pitchFamily="18" charset="0"/>
              </a:rPr>
              <a:t>kuisioner</a:t>
            </a:r>
            <a:r>
              <a:rPr lang="en-US" sz="2000" dirty="0" smtClean="0">
                <a:latin typeface="Book Antiqua" pitchFamily="18" charset="0"/>
              </a:rPr>
              <a:t>/polling/</a:t>
            </a:r>
            <a:r>
              <a:rPr lang="en-US" sz="2000" dirty="0" err="1" smtClean="0">
                <a:latin typeface="Book Antiqua" pitchFamily="18" charset="0"/>
              </a:rPr>
              <a:t>survei</a:t>
            </a:r>
            <a:r>
              <a:rPr lang="en-US" sz="2000" dirty="0" smtClean="0">
                <a:latin typeface="Book Antiqua" pitchFamily="18" charset="0"/>
              </a:rPr>
              <a:t>, </a:t>
            </a:r>
            <a:r>
              <a:rPr lang="en-US" sz="2000" dirty="0" err="1" smtClean="0">
                <a:latin typeface="Book Antiqua" pitchFamily="18" charset="0"/>
              </a:rPr>
              <a:t>pengolahan</a:t>
            </a:r>
            <a:r>
              <a:rPr lang="en-US" sz="2000" dirty="0" smtClean="0">
                <a:latin typeface="Book Antiqua" pitchFamily="18" charset="0"/>
              </a:rPr>
              <a:t> data, </a:t>
            </a:r>
            <a:r>
              <a:rPr lang="en-US" sz="2000" dirty="0" err="1" smtClean="0">
                <a:latin typeface="Book Antiqua" pitchFamily="18" charset="0"/>
              </a:rPr>
              <a:t>dll</a:t>
            </a:r>
            <a:r>
              <a:rPr lang="en-US" sz="2000" dirty="0" smtClean="0">
                <a:latin typeface="Book Antiqua" pitchFamily="18" charset="0"/>
              </a:rPr>
              <a:t>)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Any Questions?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2400" dirty="0" smtClean="0">
                <a:latin typeface="Book Antiqua" pitchFamily="18" charset="0"/>
              </a:rPr>
              <a:t>See u next time…</a:t>
            </a:r>
            <a:endParaRPr lang="en-US" sz="2400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Peraturan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 smtClean="0">
                <a:latin typeface="Book Antiqua" pitchFamily="18" charset="0"/>
              </a:rPr>
              <a:t>Instruksi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Presiden</a:t>
            </a:r>
            <a:r>
              <a:rPr lang="en-US" sz="2400" dirty="0" smtClean="0">
                <a:latin typeface="Book Antiqua" pitchFamily="18" charset="0"/>
              </a:rPr>
              <a:t> No. 6 </a:t>
            </a:r>
            <a:r>
              <a:rPr lang="en-US" sz="2400" dirty="0" err="1" smtClean="0">
                <a:latin typeface="Book Antiqua" pitchFamily="18" charset="0"/>
              </a:rPr>
              <a:t>tahun</a:t>
            </a:r>
            <a:r>
              <a:rPr lang="en-US" sz="2400" dirty="0" smtClean="0">
                <a:latin typeface="Book Antiqua" pitchFamily="18" charset="0"/>
              </a:rPr>
              <a:t> 2001</a:t>
            </a:r>
          </a:p>
          <a:p>
            <a:r>
              <a:rPr lang="en-US" sz="2400" dirty="0" err="1" smtClean="0">
                <a:latin typeface="Book Antiqua" pitchFamily="18" charset="0"/>
              </a:rPr>
              <a:t>Tentang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Telematika</a:t>
            </a:r>
            <a:r>
              <a:rPr lang="en-US" sz="2400" dirty="0" smtClean="0">
                <a:latin typeface="Book Antiqua" pitchFamily="18" charset="0"/>
              </a:rPr>
              <a:t> (Telekomunikasi, Media </a:t>
            </a:r>
            <a:r>
              <a:rPr lang="en-US" sz="2400" dirty="0" err="1" smtClean="0">
                <a:latin typeface="Book Antiqua" pitchFamily="18" charset="0"/>
              </a:rPr>
              <a:t>dan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Informatika</a:t>
            </a:r>
            <a:r>
              <a:rPr lang="en-US" sz="2400" dirty="0" smtClean="0">
                <a:latin typeface="Book Antiqua" pitchFamily="18" charset="0"/>
              </a:rPr>
              <a:t>)</a:t>
            </a:r>
            <a:endParaRPr lang="en-US" sz="2400" dirty="0">
              <a:latin typeface="Book Antiqua" pitchFamily="18" charset="0"/>
            </a:endParaRPr>
          </a:p>
          <a:p>
            <a:r>
              <a:rPr lang="en-US" sz="2400" dirty="0" err="1" smtClean="0">
                <a:latin typeface="Book Antiqua" pitchFamily="18" charset="0"/>
              </a:rPr>
              <a:t>Aparat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pemerintah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harus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menggunakan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teknologi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telematika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untuk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mendukung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i="1" dirty="0" smtClean="0">
                <a:latin typeface="Book Antiqua" pitchFamily="18" charset="0"/>
              </a:rPr>
              <a:t>good governance </a:t>
            </a:r>
            <a:r>
              <a:rPr lang="en-US" sz="2400" dirty="0" smtClean="0">
                <a:latin typeface="Book Antiqua" pitchFamily="18" charset="0"/>
              </a:rPr>
              <a:t>(</a:t>
            </a:r>
            <a:r>
              <a:rPr lang="en-US" sz="2400" dirty="0" err="1" smtClean="0">
                <a:latin typeface="Book Antiqua" pitchFamily="18" charset="0"/>
              </a:rPr>
              <a:t>pemerintah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yg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baik</a:t>
            </a:r>
            <a:r>
              <a:rPr lang="en-US" sz="2400" dirty="0" smtClean="0">
                <a:latin typeface="Book Antiqua" pitchFamily="18" charset="0"/>
              </a:rPr>
              <a:t>) </a:t>
            </a:r>
            <a:r>
              <a:rPr lang="en-US" sz="2400" dirty="0" err="1" smtClean="0">
                <a:latin typeface="Book Antiqua" pitchFamily="18" charset="0"/>
              </a:rPr>
              <a:t>dan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mempercepat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proses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demokrasi</a:t>
            </a:r>
            <a:r>
              <a:rPr lang="en-US" sz="2400" dirty="0" smtClean="0">
                <a:latin typeface="Book Antiqua" pitchFamily="18" charset="0"/>
              </a:rPr>
              <a:t>.</a:t>
            </a:r>
          </a:p>
          <a:p>
            <a:r>
              <a:rPr lang="en-US" sz="2400" dirty="0" err="1" smtClean="0">
                <a:latin typeface="Book Antiqua" pitchFamily="18" charset="0"/>
              </a:rPr>
              <a:t>Administrasi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publik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adalah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salah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satu</a:t>
            </a:r>
            <a:r>
              <a:rPr lang="en-US" sz="2400" dirty="0" smtClean="0">
                <a:latin typeface="Book Antiqua" pitchFamily="18" charset="0"/>
              </a:rPr>
              <a:t> area </a:t>
            </a:r>
            <a:r>
              <a:rPr lang="en-US" sz="2400" dirty="0" err="1" smtClean="0">
                <a:latin typeface="Book Antiqua" pitchFamily="18" charset="0"/>
              </a:rPr>
              <a:t>dimana</a:t>
            </a:r>
            <a:r>
              <a:rPr lang="en-US" sz="2400" dirty="0" smtClean="0">
                <a:latin typeface="Book Antiqua" pitchFamily="18" charset="0"/>
              </a:rPr>
              <a:t> internet </a:t>
            </a:r>
            <a:r>
              <a:rPr lang="en-US" sz="2400" dirty="0" err="1" smtClean="0">
                <a:latin typeface="Book Antiqua" pitchFamily="18" charset="0"/>
              </a:rPr>
              <a:t>dapat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digunakan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untuk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menyediakan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akses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bagi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semua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masyarakat</a:t>
            </a:r>
            <a:r>
              <a:rPr lang="en-US" sz="2400" dirty="0" smtClean="0">
                <a:latin typeface="Book Antiqua" pitchFamily="18" charset="0"/>
              </a:rPr>
              <a:t> yang </a:t>
            </a:r>
            <a:r>
              <a:rPr lang="en-US" sz="2400" dirty="0" err="1" smtClean="0">
                <a:latin typeface="Book Antiqua" pitchFamily="18" charset="0"/>
              </a:rPr>
              <a:t>berupa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pelayanan</a:t>
            </a:r>
            <a:r>
              <a:rPr lang="en-US" sz="2400" dirty="0" smtClean="0">
                <a:latin typeface="Book Antiqua" pitchFamily="18" charset="0"/>
              </a:rPr>
              <a:t> yang </a:t>
            </a:r>
            <a:r>
              <a:rPr lang="en-US" sz="2400" dirty="0" err="1" smtClean="0">
                <a:latin typeface="Book Antiqua" pitchFamily="18" charset="0"/>
              </a:rPr>
              <a:t>mendasar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mensimplifikasi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hubungan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antar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masyarakat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pemerintah</a:t>
            </a:r>
            <a:r>
              <a:rPr lang="en-US" sz="2400" dirty="0" smtClean="0">
                <a:latin typeface="Book Antiqua" pitchFamily="18" charset="0"/>
              </a:rPr>
              <a:t>.</a:t>
            </a:r>
            <a:endParaRPr lang="en-US" sz="2400" dirty="0">
              <a:latin typeface="Book Antiqua" pitchFamily="18" charset="0"/>
            </a:endParaRPr>
          </a:p>
        </p:txBody>
      </p:sp>
      <p:sp>
        <p:nvSpPr>
          <p:cNvPr id="4" name="Snip Diagonal Corner Rectangle 3"/>
          <p:cNvSpPr/>
          <p:nvPr/>
        </p:nvSpPr>
        <p:spPr>
          <a:xfrm>
            <a:off x="304800" y="1447800"/>
            <a:ext cx="7543800" cy="228600"/>
          </a:xfrm>
          <a:prstGeom prst="snip2Diag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 smtClean="0">
                <a:latin typeface="Book Antiqua" pitchFamily="18" charset="0"/>
              </a:rPr>
              <a:t>Instruksi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Presiden</a:t>
            </a:r>
            <a:r>
              <a:rPr lang="en-US" sz="2400" dirty="0" smtClean="0">
                <a:latin typeface="Book Antiqua" pitchFamily="18" charset="0"/>
              </a:rPr>
              <a:t> No. 3 </a:t>
            </a:r>
            <a:r>
              <a:rPr lang="en-US" sz="2400" dirty="0" err="1" smtClean="0">
                <a:latin typeface="Book Antiqua" pitchFamily="18" charset="0"/>
              </a:rPr>
              <a:t>tahun</a:t>
            </a:r>
            <a:r>
              <a:rPr lang="en-US" sz="2400" dirty="0" smtClean="0">
                <a:latin typeface="Book Antiqua" pitchFamily="18" charset="0"/>
              </a:rPr>
              <a:t> 2003</a:t>
            </a:r>
          </a:p>
          <a:p>
            <a:r>
              <a:rPr lang="en-US" sz="2400" dirty="0" err="1" smtClean="0">
                <a:latin typeface="Book Antiqua" pitchFamily="18" charset="0"/>
              </a:rPr>
              <a:t>Tentang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kebijakan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Strategi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Nasional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Pengembangan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eGovernment</a:t>
            </a:r>
            <a:endParaRPr lang="en-US" sz="2400" dirty="0">
              <a:latin typeface="Book Antiqua" pitchFamily="18" charset="0"/>
            </a:endParaRPr>
          </a:p>
          <a:p>
            <a:r>
              <a:rPr lang="en-US" sz="2400" dirty="0" err="1" smtClean="0">
                <a:latin typeface="Book Antiqua" pitchFamily="18" charset="0"/>
              </a:rPr>
              <a:t>Untuk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menyelenggarakan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pemerintah</a:t>
            </a:r>
            <a:r>
              <a:rPr lang="en-US" sz="2400" dirty="0" smtClean="0">
                <a:latin typeface="Book Antiqua" pitchFamily="18" charset="0"/>
              </a:rPr>
              <a:t> yang </a:t>
            </a:r>
            <a:r>
              <a:rPr lang="en-US" sz="2400" dirty="0" err="1" smtClean="0">
                <a:latin typeface="Book Antiqua" pitchFamily="18" charset="0"/>
              </a:rPr>
              <a:t>baik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meningkatkan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layanan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publik</a:t>
            </a:r>
            <a:r>
              <a:rPr lang="en-US" sz="2400" dirty="0" smtClean="0">
                <a:latin typeface="Book Antiqua" pitchFamily="18" charset="0"/>
              </a:rPr>
              <a:t> yang </a:t>
            </a:r>
            <a:r>
              <a:rPr lang="en-US" sz="2400" dirty="0" err="1" smtClean="0">
                <a:latin typeface="Book Antiqua" pitchFamily="18" charset="0"/>
              </a:rPr>
              <a:t>efektif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efisien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melalui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pemanfaatan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teknologi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informasi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komunikasi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diperlukan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kesamaan</a:t>
            </a:r>
            <a:r>
              <a:rPr lang="en-US" sz="2400" dirty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pemahaman</a:t>
            </a:r>
            <a:r>
              <a:rPr lang="en-US" sz="2400" dirty="0" smtClean="0">
                <a:latin typeface="Book Antiqua" pitchFamily="18" charset="0"/>
              </a:rPr>
              <a:t>, </a:t>
            </a:r>
            <a:r>
              <a:rPr lang="en-US" sz="2400" dirty="0" err="1" smtClean="0">
                <a:latin typeface="Book Antiqua" pitchFamily="18" charset="0"/>
              </a:rPr>
              <a:t>keserempakan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tindak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keterpaduan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langkah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seluruh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unsur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kelembagaan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pemerintah</a:t>
            </a:r>
            <a:r>
              <a:rPr lang="en-US" sz="2400" dirty="0" smtClean="0">
                <a:latin typeface="Book Antiqua" pitchFamily="18" charset="0"/>
              </a:rPr>
              <a:t>.</a:t>
            </a:r>
            <a:endParaRPr lang="en-US" sz="2400" dirty="0">
              <a:latin typeface="Book Antiqua" pitchFamily="18" charset="0"/>
            </a:endParaRPr>
          </a:p>
        </p:txBody>
      </p:sp>
      <p:sp>
        <p:nvSpPr>
          <p:cNvPr id="4" name="Snip Diagonal Corner Rectangle 3"/>
          <p:cNvSpPr/>
          <p:nvPr/>
        </p:nvSpPr>
        <p:spPr>
          <a:xfrm>
            <a:off x="304800" y="1447800"/>
            <a:ext cx="7543800" cy="228600"/>
          </a:xfrm>
          <a:prstGeom prst="snip2Diag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Permasalahan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e-Gov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 smtClean="0">
                <a:latin typeface="Book Antiqua" pitchFamily="18" charset="0"/>
              </a:rPr>
              <a:t>Belum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munculnya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kemantapan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komitmen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aparatur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untuk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melakukan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manajemen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perubahan</a:t>
            </a:r>
            <a:r>
              <a:rPr lang="en-US" sz="2400" dirty="0" smtClean="0">
                <a:latin typeface="Book Antiqua" pitchFamily="18" charset="0"/>
              </a:rPr>
              <a:t> (change management) </a:t>
            </a:r>
            <a:r>
              <a:rPr lang="en-US" sz="2400" dirty="0" err="1" smtClean="0">
                <a:latin typeface="Book Antiqua" pitchFamily="18" charset="0"/>
              </a:rPr>
              <a:t>menuju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terbentuknya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Budaya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Informasi</a:t>
            </a:r>
            <a:r>
              <a:rPr lang="en-US" sz="2400" dirty="0" smtClean="0">
                <a:latin typeface="Book Antiqua" pitchFamily="18" charset="0"/>
              </a:rPr>
              <a:t> Digital</a:t>
            </a:r>
          </a:p>
          <a:p>
            <a:r>
              <a:rPr lang="en-US" sz="2400" dirty="0" err="1" smtClean="0">
                <a:latin typeface="Book Antiqua" pitchFamily="18" charset="0"/>
              </a:rPr>
              <a:t>Belum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mantapnya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kelembagaan</a:t>
            </a:r>
            <a:r>
              <a:rPr lang="en-US" sz="2400" dirty="0" smtClean="0">
                <a:latin typeface="Book Antiqua" pitchFamily="18" charset="0"/>
              </a:rPr>
              <a:t> &amp; </a:t>
            </a:r>
            <a:r>
              <a:rPr lang="en-US" sz="2400" dirty="0" err="1" smtClean="0">
                <a:latin typeface="Book Antiqua" pitchFamily="18" charset="0"/>
              </a:rPr>
              <a:t>kewenangan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pengelolaan</a:t>
            </a:r>
            <a:r>
              <a:rPr lang="en-US" sz="2400" dirty="0" smtClean="0">
                <a:latin typeface="Book Antiqua" pitchFamily="18" charset="0"/>
              </a:rPr>
              <a:t> TI </a:t>
            </a:r>
            <a:r>
              <a:rPr lang="en-US" sz="2400" dirty="0" err="1" smtClean="0">
                <a:latin typeface="Book Antiqua" pitchFamily="18" charset="0"/>
              </a:rPr>
              <a:t>di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lingkungan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Pemerintah</a:t>
            </a:r>
            <a:r>
              <a:rPr lang="en-US" sz="2400" dirty="0" smtClean="0">
                <a:latin typeface="Book Antiqua" pitchFamily="18" charset="0"/>
              </a:rPr>
              <a:t>, </a:t>
            </a:r>
            <a:r>
              <a:rPr lang="en-US" sz="2400" dirty="0" err="1" smtClean="0">
                <a:latin typeface="Book Antiqua" pitchFamily="18" charset="0"/>
              </a:rPr>
              <a:t>termasuk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kejelasan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penanggung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jawab</a:t>
            </a:r>
            <a:r>
              <a:rPr lang="en-US" sz="2400" dirty="0" smtClean="0">
                <a:latin typeface="Book Antiqua" pitchFamily="18" charset="0"/>
              </a:rPr>
              <a:t> data</a:t>
            </a:r>
          </a:p>
          <a:p>
            <a:r>
              <a:rPr lang="en-US" sz="2400" dirty="0" err="1" smtClean="0">
                <a:latin typeface="Book Antiqua" pitchFamily="18" charset="0"/>
              </a:rPr>
              <a:t>Keterbatasan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kewenangan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instansi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koordinator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untuk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mengakses</a:t>
            </a:r>
            <a:r>
              <a:rPr lang="en-US" sz="2400" dirty="0" smtClean="0">
                <a:latin typeface="Book Antiqua" pitchFamily="18" charset="0"/>
              </a:rPr>
              <a:t> data </a:t>
            </a:r>
            <a:r>
              <a:rPr lang="en-US" sz="2400" dirty="0" err="1" smtClean="0">
                <a:latin typeface="Book Antiqua" pitchFamily="18" charset="0"/>
              </a:rPr>
              <a:t>secara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lintas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instansi</a:t>
            </a:r>
            <a:endParaRPr lang="en-US" sz="2400" dirty="0">
              <a:latin typeface="Book Antiqua" pitchFamily="18" charset="0"/>
            </a:endParaRPr>
          </a:p>
        </p:txBody>
      </p:sp>
      <p:sp>
        <p:nvSpPr>
          <p:cNvPr id="4" name="Snip Diagonal Corner Rectangle 3"/>
          <p:cNvSpPr/>
          <p:nvPr/>
        </p:nvSpPr>
        <p:spPr>
          <a:xfrm>
            <a:off x="304800" y="1447800"/>
            <a:ext cx="7543800" cy="228600"/>
          </a:xfrm>
          <a:prstGeom prst="snip2Diag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Kerangka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Arsitektur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eGovernment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2400" dirty="0">
              <a:latin typeface="Book Antiqua" pitchFamily="18" charset="0"/>
            </a:endParaRPr>
          </a:p>
        </p:txBody>
      </p:sp>
      <p:sp>
        <p:nvSpPr>
          <p:cNvPr id="4" name="Snip Diagonal Corner Rectangle 3"/>
          <p:cNvSpPr/>
          <p:nvPr/>
        </p:nvSpPr>
        <p:spPr>
          <a:xfrm>
            <a:off x="304800" y="1447800"/>
            <a:ext cx="7543800" cy="228600"/>
          </a:xfrm>
          <a:prstGeom prst="snip2Diag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9643" y="2209800"/>
            <a:ext cx="7792357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Peran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TI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dalam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manajemen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perubahan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Book Antiqua" pitchFamily="18" charset="0"/>
              </a:rPr>
              <a:t>TI </a:t>
            </a:r>
            <a:r>
              <a:rPr lang="en-US" sz="2400" dirty="0" err="1" smtClean="0">
                <a:latin typeface="Book Antiqua" pitchFamily="18" charset="0"/>
              </a:rPr>
              <a:t>harus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bersifat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implementatif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bukan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konseptual</a:t>
            </a:r>
            <a:r>
              <a:rPr lang="en-US" sz="2400" dirty="0" smtClean="0">
                <a:latin typeface="Book Antiqua" pitchFamily="18" charset="0"/>
              </a:rPr>
              <a:t>, </a:t>
            </a:r>
            <a:r>
              <a:rPr lang="en-US" sz="2400" dirty="0" err="1" smtClean="0">
                <a:latin typeface="Book Antiqua" pitchFamily="18" charset="0"/>
              </a:rPr>
              <a:t>pemikiran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konseptual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perubahan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berasal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dari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pemikiran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memahami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perubahan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pada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proses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bisnis</a:t>
            </a:r>
            <a:r>
              <a:rPr lang="en-US" sz="2400" dirty="0" smtClean="0">
                <a:latin typeface="Book Antiqua" pitchFamily="18" charset="0"/>
              </a:rPr>
              <a:t>, </a:t>
            </a:r>
            <a:r>
              <a:rPr lang="en-US" sz="2400" dirty="0" err="1" smtClean="0">
                <a:latin typeface="Book Antiqua" pitchFamily="18" charset="0"/>
              </a:rPr>
              <a:t>bukan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konsep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dari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tenaga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ahli</a:t>
            </a:r>
            <a:r>
              <a:rPr lang="en-US" sz="2400" dirty="0" smtClean="0">
                <a:latin typeface="Book Antiqua" pitchFamily="18" charset="0"/>
              </a:rPr>
              <a:t> TI</a:t>
            </a:r>
          </a:p>
          <a:p>
            <a:r>
              <a:rPr lang="en-US" sz="2400" dirty="0" smtClean="0">
                <a:latin typeface="Book Antiqua" pitchFamily="18" charset="0"/>
              </a:rPr>
              <a:t>TI </a:t>
            </a:r>
            <a:r>
              <a:rPr lang="en-US" sz="2400" dirty="0" err="1" smtClean="0">
                <a:latin typeface="Book Antiqua" pitchFamily="18" charset="0"/>
              </a:rPr>
              <a:t>dapat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digunakan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dalam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setiap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strategi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atau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jenis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perubahan</a:t>
            </a:r>
            <a:r>
              <a:rPr lang="en-US" sz="2400" dirty="0" smtClean="0">
                <a:latin typeface="Book Antiqua" pitchFamily="18" charset="0"/>
              </a:rPr>
              <a:t>, </a:t>
            </a:r>
            <a:r>
              <a:rPr lang="en-US" sz="2400" dirty="0" err="1" smtClean="0">
                <a:latin typeface="Book Antiqua" pitchFamily="18" charset="0"/>
              </a:rPr>
              <a:t>tergantung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kemampuan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sumber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daya</a:t>
            </a:r>
            <a:r>
              <a:rPr lang="en-US" sz="2400" dirty="0" smtClean="0">
                <a:latin typeface="Book Antiqua" pitchFamily="18" charset="0"/>
              </a:rPr>
              <a:t> yang </a:t>
            </a:r>
            <a:r>
              <a:rPr lang="en-US" sz="2400" dirty="0" err="1" smtClean="0">
                <a:latin typeface="Book Antiqua" pitchFamily="18" charset="0"/>
              </a:rPr>
              <a:t>dimiliki</a:t>
            </a:r>
            <a:r>
              <a:rPr lang="en-US" sz="2400" dirty="0" smtClean="0">
                <a:latin typeface="Book Antiqua" pitchFamily="18" charset="0"/>
              </a:rPr>
              <a:t>. </a:t>
            </a:r>
            <a:r>
              <a:rPr lang="en-US" sz="2400" dirty="0" err="1" smtClean="0">
                <a:latin typeface="Book Antiqua" pitchFamily="18" charset="0"/>
              </a:rPr>
              <a:t>Penggunaan</a:t>
            </a:r>
            <a:r>
              <a:rPr lang="en-US" sz="2400" dirty="0" smtClean="0">
                <a:latin typeface="Book Antiqua" pitchFamily="18" charset="0"/>
              </a:rPr>
              <a:t> TI </a:t>
            </a:r>
            <a:r>
              <a:rPr lang="en-US" sz="2400" dirty="0" err="1" smtClean="0">
                <a:latin typeface="Book Antiqua" pitchFamily="18" charset="0"/>
              </a:rPr>
              <a:t>dapat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dilakukan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secara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bertahap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sesuai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dengan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jenjang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waktu</a:t>
            </a:r>
            <a:r>
              <a:rPr lang="en-US" sz="2400" dirty="0" smtClean="0">
                <a:latin typeface="Book Antiqua" pitchFamily="18" charset="0"/>
              </a:rPr>
              <a:t>.</a:t>
            </a:r>
          </a:p>
          <a:p>
            <a:r>
              <a:rPr lang="en-US" sz="2400" dirty="0" smtClean="0">
                <a:latin typeface="Book Antiqua" pitchFamily="18" charset="0"/>
              </a:rPr>
              <a:t>TI </a:t>
            </a:r>
            <a:r>
              <a:rPr lang="en-US" sz="2400" dirty="0" err="1" smtClean="0">
                <a:latin typeface="Book Antiqua" pitchFamily="18" charset="0"/>
              </a:rPr>
              <a:t>harus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bersifat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terintegrasi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tercakup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dalam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suatu</a:t>
            </a:r>
            <a:r>
              <a:rPr lang="en-US" sz="2400" dirty="0" smtClean="0">
                <a:latin typeface="Book Antiqua" pitchFamily="18" charset="0"/>
              </a:rPr>
              <a:t> blueprint </a:t>
            </a:r>
            <a:r>
              <a:rPr lang="en-US" sz="2400" dirty="0" err="1" smtClean="0">
                <a:latin typeface="Book Antiqua" pitchFamily="18" charset="0"/>
              </a:rPr>
              <a:t>pengembangan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jangka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panjang</a:t>
            </a:r>
            <a:r>
              <a:rPr lang="en-US" sz="2400" dirty="0" smtClean="0">
                <a:latin typeface="Book Antiqua" pitchFamily="18" charset="0"/>
              </a:rPr>
              <a:t>.</a:t>
            </a:r>
            <a:endParaRPr lang="en-US" sz="2400" dirty="0">
              <a:latin typeface="Book Antiqua" pitchFamily="18" charset="0"/>
            </a:endParaRPr>
          </a:p>
        </p:txBody>
      </p:sp>
      <p:sp>
        <p:nvSpPr>
          <p:cNvPr id="4" name="Snip Diagonal Corner Rectangle 3"/>
          <p:cNvSpPr/>
          <p:nvPr/>
        </p:nvSpPr>
        <p:spPr>
          <a:xfrm>
            <a:off x="304800" y="1447800"/>
            <a:ext cx="7543800" cy="228600"/>
          </a:xfrm>
          <a:prstGeom prst="snip2Diag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Pendekatan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Pentahapan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 smtClean="0">
                <a:latin typeface="Book Antiqua" pitchFamily="18" charset="0"/>
              </a:rPr>
              <a:t>Proses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menuju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eGovernment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adalah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proses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evolusi</a:t>
            </a:r>
            <a:r>
              <a:rPr lang="en-US" sz="2400" dirty="0" smtClean="0">
                <a:latin typeface="Book Antiqua" pitchFamily="18" charset="0"/>
              </a:rPr>
              <a:t> yang </a:t>
            </a:r>
            <a:r>
              <a:rPr lang="en-US" sz="2400" dirty="0" err="1" smtClean="0">
                <a:latin typeface="Book Antiqua" pitchFamily="18" charset="0"/>
              </a:rPr>
              <a:t>terdiri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dari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beberapa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tahap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atau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fase-fase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pengembangan</a:t>
            </a:r>
            <a:r>
              <a:rPr lang="en-US" sz="2400" dirty="0" smtClean="0">
                <a:latin typeface="Book Antiqua" pitchFamily="18" charset="0"/>
              </a:rPr>
              <a:t>.</a:t>
            </a:r>
          </a:p>
          <a:p>
            <a:r>
              <a:rPr lang="en-US" sz="2400" dirty="0" err="1" smtClean="0">
                <a:latin typeface="Book Antiqua" pitchFamily="18" charset="0"/>
              </a:rPr>
              <a:t>Ada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beberapa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lembaga</a:t>
            </a:r>
            <a:r>
              <a:rPr lang="en-US" sz="2400" dirty="0" smtClean="0">
                <a:latin typeface="Book Antiqua" pitchFamily="18" charset="0"/>
              </a:rPr>
              <a:t> yang </a:t>
            </a:r>
            <a:r>
              <a:rPr lang="en-US" sz="2400" dirty="0" err="1" smtClean="0">
                <a:latin typeface="Book Antiqua" pitchFamily="18" charset="0"/>
              </a:rPr>
              <a:t>menyusun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konsep</a:t>
            </a:r>
            <a:r>
              <a:rPr lang="en-US" sz="2400" dirty="0" smtClean="0">
                <a:latin typeface="Book Antiqua" pitchFamily="18" charset="0"/>
              </a:rPr>
              <a:t> model </a:t>
            </a:r>
            <a:r>
              <a:rPr lang="en-US" sz="2400" dirty="0" err="1" smtClean="0">
                <a:latin typeface="Book Antiqua" pitchFamily="18" charset="0"/>
              </a:rPr>
              <a:t>eGovernment</a:t>
            </a:r>
            <a:r>
              <a:rPr lang="en-US" sz="2400" dirty="0" smtClean="0">
                <a:latin typeface="Book Antiqua" pitchFamily="18" charset="0"/>
              </a:rPr>
              <a:t> :</a:t>
            </a:r>
          </a:p>
          <a:p>
            <a:pPr lvl="1"/>
            <a:r>
              <a:rPr lang="en-US" sz="2000" dirty="0" smtClean="0">
                <a:latin typeface="Book Antiqua" pitchFamily="18" charset="0"/>
              </a:rPr>
              <a:t>World bank</a:t>
            </a:r>
          </a:p>
          <a:p>
            <a:pPr lvl="1"/>
            <a:r>
              <a:rPr lang="en-US" sz="2000" dirty="0" smtClean="0">
                <a:latin typeface="Book Antiqua" pitchFamily="18" charset="0"/>
              </a:rPr>
              <a:t>Gartner Group</a:t>
            </a:r>
          </a:p>
          <a:p>
            <a:pPr lvl="1"/>
            <a:r>
              <a:rPr lang="en-US" sz="2000" dirty="0" smtClean="0">
                <a:latin typeface="Book Antiqua" pitchFamily="18" charset="0"/>
              </a:rPr>
              <a:t>United Nations</a:t>
            </a:r>
          </a:p>
          <a:p>
            <a:pPr lvl="1">
              <a:buNone/>
            </a:pPr>
            <a:endParaRPr lang="en-US" sz="2000" dirty="0">
              <a:latin typeface="Book Antiqua" pitchFamily="18" charset="0"/>
            </a:endParaRPr>
          </a:p>
        </p:txBody>
      </p:sp>
      <p:sp>
        <p:nvSpPr>
          <p:cNvPr id="4" name="Snip Diagonal Corner Rectangle 3"/>
          <p:cNvSpPr/>
          <p:nvPr/>
        </p:nvSpPr>
        <p:spPr>
          <a:xfrm>
            <a:off x="304800" y="1447800"/>
            <a:ext cx="7543800" cy="228600"/>
          </a:xfrm>
          <a:prstGeom prst="snip2Diag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World Bank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400" dirty="0" err="1" smtClean="0">
                <a:latin typeface="Book Antiqua" pitchFamily="18" charset="0"/>
              </a:rPr>
              <a:t>Tahapan-tahapan</a:t>
            </a:r>
            <a:endParaRPr lang="en-US" sz="2400" dirty="0" smtClean="0">
              <a:latin typeface="Book Antiqua" pitchFamily="18" charset="0"/>
            </a:endParaRPr>
          </a:p>
          <a:p>
            <a:r>
              <a:rPr lang="en-US" sz="2400" b="1" i="1" dirty="0" smtClean="0">
                <a:latin typeface="Book Antiqua" pitchFamily="18" charset="0"/>
              </a:rPr>
              <a:t>Publish</a:t>
            </a:r>
          </a:p>
          <a:p>
            <a:pPr>
              <a:buNone/>
            </a:pPr>
            <a:r>
              <a:rPr lang="en-US" sz="2400" dirty="0" smtClean="0">
                <a:latin typeface="Book Antiqua" pitchFamily="18" charset="0"/>
              </a:rPr>
              <a:t>	</a:t>
            </a:r>
            <a:r>
              <a:rPr lang="en-US" sz="2400" dirty="0" err="1" smtClean="0">
                <a:latin typeface="Book Antiqua" pitchFamily="18" charset="0"/>
              </a:rPr>
              <a:t>Publikasi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informasi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pemerintah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secara</a:t>
            </a:r>
            <a:r>
              <a:rPr lang="en-US" sz="2400" dirty="0" smtClean="0">
                <a:latin typeface="Book Antiqua" pitchFamily="18" charset="0"/>
              </a:rPr>
              <a:t> online (</a:t>
            </a:r>
            <a:r>
              <a:rPr lang="en-US" sz="2400" dirty="0" err="1" smtClean="0">
                <a:latin typeface="Book Antiqua" pitchFamily="18" charset="0"/>
              </a:rPr>
              <a:t>peraturan</a:t>
            </a:r>
            <a:r>
              <a:rPr lang="en-US" sz="2400" dirty="0" smtClean="0">
                <a:latin typeface="Book Antiqua" pitchFamily="18" charset="0"/>
              </a:rPr>
              <a:t>, </a:t>
            </a:r>
            <a:r>
              <a:rPr lang="en-US" sz="2400" dirty="0" err="1" smtClean="0">
                <a:latin typeface="Book Antiqua" pitchFamily="18" charset="0"/>
              </a:rPr>
              <a:t>dokumen</a:t>
            </a:r>
            <a:r>
              <a:rPr lang="en-US" sz="2400" dirty="0" smtClean="0">
                <a:latin typeface="Book Antiqua" pitchFamily="18" charset="0"/>
              </a:rPr>
              <a:t>, form, </a:t>
            </a:r>
            <a:r>
              <a:rPr lang="en-US" sz="2400" dirty="0" err="1" smtClean="0">
                <a:latin typeface="Book Antiqua" pitchFamily="18" charset="0"/>
              </a:rPr>
              <a:t>dll</a:t>
            </a:r>
            <a:r>
              <a:rPr lang="en-US" sz="2400" dirty="0" smtClean="0">
                <a:latin typeface="Book Antiqua" pitchFamily="18" charset="0"/>
              </a:rPr>
              <a:t>)</a:t>
            </a:r>
          </a:p>
          <a:p>
            <a:r>
              <a:rPr lang="en-US" sz="2400" b="1" i="1" dirty="0" smtClean="0">
                <a:latin typeface="Book Antiqua" pitchFamily="18" charset="0"/>
              </a:rPr>
              <a:t>Interact</a:t>
            </a:r>
          </a:p>
          <a:p>
            <a:pPr>
              <a:buNone/>
            </a:pPr>
            <a:r>
              <a:rPr lang="en-US" sz="2400" dirty="0" smtClean="0">
                <a:latin typeface="Book Antiqua" pitchFamily="18" charset="0"/>
              </a:rPr>
              <a:t>	</a:t>
            </a:r>
            <a:r>
              <a:rPr lang="en-US" sz="2400" dirty="0" err="1" smtClean="0">
                <a:latin typeface="Book Antiqua" pitchFamily="18" charset="0"/>
              </a:rPr>
              <a:t>Komunikasi</a:t>
            </a:r>
            <a:r>
              <a:rPr lang="en-US" sz="2400" dirty="0" smtClean="0">
                <a:latin typeface="Book Antiqua" pitchFamily="18" charset="0"/>
              </a:rPr>
              <a:t> 2 </a:t>
            </a:r>
            <a:r>
              <a:rPr lang="en-US" sz="2400" dirty="0" err="1" smtClean="0">
                <a:latin typeface="Book Antiqua" pitchFamily="18" charset="0"/>
              </a:rPr>
              <a:t>arah</a:t>
            </a:r>
            <a:r>
              <a:rPr lang="en-US" sz="2400" dirty="0" smtClean="0">
                <a:latin typeface="Book Antiqua" pitchFamily="18" charset="0"/>
              </a:rPr>
              <a:t> (e-mail) </a:t>
            </a:r>
            <a:r>
              <a:rPr lang="en-US" sz="2400" dirty="0" err="1" smtClean="0">
                <a:latin typeface="Book Antiqua" pitchFamily="18" charset="0"/>
              </a:rPr>
              <a:t>untuk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menjaring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opini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masyarakat</a:t>
            </a:r>
            <a:endParaRPr lang="en-US" sz="2400" dirty="0" smtClean="0">
              <a:latin typeface="Book Antiqua" pitchFamily="18" charset="0"/>
            </a:endParaRPr>
          </a:p>
          <a:p>
            <a:r>
              <a:rPr lang="en-US" sz="2400" b="1" i="1" dirty="0" smtClean="0">
                <a:latin typeface="Book Antiqua" pitchFamily="18" charset="0"/>
              </a:rPr>
              <a:t>Transact</a:t>
            </a:r>
          </a:p>
          <a:p>
            <a:pPr>
              <a:buNone/>
            </a:pPr>
            <a:r>
              <a:rPr lang="en-US" sz="2400" dirty="0" smtClean="0">
                <a:latin typeface="Book Antiqua" pitchFamily="18" charset="0"/>
              </a:rPr>
              <a:t>	</a:t>
            </a:r>
            <a:r>
              <a:rPr lang="en-US" sz="2400" dirty="0" err="1" smtClean="0">
                <a:latin typeface="Book Antiqua" pitchFamily="18" charset="0"/>
              </a:rPr>
              <a:t>Transaksi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pelayanan</a:t>
            </a:r>
            <a:r>
              <a:rPr lang="en-US" sz="2400" dirty="0" smtClean="0">
                <a:latin typeface="Book Antiqua" pitchFamily="18" charset="0"/>
              </a:rPr>
              <a:t> </a:t>
            </a:r>
            <a:r>
              <a:rPr lang="en-US" sz="2400" dirty="0" err="1" smtClean="0">
                <a:latin typeface="Book Antiqua" pitchFamily="18" charset="0"/>
              </a:rPr>
              <a:t>masyarakat</a:t>
            </a:r>
            <a:r>
              <a:rPr lang="en-US" sz="2400" dirty="0" smtClean="0">
                <a:latin typeface="Book Antiqua" pitchFamily="18" charset="0"/>
              </a:rPr>
              <a:t> on-line (</a:t>
            </a:r>
            <a:r>
              <a:rPr lang="en-US" sz="2400" dirty="0" err="1" smtClean="0">
                <a:latin typeface="Book Antiqua" pitchFamily="18" charset="0"/>
              </a:rPr>
              <a:t>registrasi</a:t>
            </a:r>
            <a:r>
              <a:rPr lang="en-US" sz="2400" dirty="0" smtClean="0">
                <a:latin typeface="Book Antiqua" pitchFamily="18" charset="0"/>
              </a:rPr>
              <a:t>, </a:t>
            </a:r>
            <a:r>
              <a:rPr lang="en-US" sz="2400" dirty="0" err="1" smtClean="0">
                <a:latin typeface="Book Antiqua" pitchFamily="18" charset="0"/>
              </a:rPr>
              <a:t>perijinan</a:t>
            </a:r>
            <a:r>
              <a:rPr lang="en-US" sz="2400" dirty="0" smtClean="0">
                <a:latin typeface="Book Antiqua" pitchFamily="18" charset="0"/>
              </a:rPr>
              <a:t>, </a:t>
            </a:r>
            <a:r>
              <a:rPr lang="en-US" sz="2400" dirty="0" err="1" smtClean="0">
                <a:latin typeface="Book Antiqua" pitchFamily="18" charset="0"/>
              </a:rPr>
              <a:t>dll</a:t>
            </a:r>
            <a:r>
              <a:rPr lang="en-US" sz="2400" dirty="0" smtClean="0">
                <a:latin typeface="Book Antiqua" pitchFamily="18" charset="0"/>
              </a:rPr>
              <a:t>)</a:t>
            </a:r>
            <a:endParaRPr lang="en-US" sz="2400" dirty="0">
              <a:latin typeface="Book Antiqua" pitchFamily="18" charset="0"/>
            </a:endParaRPr>
          </a:p>
        </p:txBody>
      </p:sp>
      <p:sp>
        <p:nvSpPr>
          <p:cNvPr id="4" name="Snip Diagonal Corner Rectangle 3"/>
          <p:cNvSpPr/>
          <p:nvPr/>
        </p:nvSpPr>
        <p:spPr>
          <a:xfrm>
            <a:off x="304800" y="1447800"/>
            <a:ext cx="7543800" cy="228600"/>
          </a:xfrm>
          <a:prstGeom prst="snip2Diag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385</TotalTime>
  <Words>857</Words>
  <Application>Microsoft Office PowerPoint</Application>
  <PresentationFormat>On-screen Show (4:3)</PresentationFormat>
  <Paragraphs>168</Paragraphs>
  <Slides>22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Network</vt:lpstr>
      <vt:lpstr>Peran Teknologi Informasi dalam eGovernment</vt:lpstr>
      <vt:lpstr>What eGovernment</vt:lpstr>
      <vt:lpstr>Peraturan</vt:lpstr>
      <vt:lpstr>Slide 4</vt:lpstr>
      <vt:lpstr>Permasalahan e-Gov</vt:lpstr>
      <vt:lpstr>Kerangka Arsitektur eGovernment</vt:lpstr>
      <vt:lpstr>Peran TI dalam manajemen perubahan</vt:lpstr>
      <vt:lpstr>Pendekatan Pentahapan</vt:lpstr>
      <vt:lpstr>Model World Bank</vt:lpstr>
      <vt:lpstr>Model Gartner Group</vt:lpstr>
      <vt:lpstr>Model United Nations (PBB)</vt:lpstr>
      <vt:lpstr>Fungsi Pelayanan</vt:lpstr>
      <vt:lpstr>Keberadaan TI berperan dlm aspek2 :</vt:lpstr>
      <vt:lpstr>Sukses Faktor Penerapan e-Gov</vt:lpstr>
      <vt:lpstr>Pentingnya eGov dalam membangun network society</vt:lpstr>
      <vt:lpstr>eGovernment di Indonesia</vt:lpstr>
      <vt:lpstr>Hambatan eGovernment</vt:lpstr>
      <vt:lpstr>Kelemahan eGov di Indonesia</vt:lpstr>
      <vt:lpstr>Outline</vt:lpstr>
      <vt:lpstr>Tugas Kelompok </vt:lpstr>
      <vt:lpstr>Format Penulisan Laporan</vt:lpstr>
      <vt:lpstr>Any Questions?</vt:lpstr>
    </vt:vector>
  </TitlesOfParts>
  <Company>MU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Perancangan Proyek SIG</dc:title>
  <dc:creator>Aa</dc:creator>
  <cp:lastModifiedBy>masra</cp:lastModifiedBy>
  <cp:revision>39</cp:revision>
  <dcterms:created xsi:type="dcterms:W3CDTF">2008-05-20T14:52:07Z</dcterms:created>
  <dcterms:modified xsi:type="dcterms:W3CDTF">2012-03-12T09:13:09Z</dcterms:modified>
</cp:coreProperties>
</file>