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9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DEB1D-124B-437F-B9B9-4389A889248F}" type="datetimeFigureOut">
              <a:rPr lang="id-ID" smtClean="0"/>
              <a:pPr/>
              <a:t>08/01/2013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F2E2D-A5D1-4E7A-8585-93A9B448590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AMBAR\GAMBAR BARU\REMA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2314590"/>
          </a:xfrm>
        </p:spPr>
        <p:txBody>
          <a:bodyPr>
            <a:normAutofit/>
          </a:bodyPr>
          <a:lstStyle/>
          <a:p>
            <a:r>
              <a:rPr lang="id-ID" sz="5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TEORI BERFIKIR TINGKAT 2</a:t>
            </a:r>
            <a:endParaRPr lang="id-ID" sz="5400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4572008"/>
            <a:ext cx="6786610" cy="709602"/>
          </a:xfrm>
        </p:spPr>
        <p:txBody>
          <a:bodyPr/>
          <a:lstStyle/>
          <a:p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OLEH: H. DWI CONDRO TRIONO, Ph.D</a:t>
            </a:r>
            <a:endParaRPr lang="id-ID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Picture 3" descr="D:\wamp\www\site under construction\images\twitt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4820" y="5500702"/>
            <a:ext cx="598486" cy="5984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43306" y="5548986"/>
            <a:ext cx="2276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@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dwi_condro</a:t>
            </a:r>
            <a:endParaRPr lang="id-ID" sz="2800" b="1" dirty="0" smtClean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6215082"/>
            <a:ext cx="239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Upload by @</a:t>
            </a:r>
            <a:r>
              <a:rPr lang="en-US" b="1" dirty="0" err="1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AlKhilafah</a:t>
            </a:r>
            <a:endParaRPr lang="id-ID" b="1" dirty="0" smtClean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10600" cy="64294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000" dirty="0" smtClean="0"/>
              <a:t>ITU ADALAH KEBENARAN </a:t>
            </a:r>
            <a:r>
              <a:rPr lang="en-US" sz="4000" dirty="0" smtClean="0">
                <a:solidFill>
                  <a:srgbClr val="FFFF00"/>
                </a:solidFill>
              </a:rPr>
              <a:t>TIDAK LANGSUNG</a:t>
            </a:r>
            <a:r>
              <a:rPr lang="en-US" sz="4000" dirty="0" smtClean="0"/>
              <a:t>!</a:t>
            </a:r>
            <a:endParaRPr lang="en-US" sz="4000" dirty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00108"/>
            <a:ext cx="8572560" cy="564360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Apakah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masih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ada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kebenaran</a:t>
            </a:r>
            <a:r>
              <a:rPr lang="en-US" sz="2800" b="1" u="sng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yang </a:t>
            </a:r>
            <a:r>
              <a:rPr lang="en-US" sz="2800" dirty="0" err="1">
                <a:solidFill>
                  <a:schemeClr val="bg1"/>
                </a:solidFill>
              </a:rPr>
              <a:t>ingin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diketahui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manusia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Contohnya</a:t>
            </a:r>
            <a:r>
              <a:rPr lang="en-US" sz="2800" dirty="0">
                <a:solidFill>
                  <a:schemeClr val="bg1"/>
                </a:solidFill>
              </a:rPr>
              <a:t>: </a:t>
            </a:r>
            <a:r>
              <a:rPr lang="en-US" sz="2800" dirty="0" err="1">
                <a:solidFill>
                  <a:schemeClr val="bg1"/>
                </a:solidFill>
              </a:rPr>
              <a:t>tentang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faham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demokrasi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Apa</a:t>
            </a:r>
            <a:r>
              <a:rPr lang="en-US" sz="2800" dirty="0">
                <a:solidFill>
                  <a:schemeClr val="bg1"/>
                </a:solidFill>
              </a:rPr>
              <a:t> yang </a:t>
            </a:r>
            <a:r>
              <a:rPr lang="en-US" sz="2800" dirty="0" err="1">
                <a:solidFill>
                  <a:schemeClr val="bg1"/>
                </a:solidFill>
              </a:rPr>
              <a:t>ingin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diketahui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manusia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tentang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demokrasi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Sangat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tergantung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dengan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pertanyaannya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Jika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pertanyaannya</a:t>
            </a:r>
            <a:r>
              <a:rPr lang="en-US" sz="2800" dirty="0">
                <a:solidFill>
                  <a:schemeClr val="bg1"/>
                </a:solidFill>
              </a:rPr>
              <a:t>: </a:t>
            </a:r>
            <a:r>
              <a:rPr lang="en-US" sz="2800" dirty="0" err="1">
                <a:solidFill>
                  <a:schemeClr val="bg1"/>
                </a:solidFill>
              </a:rPr>
              <a:t>demokrasi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apa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Demokrasi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kedaulatan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ada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tangan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rakyat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Jawaban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benar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atau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salah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Jika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ada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dalil</a:t>
            </a:r>
            <a:r>
              <a:rPr lang="id-ID" sz="2800" dirty="0" smtClean="0">
                <a:solidFill>
                  <a:schemeClr val="bg1"/>
                </a:solidFill>
              </a:rPr>
              <a:t>nya: yaitu yang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sesuai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dengan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penggagas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faham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demokrasi</a:t>
            </a:r>
            <a:r>
              <a:rPr lang="id-ID" sz="2800" dirty="0" smtClean="0">
                <a:solidFill>
                  <a:schemeClr val="bg1"/>
                </a:solidFill>
              </a:rPr>
              <a:t>,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Maka</a:t>
            </a:r>
            <a:r>
              <a:rPr lang="id-ID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</a:rPr>
              <a:t>jawaban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dapat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dianggap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benar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Ini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adalah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kebenaran</a:t>
            </a:r>
            <a:r>
              <a:rPr lang="en-US" sz="2800" b="1" u="sng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tingkat</a:t>
            </a:r>
            <a:r>
              <a:rPr lang="en-US" sz="2800" b="1" u="sng" dirty="0">
                <a:solidFill>
                  <a:schemeClr val="bg1"/>
                </a:solidFill>
              </a:rPr>
              <a:t> 2 (</a:t>
            </a:r>
            <a:r>
              <a:rPr lang="en-US" sz="2800" b="1" u="sng" dirty="0" err="1">
                <a:solidFill>
                  <a:schemeClr val="bg1"/>
                </a:solidFill>
              </a:rPr>
              <a:t>tidak</a:t>
            </a:r>
            <a:r>
              <a:rPr lang="en-US" sz="2800" b="1" u="sng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langsung</a:t>
            </a:r>
            <a:r>
              <a:rPr lang="en-US" sz="2800" b="1" u="sng" dirty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08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0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0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0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08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08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08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9054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BAGAIMANA JIKA PERTANYAANNYA </a:t>
            </a:r>
            <a:r>
              <a:rPr lang="en-US" sz="3600" dirty="0" smtClean="0">
                <a:solidFill>
                  <a:srgbClr val="FFFF00"/>
                </a:solidFill>
              </a:rPr>
              <a:t>BEDA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535785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Demokrasi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benar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atau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salah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Bagaimana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kita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bisa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menilai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benar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salahnya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Contoh</a:t>
            </a:r>
            <a:r>
              <a:rPr lang="en-US" sz="2800" dirty="0">
                <a:solidFill>
                  <a:schemeClr val="bg1"/>
                </a:solidFill>
              </a:rPr>
              <a:t> lain: </a:t>
            </a:r>
            <a:r>
              <a:rPr lang="en-US" sz="2800" b="1" u="sng" dirty="0" err="1">
                <a:solidFill>
                  <a:schemeClr val="bg1"/>
                </a:solidFill>
              </a:rPr>
              <a:t>nasionalisme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apa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Nasionalisme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bena</a:t>
            </a:r>
            <a:r>
              <a:rPr lang="en-US" sz="2800" dirty="0" err="1">
                <a:solidFill>
                  <a:schemeClr val="bg1"/>
                </a:solidFill>
              </a:rPr>
              <a:t>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atau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u="sng" dirty="0" err="1">
                <a:solidFill>
                  <a:schemeClr val="bg1"/>
                </a:solidFill>
              </a:rPr>
              <a:t>salah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b="1" u="sng" dirty="0" err="1">
                <a:solidFill>
                  <a:schemeClr val="bg1"/>
                </a:solidFill>
              </a:rPr>
              <a:t>Membunuh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apa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Membunuh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benar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atau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salah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b="1" u="sng" dirty="0" err="1">
                <a:solidFill>
                  <a:schemeClr val="bg1"/>
                </a:solidFill>
              </a:rPr>
              <a:t>Kawin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apa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Kawin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benar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atau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salah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b="1" u="sng" dirty="0" err="1">
                <a:solidFill>
                  <a:schemeClr val="bg1"/>
                </a:solidFill>
              </a:rPr>
              <a:t>Perang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apa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Perang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benar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atau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salah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b="1" u="sng" dirty="0" err="1">
                <a:solidFill>
                  <a:schemeClr val="bg1"/>
                </a:solidFill>
              </a:rPr>
              <a:t>Terorisme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apa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r>
              <a:rPr lang="en-US" sz="2800" dirty="0" err="1">
                <a:solidFill>
                  <a:schemeClr val="bg1"/>
                </a:solidFill>
              </a:rPr>
              <a:t>Terorisme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itu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benar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atau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salah</a:t>
            </a:r>
            <a:r>
              <a:rPr lang="en-US" sz="2800" dirty="0">
                <a:solidFill>
                  <a:schemeClr val="bg1"/>
                </a:solidFill>
              </a:rPr>
              <a:t>?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1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1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1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1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21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AMBAR\sendirian-di-la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48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500197"/>
          </a:xfrm>
        </p:spPr>
        <p:txBody>
          <a:bodyPr>
            <a:normAutofit/>
          </a:bodyPr>
          <a:lstStyle/>
          <a:p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BAGAIMANA CARA MENGETAHUINYA?</a:t>
            </a:r>
            <a:endParaRPr lang="id-ID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1285884"/>
          </a:xfrm>
        </p:spPr>
        <p:txBody>
          <a:bodyPr>
            <a:normAutofit/>
          </a:bodyPr>
          <a:lstStyle/>
          <a:p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KITA IKUTI SEGMEN SELANJUTNYA...</a:t>
            </a:r>
          </a:p>
          <a:p>
            <a:r>
              <a:rPr lang="id-ID" b="1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TEORI </a:t>
            </a:r>
            <a:r>
              <a:rPr lang="id-ID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BERFIKIR </a:t>
            </a:r>
            <a:r>
              <a:rPr lang="id-ID" b="1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TINGKAT 3</a:t>
            </a:r>
            <a:endParaRPr lang="id-ID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685800" y="2643182"/>
            <a:ext cx="7772400" cy="10715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id-ID" sz="4400" b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JANGAN KEMANA-MANA, TETAPLAH BERSAMA KAMI</a:t>
            </a:r>
            <a:endParaRPr kumimoji="0" lang="id-ID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GAMBAR\GAMBAR 1\810902_95732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724400" y="2130425"/>
            <a:ext cx="37338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SEKIAN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371599" y="5181600"/>
            <a:ext cx="6400800" cy="114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WASSALAAMU’ALAIKUM…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G:\IMG_3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09600"/>
            <a:ext cx="2696225" cy="4038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9054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d-ID" b="1" dirty="0" smtClean="0"/>
              <a:t>PEMIKIRAN TINGKAT 2</a:t>
            </a:r>
            <a:endParaRPr lang="en-US" b="1" dirty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535785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</a:t>
            </a:r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>
                <a:solidFill>
                  <a:schemeClr val="folHlink"/>
                </a:solidFill>
              </a:rPr>
              <a:t>membenarkan</a:t>
            </a:r>
            <a:r>
              <a:rPr lang="en-US" dirty="0">
                <a:solidFill>
                  <a:schemeClr val="folHlink"/>
                </a:solidFill>
              </a:rPr>
              <a:t> </a:t>
            </a:r>
            <a:r>
              <a:rPr lang="en-US" dirty="0" err="1"/>
              <a:t>sesuatu</a:t>
            </a:r>
            <a:r>
              <a:rPr lang="en-US" dirty="0"/>
              <a:t> yang </a:t>
            </a:r>
            <a:r>
              <a:rPr lang="en-US" dirty="0" err="1">
                <a:solidFill>
                  <a:schemeClr val="folHlink"/>
                </a:solidFill>
              </a:rPr>
              <a:t>tidak</a:t>
            </a:r>
            <a:r>
              <a:rPr lang="en-US" dirty="0">
                <a:solidFill>
                  <a:schemeClr val="folHlink"/>
                </a:solidFill>
              </a:rPr>
              <a:t> </a:t>
            </a:r>
            <a:r>
              <a:rPr lang="en-US" dirty="0" err="1">
                <a:solidFill>
                  <a:schemeClr val="folHlink"/>
                </a:solidFill>
              </a:rPr>
              <a:t>kelihatan</a:t>
            </a:r>
            <a:r>
              <a:rPr lang="en-US" dirty="0"/>
              <a:t>?</a:t>
            </a:r>
          </a:p>
          <a:p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balik</a:t>
            </a:r>
            <a:r>
              <a:rPr lang="en-US" dirty="0"/>
              <a:t> </a:t>
            </a:r>
            <a:r>
              <a:rPr lang="en-US" dirty="0" err="1">
                <a:solidFill>
                  <a:schemeClr val="folHlink"/>
                </a:solidFill>
              </a:rPr>
              <a:t>tembok</a:t>
            </a:r>
            <a:r>
              <a:rPr lang="en-US" dirty="0"/>
              <a:t>?</a:t>
            </a:r>
          </a:p>
          <a:p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>
                <a:solidFill>
                  <a:schemeClr val="folHlink"/>
                </a:solidFill>
              </a:rPr>
              <a:t>tanah</a:t>
            </a:r>
            <a:r>
              <a:rPr lang="en-US" dirty="0"/>
              <a:t>?</a:t>
            </a:r>
          </a:p>
          <a:p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>
                <a:solidFill>
                  <a:schemeClr val="folHlink"/>
                </a:solidFill>
              </a:rPr>
              <a:t>samudra</a:t>
            </a:r>
            <a:r>
              <a:rPr lang="en-US" dirty="0"/>
              <a:t>?</a:t>
            </a:r>
          </a:p>
          <a:p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 </a:t>
            </a:r>
            <a:r>
              <a:rPr lang="en-US" dirty="0" err="1"/>
              <a:t>kandungan</a:t>
            </a:r>
            <a:r>
              <a:rPr lang="en-US" dirty="0"/>
              <a:t> </a:t>
            </a:r>
            <a:r>
              <a:rPr lang="en-US" dirty="0" err="1">
                <a:solidFill>
                  <a:schemeClr val="folHlink"/>
                </a:solidFill>
              </a:rPr>
              <a:t>bumi</a:t>
            </a:r>
            <a:r>
              <a:rPr lang="en-US" dirty="0"/>
              <a:t>?</a:t>
            </a:r>
          </a:p>
          <a:p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balik</a:t>
            </a:r>
            <a:r>
              <a:rPr lang="en-US" dirty="0"/>
              <a:t> </a:t>
            </a:r>
            <a:r>
              <a:rPr lang="en-US" dirty="0" err="1">
                <a:solidFill>
                  <a:schemeClr val="folHlink"/>
                </a:solidFill>
              </a:rPr>
              <a:t>langit</a:t>
            </a:r>
            <a:r>
              <a:rPr lang="en-US" dirty="0"/>
              <a:t>?</a:t>
            </a:r>
          </a:p>
          <a:p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 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>
                <a:solidFill>
                  <a:schemeClr val="folHlink"/>
                </a:solidFill>
              </a:rPr>
              <a:t>surga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?</a:t>
            </a:r>
          </a:p>
          <a:p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 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>
                <a:solidFill>
                  <a:schemeClr val="folHlink"/>
                </a:solidFill>
              </a:rPr>
              <a:t>Tuhan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?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98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98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98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sz="3600" b="1" dirty="0" smtClean="0"/>
              <a:t>MEMBENARKAN SESUATU YANG </a:t>
            </a:r>
            <a:r>
              <a:rPr lang="id-ID" sz="3600" b="1" i="1" dirty="0" smtClean="0"/>
              <a:t>GHAIB</a:t>
            </a:r>
            <a:endParaRPr lang="id-ID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id-ID" sz="4400" dirty="0" smtClean="0"/>
              <a:t>SESUATU YANG </a:t>
            </a:r>
            <a:r>
              <a:rPr lang="id-ID" sz="4400" i="1" dirty="0" smtClean="0"/>
              <a:t>GHAIB</a:t>
            </a:r>
            <a:r>
              <a:rPr lang="id-ID" sz="4400" dirty="0" smtClean="0"/>
              <a:t> ADALAH:</a:t>
            </a:r>
          </a:p>
          <a:p>
            <a:pPr marL="933450" lvl="1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id-ID" sz="4000" dirty="0" smtClean="0"/>
              <a:t>Sesuatu yang t</a:t>
            </a:r>
            <a:r>
              <a:rPr lang="en-US" sz="4000" dirty="0" err="1" smtClean="0"/>
              <a:t>ersembunyi</a:t>
            </a:r>
            <a:endParaRPr lang="en-US" sz="4000" dirty="0" smtClean="0"/>
          </a:p>
          <a:p>
            <a:pPr marL="933450" lvl="1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id-ID" sz="4000" dirty="0" smtClean="0"/>
              <a:t>Sesuatu yang t</a:t>
            </a:r>
            <a:r>
              <a:rPr lang="en-US" sz="4000" dirty="0" err="1" smtClean="0"/>
              <a:t>erhalang</a:t>
            </a:r>
            <a:endParaRPr lang="en-US" sz="4000" dirty="0" smtClean="0"/>
          </a:p>
          <a:p>
            <a:pPr marL="933450" lvl="1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id-ID" sz="4000" dirty="0" smtClean="0"/>
              <a:t>Sesuatu yang sudah l</a:t>
            </a:r>
            <a:r>
              <a:rPr lang="en-US" sz="4000" dirty="0" err="1" smtClean="0"/>
              <a:t>ampau</a:t>
            </a:r>
            <a:endParaRPr lang="en-US" sz="4000" dirty="0" smtClean="0"/>
          </a:p>
          <a:p>
            <a:pPr marL="933450" lvl="1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id-ID" sz="4000" dirty="0" smtClean="0"/>
              <a:t>Sesuatu yang</a:t>
            </a:r>
            <a:r>
              <a:rPr lang="en-US" sz="4000" dirty="0" smtClean="0"/>
              <a:t> </a:t>
            </a:r>
            <a:r>
              <a:rPr lang="en-US" sz="4000" dirty="0" err="1" smtClean="0"/>
              <a:t>akan</a:t>
            </a:r>
            <a:r>
              <a:rPr lang="en-US" sz="4000" dirty="0" smtClean="0"/>
              <a:t> </a:t>
            </a:r>
            <a:r>
              <a:rPr lang="en-US" sz="4000" dirty="0" err="1" smtClean="0"/>
              <a:t>datang</a:t>
            </a:r>
            <a:endParaRPr lang="en-US" sz="4000" dirty="0" smtClean="0"/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Oval 3"/>
          <p:cNvSpPr/>
          <p:nvPr/>
        </p:nvSpPr>
        <p:spPr>
          <a:xfrm>
            <a:off x="2178827" y="928670"/>
            <a:ext cx="2643206" cy="10001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 smtClean="0"/>
              <a:t>GHAIB</a:t>
            </a:r>
            <a:endParaRPr lang="id-ID" sz="2800" b="1" dirty="0"/>
          </a:p>
        </p:txBody>
      </p:sp>
      <p:sp>
        <p:nvSpPr>
          <p:cNvPr id="5" name="Down Arrow 4"/>
          <p:cNvSpPr/>
          <p:nvPr/>
        </p:nvSpPr>
        <p:spPr>
          <a:xfrm>
            <a:off x="3258114" y="2607463"/>
            <a:ext cx="484632" cy="97840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ounded Rectangle 5"/>
          <p:cNvSpPr/>
          <p:nvPr/>
        </p:nvSpPr>
        <p:spPr>
          <a:xfrm>
            <a:off x="2071670" y="4429132"/>
            <a:ext cx="2857520" cy="11430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b="1" dirty="0" smtClean="0"/>
              <a:t>BENAR ?</a:t>
            </a:r>
            <a:endParaRPr lang="id-ID" sz="3200" b="1" dirty="0"/>
          </a:p>
        </p:txBody>
      </p:sp>
      <p:sp>
        <p:nvSpPr>
          <p:cNvPr id="7" name="Right Arrow 6"/>
          <p:cNvSpPr/>
          <p:nvPr/>
        </p:nvSpPr>
        <p:spPr>
          <a:xfrm>
            <a:off x="4143372" y="2854351"/>
            <a:ext cx="978408" cy="484632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5357786" y="2596601"/>
            <a:ext cx="2643206" cy="10001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 smtClean="0"/>
              <a:t>DALIL</a:t>
            </a:r>
            <a:endParaRPr lang="id-ID" sz="2800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d-ID" b="1" dirty="0" smtClean="0"/>
              <a:t>SYARAT DALIL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terindera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(</a:t>
            </a:r>
            <a:r>
              <a:rPr lang="en-US" dirty="0" err="1" smtClean="0"/>
              <a:t>pemikiran</a:t>
            </a:r>
            <a:r>
              <a:rPr lang="en-US" dirty="0" smtClean="0"/>
              <a:t> t</a:t>
            </a:r>
            <a:r>
              <a:rPr lang="id-ID" dirty="0" smtClean="0"/>
              <a:t>ing</a:t>
            </a:r>
            <a:r>
              <a:rPr lang="en-US" dirty="0" smtClean="0"/>
              <a:t>k</a:t>
            </a:r>
            <a:r>
              <a:rPr lang="id-ID" dirty="0" smtClean="0"/>
              <a:t>at</a:t>
            </a:r>
            <a:r>
              <a:rPr lang="en-US" dirty="0" smtClean="0"/>
              <a:t> I)</a:t>
            </a:r>
            <a:endParaRPr lang="id-ID" dirty="0" smtClean="0"/>
          </a:p>
          <a:p>
            <a:pPr marL="533400" indent="-533400">
              <a:lnSpc>
                <a:spcPct val="80000"/>
              </a:lnSpc>
            </a:pPr>
            <a:r>
              <a:rPr lang="en-US" b="1" dirty="0" smtClean="0">
                <a:solidFill>
                  <a:srgbClr val="FFFF00"/>
                </a:solidFill>
              </a:rPr>
              <a:t>PENILAIAN DALIL 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dirty="0" err="1" smtClean="0"/>
              <a:t>Hanya</a:t>
            </a:r>
            <a:r>
              <a:rPr lang="en-US" dirty="0" smtClean="0"/>
              <a:t> 1 </a:t>
            </a:r>
            <a:r>
              <a:rPr lang="en-US" dirty="0" err="1" smtClean="0"/>
              <a:t>alternatif</a:t>
            </a:r>
            <a:r>
              <a:rPr lang="en-US" dirty="0" smtClean="0"/>
              <a:t> </a:t>
            </a:r>
            <a:r>
              <a:rPr lang="en-US" dirty="0" err="1" smtClean="0"/>
              <a:t>membenarkan</a:t>
            </a:r>
            <a:r>
              <a:rPr lang="en-US" dirty="0" smtClean="0"/>
              <a:t>: </a:t>
            </a:r>
            <a:r>
              <a:rPr lang="en-US" b="1" dirty="0" err="1" smtClean="0"/>
              <a:t>pasti</a:t>
            </a:r>
            <a:r>
              <a:rPr lang="en-US" b="1" dirty="0" smtClean="0"/>
              <a:t> </a:t>
            </a:r>
            <a:r>
              <a:rPr lang="en-US" b="1" dirty="0" err="1" smtClean="0"/>
              <a:t>benar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(</a:t>
            </a:r>
            <a:r>
              <a:rPr lang="en-US" b="1" i="1" dirty="0" err="1" smtClean="0">
                <a:solidFill>
                  <a:srgbClr val="FFFF00"/>
                </a:solidFill>
              </a:rPr>
              <a:t>wajib</a:t>
            </a:r>
            <a:r>
              <a:rPr lang="en-US" b="1" i="1" dirty="0" smtClean="0">
                <a:solidFill>
                  <a:srgbClr val="FFFF00"/>
                </a:solidFill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</a:rPr>
              <a:t>aqli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1 </a:t>
            </a:r>
            <a:r>
              <a:rPr lang="en-US" dirty="0" err="1" smtClean="0"/>
              <a:t>alternatif</a:t>
            </a:r>
            <a:r>
              <a:rPr lang="en-US" dirty="0" smtClean="0"/>
              <a:t> </a:t>
            </a:r>
            <a:r>
              <a:rPr lang="en-US" dirty="0" err="1" smtClean="0"/>
              <a:t>membenarkan</a:t>
            </a:r>
            <a:r>
              <a:rPr lang="en-US" dirty="0" smtClean="0"/>
              <a:t>: </a:t>
            </a:r>
            <a:r>
              <a:rPr lang="en-US" b="1" dirty="0" err="1" smtClean="0"/>
              <a:t>mungkin</a:t>
            </a:r>
            <a:r>
              <a:rPr lang="en-US" b="1" dirty="0" smtClean="0"/>
              <a:t> </a:t>
            </a:r>
            <a:r>
              <a:rPr lang="en-US" b="1" dirty="0" err="1" smtClean="0"/>
              <a:t>benar</a:t>
            </a:r>
            <a:r>
              <a:rPr lang="en-US" b="1" dirty="0" smtClean="0"/>
              <a:t> </a:t>
            </a:r>
            <a:r>
              <a:rPr lang="en-US" b="1" dirty="0" err="1" smtClean="0"/>
              <a:t>mungkin</a:t>
            </a:r>
            <a:r>
              <a:rPr lang="en-US" b="1" dirty="0" smtClean="0"/>
              <a:t> </a:t>
            </a:r>
            <a:r>
              <a:rPr lang="en-US" b="1" dirty="0" err="1" smtClean="0"/>
              <a:t>salah</a:t>
            </a:r>
            <a:r>
              <a:rPr lang="en-US" b="1" dirty="0" smtClean="0"/>
              <a:t> 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FF00"/>
                </a:solidFill>
              </a:rPr>
              <a:t>(</a:t>
            </a:r>
            <a:r>
              <a:rPr lang="en-US" b="1" i="1" dirty="0" err="1" smtClean="0">
                <a:solidFill>
                  <a:srgbClr val="FFFF00"/>
                </a:solidFill>
              </a:rPr>
              <a:t>jaiz</a:t>
            </a:r>
            <a:r>
              <a:rPr lang="en-US" b="1" i="1" dirty="0" smtClean="0">
                <a:solidFill>
                  <a:srgbClr val="FFFF00"/>
                </a:solidFill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</a:rPr>
              <a:t>aqli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  <a:endParaRPr lang="en-US" b="1" i="1" dirty="0" smtClean="0">
              <a:solidFill>
                <a:srgbClr val="FFFF00"/>
              </a:solidFill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alternatif</a:t>
            </a:r>
            <a:r>
              <a:rPr lang="en-US" dirty="0" smtClean="0"/>
              <a:t> </a:t>
            </a:r>
            <a:r>
              <a:rPr lang="en-US" dirty="0" err="1" smtClean="0"/>
              <a:t>membenarkan</a:t>
            </a:r>
            <a:r>
              <a:rPr lang="en-US" dirty="0" smtClean="0"/>
              <a:t>: </a:t>
            </a:r>
            <a:r>
              <a:rPr lang="en-US" b="1" dirty="0" err="1" smtClean="0"/>
              <a:t>pasti</a:t>
            </a:r>
            <a:r>
              <a:rPr lang="en-US" b="1" dirty="0" smtClean="0"/>
              <a:t> </a:t>
            </a:r>
            <a:r>
              <a:rPr lang="en-US" b="1" dirty="0" err="1" smtClean="0"/>
              <a:t>salah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(</a:t>
            </a:r>
            <a:r>
              <a:rPr lang="en-US" b="1" i="1" dirty="0" err="1" smtClean="0">
                <a:solidFill>
                  <a:srgbClr val="FFFF00"/>
                </a:solidFill>
              </a:rPr>
              <a:t>mustahil</a:t>
            </a:r>
            <a:r>
              <a:rPr lang="en-US" b="1" i="1" dirty="0" smtClean="0">
                <a:solidFill>
                  <a:srgbClr val="FFFF00"/>
                </a:solidFill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</a:rPr>
              <a:t>aqli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  <a:endParaRPr lang="en-US" b="1" i="1" dirty="0" smtClean="0">
              <a:solidFill>
                <a:srgbClr val="FFFF00"/>
              </a:solidFill>
            </a:endParaRPr>
          </a:p>
          <a:p>
            <a:endParaRPr lang="id-ID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CONTOH-CONTOH: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id-ID" dirty="0" smtClean="0"/>
              <a:t>MEMIKIRKAN SESUATU YANG ADA DI BALIK TEMBOK (SESUATU YANG TERSEMBUNYI):</a:t>
            </a:r>
          </a:p>
          <a:p>
            <a:r>
              <a:rPr lang="id-ID" dirty="0" smtClean="0"/>
              <a:t>JIKA ADA ORANG YANG MENGATAKAN BAHWA DI BALIK TEMBOK </a:t>
            </a:r>
            <a:r>
              <a:rPr lang="id-ID" b="1" u="sng" dirty="0" smtClean="0"/>
              <a:t>ADA KAMBING</a:t>
            </a:r>
            <a:r>
              <a:rPr lang="id-ID" dirty="0" smtClean="0"/>
              <a:t>, MAKA NILAINYA:</a:t>
            </a:r>
          </a:p>
          <a:p>
            <a:pPr marL="914400" lvl="1" indent="-514350">
              <a:buFont typeface="+mj-lt"/>
              <a:buAutoNum type="arabicPeriod"/>
            </a:pPr>
            <a:r>
              <a:rPr lang="id-ID" dirty="0" smtClean="0"/>
              <a:t>PASTI BENAR? (</a:t>
            </a:r>
            <a:r>
              <a:rPr lang="id-ID" i="1" dirty="0" smtClean="0"/>
              <a:t>WAJIB AQLI</a:t>
            </a:r>
            <a:r>
              <a:rPr lang="id-ID" dirty="0" smtClean="0"/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id-ID" dirty="0" smtClean="0"/>
              <a:t>MUNGKIN BENAR? (</a:t>
            </a:r>
            <a:r>
              <a:rPr lang="id-ID" i="1" dirty="0" smtClean="0"/>
              <a:t>JAIZ AQLI</a:t>
            </a:r>
            <a:r>
              <a:rPr lang="id-ID" dirty="0" smtClean="0"/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id-ID" dirty="0" smtClean="0"/>
              <a:t>PASTI SALAH? (</a:t>
            </a:r>
            <a:r>
              <a:rPr lang="id-ID" i="1" dirty="0" smtClean="0"/>
              <a:t>MUSTAHIL AQLI</a:t>
            </a:r>
            <a:r>
              <a:rPr lang="id-ID" dirty="0" smtClean="0"/>
              <a:t>)</a:t>
            </a:r>
          </a:p>
          <a:p>
            <a:pPr marL="514350" indent="-514350"/>
            <a:r>
              <a:rPr lang="id-ID" dirty="0" smtClean="0"/>
              <a:t>BAGAIMANA NILAINYA?</a:t>
            </a:r>
          </a:p>
          <a:p>
            <a:pPr marL="514350" indent="-514350"/>
            <a:r>
              <a:rPr lang="id-ID" dirty="0" smtClean="0"/>
              <a:t>JAWABNYA: SEMUANYA TIDAK BERFIKIR!</a:t>
            </a:r>
          </a:p>
          <a:p>
            <a:pPr marL="514350" indent="-514350"/>
            <a:r>
              <a:rPr lang="id-ID" dirty="0" smtClean="0"/>
              <a:t>MENGAPA?</a:t>
            </a:r>
          </a:p>
          <a:p>
            <a:pPr marL="514350" indent="-514350"/>
            <a:r>
              <a:rPr lang="id-ID" dirty="0" smtClean="0"/>
              <a:t>KARENA TIDAK MENGGUNAKAN </a:t>
            </a:r>
            <a:r>
              <a:rPr lang="id-ID" b="1" u="sng" dirty="0" smtClean="0"/>
              <a:t>DALIL</a:t>
            </a:r>
            <a:r>
              <a:rPr lang="id-ID" dirty="0" smtClean="0"/>
              <a:t>!</a:t>
            </a:r>
          </a:p>
          <a:p>
            <a:pPr marL="514350" indent="-514350"/>
            <a:r>
              <a:rPr lang="id-ID" dirty="0" smtClean="0"/>
              <a:t>BAGAIMANA JIKA ADA DALILNYA?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CONTOH-CONTOH: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id-ID" dirty="0" smtClean="0"/>
              <a:t>MEMIKIRKAN SESUATU YANG LAMPAU:</a:t>
            </a:r>
          </a:p>
          <a:p>
            <a:r>
              <a:rPr lang="id-ID" dirty="0" smtClean="0"/>
              <a:t>APAKAH TADI MALAM ADA MOBIL YANG LEWAT DI DEPAN RUMAH KITA?, MAKA:</a:t>
            </a:r>
          </a:p>
          <a:p>
            <a:r>
              <a:rPr lang="id-ID" dirty="0" smtClean="0"/>
              <a:t>JIKA ADA ORANG YANG MENGATAKAN BAHWA </a:t>
            </a:r>
            <a:r>
              <a:rPr lang="id-ID" b="1" u="sng" dirty="0" smtClean="0"/>
              <a:t>TADI MALAM ADA MOBIL YANG LEWAT</a:t>
            </a:r>
            <a:r>
              <a:rPr lang="id-ID" dirty="0" smtClean="0"/>
              <a:t>, MAKA NILAINYA:</a:t>
            </a:r>
          </a:p>
          <a:p>
            <a:pPr marL="914400" lvl="1" indent="-514350">
              <a:buFont typeface="+mj-lt"/>
              <a:buAutoNum type="arabicPeriod"/>
            </a:pPr>
            <a:r>
              <a:rPr lang="id-ID" dirty="0" smtClean="0"/>
              <a:t>PASTI BENAR? (</a:t>
            </a:r>
            <a:r>
              <a:rPr lang="id-ID" i="1" dirty="0" smtClean="0"/>
              <a:t>WAJIB AQLI</a:t>
            </a:r>
            <a:r>
              <a:rPr lang="id-ID" dirty="0" smtClean="0"/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id-ID" dirty="0" smtClean="0"/>
              <a:t>MUNGKIN BENAR? (</a:t>
            </a:r>
            <a:r>
              <a:rPr lang="id-ID" i="1" dirty="0" smtClean="0"/>
              <a:t>JAIZ AQLI</a:t>
            </a:r>
            <a:r>
              <a:rPr lang="id-ID" dirty="0" smtClean="0"/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id-ID" dirty="0" smtClean="0"/>
              <a:t>PASTI SALAH? (</a:t>
            </a:r>
            <a:r>
              <a:rPr lang="id-ID" i="1" dirty="0" smtClean="0"/>
              <a:t>MUSTAHIL AQLI</a:t>
            </a:r>
            <a:r>
              <a:rPr lang="id-ID" dirty="0" smtClean="0"/>
              <a:t>)</a:t>
            </a:r>
          </a:p>
          <a:p>
            <a:pPr marL="514350" indent="-514350"/>
            <a:r>
              <a:rPr lang="id-ID" dirty="0" smtClean="0"/>
              <a:t>BAGAIMANA NILAINYA?</a:t>
            </a:r>
          </a:p>
          <a:p>
            <a:pPr marL="514350" indent="-514350"/>
            <a:r>
              <a:rPr lang="id-ID" dirty="0" smtClean="0"/>
              <a:t>JAWABNYA: SEMUANYA TIDAK BERFIKIR!</a:t>
            </a:r>
          </a:p>
          <a:p>
            <a:pPr marL="514350" indent="-514350"/>
            <a:r>
              <a:rPr lang="id-ID" dirty="0" smtClean="0"/>
              <a:t>MENGAPA?</a:t>
            </a:r>
          </a:p>
          <a:p>
            <a:pPr marL="514350" indent="-514350"/>
            <a:r>
              <a:rPr lang="id-ID" dirty="0" smtClean="0"/>
              <a:t>KARENA TIDAK MENGGUNAKAN </a:t>
            </a:r>
            <a:r>
              <a:rPr lang="id-ID" b="1" u="sng" dirty="0" smtClean="0"/>
              <a:t>DALIL</a:t>
            </a:r>
            <a:r>
              <a:rPr lang="id-ID" dirty="0" smtClean="0"/>
              <a:t>!</a:t>
            </a:r>
          </a:p>
          <a:p>
            <a:pPr marL="514350" indent="-514350"/>
            <a:r>
              <a:rPr lang="id-ID" dirty="0" smtClean="0"/>
              <a:t>BAGAIMANA JIKA ADA DALILNYA?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DALILNYA ADALAH:</a:t>
            </a:r>
            <a:endParaRPr lang="id-ID" dirty="0"/>
          </a:p>
        </p:txBody>
      </p:sp>
      <p:pic>
        <p:nvPicPr>
          <p:cNvPr id="4098" name="Picture 2" descr="D:\GAMBAR\telapak b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786058"/>
            <a:ext cx="2228850" cy="2057400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4214810" y="1714488"/>
            <a:ext cx="1428760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MOBIL</a:t>
            </a:r>
            <a:endParaRPr lang="id-ID" sz="2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286380" y="2500306"/>
            <a:ext cx="171451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GEROBAG</a:t>
            </a:r>
            <a:endParaRPr lang="id-ID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857884" y="3286124"/>
            <a:ext cx="1285884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BAN</a:t>
            </a:r>
            <a:endParaRPr lang="id-ID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715008" y="4143380"/>
            <a:ext cx="1285884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SANDAL</a:t>
            </a:r>
            <a:endParaRPr lang="id-ID" sz="24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5286380" y="4929198"/>
            <a:ext cx="1500198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STEMPEL</a:t>
            </a:r>
            <a:endParaRPr lang="id-ID" sz="24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4071934" y="5643578"/>
            <a:ext cx="1928826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DIGAMBARI</a:t>
            </a:r>
            <a:endParaRPr lang="id-ID" sz="2400" b="1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3929058" y="2357430"/>
            <a:ext cx="500066" cy="50006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214812" y="2857496"/>
            <a:ext cx="857254" cy="14287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572000" y="3571876"/>
            <a:ext cx="1000132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429124" y="4143380"/>
            <a:ext cx="928694" cy="14287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214810" y="4500570"/>
            <a:ext cx="857256" cy="35877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H="1">
            <a:off x="3857620" y="4929198"/>
            <a:ext cx="642942" cy="50006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6643734" cy="122553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3600" dirty="0" smtClean="0"/>
              <a:t>DENGAN MENGGUNAKAN DALIL YANG SAMA:</a:t>
            </a:r>
            <a:endParaRPr lang="id-ID" sz="3600" dirty="0"/>
          </a:p>
        </p:txBody>
      </p:sp>
      <p:sp>
        <p:nvSpPr>
          <p:cNvPr id="3" name="Rounded Rectangle 2"/>
          <p:cNvSpPr/>
          <p:nvPr/>
        </p:nvSpPr>
        <p:spPr>
          <a:xfrm>
            <a:off x="5000628" y="2000240"/>
            <a:ext cx="2571768" cy="178595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BUATLAH PERNYATAAN YANG NILAINYA PASTI BENAR!</a:t>
            </a:r>
            <a:endParaRPr lang="id-ID" sz="24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5000628" y="4572008"/>
            <a:ext cx="2571768" cy="11430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PASTI ADA YANG MEMBEKASINYA!</a:t>
            </a:r>
            <a:endParaRPr lang="id-ID" sz="2400" b="1" dirty="0"/>
          </a:p>
        </p:txBody>
      </p:sp>
      <p:sp>
        <p:nvSpPr>
          <p:cNvPr id="5" name="Down Arrow 4"/>
          <p:cNvSpPr/>
          <p:nvPr/>
        </p:nvSpPr>
        <p:spPr>
          <a:xfrm>
            <a:off x="6107917" y="3857628"/>
            <a:ext cx="357190" cy="57150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6" name="Picture 2" descr="D:\GAMBAR\telapak b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928934"/>
            <a:ext cx="2228850" cy="20574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V="1">
            <a:off x="3643306" y="2928934"/>
            <a:ext cx="1214446" cy="42862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505</Words>
  <Application>Microsoft Office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TEORI BERFIKIR TINGKAT 2</vt:lpstr>
      <vt:lpstr>PEMIKIRAN TINGKAT 2</vt:lpstr>
      <vt:lpstr>MEMBENARKAN SESUATU YANG GHAIB</vt:lpstr>
      <vt:lpstr>Slide 4</vt:lpstr>
      <vt:lpstr>SYARAT DALIL</vt:lpstr>
      <vt:lpstr>CONTOH-CONTOH:</vt:lpstr>
      <vt:lpstr>CONTOH-CONTOH:</vt:lpstr>
      <vt:lpstr>DALILNYA ADALAH:</vt:lpstr>
      <vt:lpstr>DENGAN MENGGUNAKAN DALIL YANG SAMA:</vt:lpstr>
      <vt:lpstr>ITU ADALAH KEBENARAN TIDAK LANGSUNG!</vt:lpstr>
      <vt:lpstr>BAGAIMANA JIKA PERTANYAANNYA BEDA?</vt:lpstr>
      <vt:lpstr>BAGAIMANA CARA MENGETAHUINYA?</vt:lpstr>
      <vt:lpstr>Slide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CahMbudur</cp:lastModifiedBy>
  <cp:revision>24</cp:revision>
  <dcterms:created xsi:type="dcterms:W3CDTF">2011-09-28T23:54:51Z</dcterms:created>
  <dcterms:modified xsi:type="dcterms:W3CDTF">2013-01-08T12:44:36Z</dcterms:modified>
</cp:coreProperties>
</file>