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Lst>
  <p:notesMasterIdLst>
    <p:notesMasterId r:id="rId40"/>
  </p:notesMasterIdLst>
  <p:sldIdLst>
    <p:sldId id="294" r:id="rId3"/>
    <p:sldId id="257" r:id="rId4"/>
    <p:sldId id="258" r:id="rId5"/>
    <p:sldId id="259" r:id="rId6"/>
    <p:sldId id="260" r:id="rId7"/>
    <p:sldId id="261" r:id="rId8"/>
    <p:sldId id="262" r:id="rId9"/>
    <p:sldId id="263" r:id="rId10"/>
    <p:sldId id="264" r:id="rId11"/>
    <p:sldId id="265" r:id="rId12"/>
    <p:sldId id="266" r:id="rId13"/>
    <p:sldId id="267" r:id="rId14"/>
    <p:sldId id="268"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ADDC52-536B-4EFF-BE37-F1FD40A4B34B}" type="datetimeFigureOut">
              <a:rPr lang="en-US" smtClean="0"/>
              <a:pPr/>
              <a:t>11/19/2011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349EE0-9938-4C8E-99F2-3C99E72D119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11/19/2011</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6F15528-21DE-4FAA-801E-634DDDAF4B2B}"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11/19/2011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11/19/2011</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11/19/2011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11/19/2011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11/19/2011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11/19/2011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11/19/2011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11/19/2011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11/19/2011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11/19/2011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11/19/2011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11/19/2011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11/19/2011</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D8BD707-D9CF-40AE-B4C6-C98DA3205C09}" type="datetimeFigureOut">
              <a:rPr lang="en-US" smtClean="0"/>
              <a:pPr/>
              <a:t>11/19/2011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11/19/2011</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6F15528-21DE-4FAA-801E-634DDDAF4B2B}"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D8BD707-D9CF-40AE-B4C6-C98DA3205C09}" type="datetimeFigureOut">
              <a:rPr lang="en-US" smtClean="0"/>
              <a:pPr/>
              <a:t>11/19/2011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11/19/2011</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D8BD707-D9CF-40AE-B4C6-C98DA3205C09}" type="datetimeFigureOut">
              <a:rPr lang="en-US" smtClean="0"/>
              <a:pPr/>
              <a:t>11/19/2011</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D8BD707-D9CF-40AE-B4C6-C98DA3205C09}" type="datetimeFigureOut">
              <a:rPr lang="en-US" smtClean="0"/>
              <a:pPr/>
              <a:t>11/19/2011</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6F15528-21DE-4FAA-801E-634DDDAF4B2B}"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11/19/2011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533400"/>
            <a:ext cx="5029200" cy="1486488"/>
          </a:xfrm>
        </p:spPr>
        <p:txBody>
          <a:bodyPr>
            <a:normAutofit/>
          </a:bodyPr>
          <a:lstStyle/>
          <a:p>
            <a:pPr rtl="1"/>
            <a:r>
              <a:rPr lang="ar-SY" sz="6600" dirty="0" smtClean="0"/>
              <a:t>السموم المعدنية</a:t>
            </a:r>
            <a:endParaRPr lang="en-US" sz="6600" dirty="0"/>
          </a:p>
        </p:txBody>
      </p:sp>
      <p:sp>
        <p:nvSpPr>
          <p:cNvPr id="3" name="Subtitle 2"/>
          <p:cNvSpPr>
            <a:spLocks noGrp="1"/>
          </p:cNvSpPr>
          <p:nvPr>
            <p:ph type="subTitle" idx="1"/>
          </p:nvPr>
        </p:nvSpPr>
        <p:spPr>
          <a:xfrm>
            <a:off x="1981200" y="2895600"/>
            <a:ext cx="5029200" cy="2209800"/>
          </a:xfrm>
        </p:spPr>
        <p:txBody>
          <a:bodyPr>
            <a:normAutofit/>
          </a:bodyPr>
          <a:lstStyle/>
          <a:p>
            <a:pPr rtl="1"/>
            <a:r>
              <a:rPr lang="ar-SY" sz="4800"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مادة علم السموم </a:t>
            </a:r>
          </a:p>
          <a:p>
            <a:pPr rtl="1"/>
            <a:endParaRPr lang="ar-SY"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rtl="1"/>
            <a:r>
              <a:rPr lang="ar-SY" sz="3500"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الدكتور جورج فرح</a:t>
            </a:r>
            <a:endParaRPr lang="en-US" sz="3500"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SY" dirty="0" smtClean="0"/>
              <a:t>أعراض التسمم </a:t>
            </a:r>
            <a:r>
              <a:rPr lang="en-US" dirty="0" smtClean="0"/>
              <a:t>Intoxication Symptoms</a:t>
            </a:r>
            <a:endParaRPr lang="en-US" dirty="0"/>
          </a:p>
        </p:txBody>
      </p:sp>
      <p:sp>
        <p:nvSpPr>
          <p:cNvPr id="3" name="Content Placeholder 2"/>
          <p:cNvSpPr>
            <a:spLocks noGrp="1"/>
          </p:cNvSpPr>
          <p:nvPr>
            <p:ph sz="quarter" idx="1"/>
          </p:nvPr>
        </p:nvSpPr>
        <p:spPr>
          <a:xfrm>
            <a:off x="301752" y="1527048"/>
            <a:ext cx="8503920" cy="5102352"/>
          </a:xfrm>
        </p:spPr>
        <p:txBody>
          <a:bodyPr>
            <a:noAutofit/>
          </a:bodyPr>
          <a:lstStyle/>
          <a:p>
            <a:pPr algn="r" rtl="1">
              <a:buNone/>
            </a:pPr>
            <a:r>
              <a:rPr lang="ar-SY"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التسمم المزمن:</a:t>
            </a:r>
            <a:endPar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r" rtl="1">
              <a:buNone/>
            </a:pPr>
            <a:r>
              <a:rPr lang="ar-SY" sz="24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المرحلة الثانية - الاسرابية:</a:t>
            </a:r>
            <a:endPar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r" rtl="1"/>
            <a:r>
              <a:rPr lang="ar-SY" sz="2400" b="1" dirty="0" smtClean="0"/>
              <a:t>لون شاحب</a:t>
            </a:r>
            <a:r>
              <a:rPr lang="ar-SY" sz="2400" dirty="0" smtClean="0"/>
              <a:t> و</a:t>
            </a:r>
            <a:r>
              <a:rPr lang="ar-SY" sz="2400" b="1" dirty="0" smtClean="0"/>
              <a:t>رائحة الزفير كريهة مميزة</a:t>
            </a:r>
            <a:r>
              <a:rPr lang="ar-SY" sz="2400" dirty="0" smtClean="0"/>
              <a:t>.</a:t>
            </a:r>
            <a:endParaRPr lang="en-US" sz="2400" dirty="0" smtClean="0"/>
          </a:p>
          <a:p>
            <a:pPr algn="r" rtl="1"/>
            <a:r>
              <a:rPr lang="ar-SY" sz="2400" dirty="0" smtClean="0"/>
              <a:t>يعاني المصاب من </a:t>
            </a:r>
            <a:r>
              <a:rPr lang="ar-SY" sz="2400" b="1" dirty="0" smtClean="0"/>
              <a:t>اضطرابات نفسية وجسدية</a:t>
            </a:r>
            <a:r>
              <a:rPr lang="ar-SY" sz="2400" dirty="0" smtClean="0"/>
              <a:t>.</a:t>
            </a:r>
            <a:endParaRPr lang="en-US" sz="2400" dirty="0" smtClean="0"/>
          </a:p>
          <a:p>
            <a:pPr algn="r" rtl="1"/>
            <a:r>
              <a:rPr lang="ar-SY" sz="2400" b="1" dirty="0" smtClean="0"/>
              <a:t>يرتفع الضغط الشرياني</a:t>
            </a:r>
            <a:r>
              <a:rPr lang="ar-SY" sz="2400" dirty="0" smtClean="0"/>
              <a:t> </a:t>
            </a:r>
            <a:r>
              <a:rPr lang="ar-SY" sz="2400" b="1" dirty="0" smtClean="0"/>
              <a:t>ويبطأ النبض</a:t>
            </a:r>
            <a:r>
              <a:rPr lang="ar-SY" sz="2400" dirty="0" smtClean="0"/>
              <a:t>.</a:t>
            </a:r>
            <a:endParaRPr lang="en-US" sz="2400" dirty="0" smtClean="0"/>
          </a:p>
          <a:p>
            <a:pPr algn="r" rtl="1"/>
            <a:r>
              <a:rPr lang="ar-SY" sz="2400" b="1" dirty="0" smtClean="0"/>
              <a:t>المغص مع آلام شديدة في البطن</a:t>
            </a:r>
            <a:r>
              <a:rPr lang="ar-SY" sz="2400" dirty="0" smtClean="0"/>
              <a:t> تأتي بصورة مفاجئة ويدعى المغص الاسرابي أو الرصاصي تستمر أحياناً لعدة ساعات وشدته تخف عند الضغط على أشد النقاط انحناءً في البطن ويترافق المغص مع اقياء متوسط وإمساك شديد.</a:t>
            </a:r>
            <a:endParaRPr lang="en-US" sz="24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SY" dirty="0" smtClean="0"/>
              <a:t>العلاج </a:t>
            </a:r>
            <a:r>
              <a:rPr lang="en-US" dirty="0" smtClean="0"/>
              <a:t>Treatment</a:t>
            </a:r>
            <a:endParaRPr lang="en-US" dirty="0"/>
          </a:p>
        </p:txBody>
      </p:sp>
      <p:sp>
        <p:nvSpPr>
          <p:cNvPr id="3" name="TextBox 2"/>
          <p:cNvSpPr txBox="1"/>
          <p:nvPr/>
        </p:nvSpPr>
        <p:spPr>
          <a:xfrm>
            <a:off x="152400" y="1232639"/>
            <a:ext cx="8839200" cy="5701561"/>
          </a:xfrm>
          <a:prstGeom prst="rect">
            <a:avLst/>
          </a:prstGeom>
          <a:noFill/>
        </p:spPr>
        <p:txBody>
          <a:bodyPr wrap="square" rtlCol="0">
            <a:spAutoFit/>
          </a:bodyPr>
          <a:lstStyle/>
          <a:p>
            <a:pPr algn="r" rtl="1"/>
            <a:r>
              <a:rPr lang="ar-SY"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معالجة التسمم الحاد:</a:t>
            </a: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0" algn="r" rtl="1">
              <a:buFont typeface="Arial" pitchFamily="34" charset="0"/>
              <a:buChar char="•"/>
            </a:pPr>
            <a:r>
              <a:rPr lang="ar-SY" sz="2150" dirty="0" smtClean="0"/>
              <a:t>أولاً نلجأ إلى </a:t>
            </a:r>
            <a:r>
              <a:rPr lang="ar-SY" sz="2150" b="1" dirty="0" smtClean="0"/>
              <a:t>غسيل المعدة وتحريض الإقياء</a:t>
            </a:r>
            <a:r>
              <a:rPr lang="ar-SY" sz="2150" dirty="0" smtClean="0"/>
              <a:t> حيث يضاف لسائل غسيل المعدة مواد لترسب شاردة الرصاص مثل كبريت المغنزيوم ويوديد البوتاسيوم </a:t>
            </a:r>
            <a:r>
              <a:rPr lang="en-US" sz="2150" dirty="0" smtClean="0"/>
              <a:t>KI</a:t>
            </a:r>
            <a:r>
              <a:rPr lang="ar-SY" sz="2150" dirty="0" smtClean="0"/>
              <a:t> أو الآحين حيث تترسب شاردة الرصاص غير القابلة للامتصاص.</a:t>
            </a:r>
            <a:endParaRPr lang="en-US" sz="2150" dirty="0" smtClean="0"/>
          </a:p>
          <a:p>
            <a:pPr lvl="0" algn="r" rtl="1">
              <a:buFont typeface="Arial" pitchFamily="34" charset="0"/>
              <a:buChar char="•"/>
            </a:pPr>
            <a:r>
              <a:rPr lang="ar-SY" sz="2150" dirty="0" smtClean="0"/>
              <a:t>إذا وصلت شاردة الرصاص إلى الدم :</a:t>
            </a:r>
            <a:endParaRPr lang="en-US" sz="2150" dirty="0" smtClean="0"/>
          </a:p>
          <a:p>
            <a:pPr lvl="1" algn="r" rtl="1">
              <a:buFont typeface="Wingdings" pitchFamily="2" charset="2"/>
              <a:buChar char="§"/>
            </a:pPr>
            <a:r>
              <a:rPr lang="ar-SY" sz="2150" dirty="0" smtClean="0"/>
              <a:t>يعطى </a:t>
            </a:r>
            <a:r>
              <a:rPr lang="ar-SY" sz="2150" b="1" dirty="0" smtClean="0"/>
              <a:t>الترياق</a:t>
            </a:r>
            <a:r>
              <a:rPr lang="ar-SY" sz="2150" dirty="0" smtClean="0"/>
              <a:t> المناسب لشاردة الرصاص وهو </a:t>
            </a:r>
            <a:r>
              <a:rPr lang="en-US" sz="2150" b="1" dirty="0" smtClean="0"/>
              <a:t>EDTA</a:t>
            </a:r>
            <a:r>
              <a:rPr lang="en-US" sz="2150" dirty="0" smtClean="0"/>
              <a:t> </a:t>
            </a:r>
            <a:r>
              <a:rPr lang="en-US" sz="2150" dirty="0" err="1" smtClean="0"/>
              <a:t>Ethylendiamino</a:t>
            </a:r>
            <a:r>
              <a:rPr lang="en-US" sz="2150" dirty="0" smtClean="0"/>
              <a:t> Tetra acetic acid</a:t>
            </a:r>
            <a:r>
              <a:rPr lang="ar-SY" sz="2150" dirty="0" smtClean="0"/>
              <a:t> الكلسي الذي يشكل مع شاردة الرصاص معقد قابل للاطراح عن طريق البول.</a:t>
            </a:r>
            <a:endParaRPr lang="en-US" sz="2150" dirty="0" smtClean="0"/>
          </a:p>
          <a:p>
            <a:pPr lvl="1" algn="r" rtl="1">
              <a:buFont typeface="Wingdings" pitchFamily="2" charset="2"/>
              <a:buChar char="§"/>
            </a:pPr>
            <a:r>
              <a:rPr lang="ar-SY" sz="2150" dirty="0" smtClean="0"/>
              <a:t>يفضل إعطاء </a:t>
            </a:r>
            <a:r>
              <a:rPr lang="en-US" sz="2150" b="1" dirty="0" smtClean="0"/>
              <a:t>BAL </a:t>
            </a:r>
            <a:r>
              <a:rPr lang="ar-SY" sz="2150" dirty="0" smtClean="0"/>
              <a:t>مع  </a:t>
            </a:r>
            <a:r>
              <a:rPr lang="en-US" sz="2150" b="1" dirty="0" smtClean="0"/>
              <a:t>EDTA</a:t>
            </a:r>
            <a:r>
              <a:rPr lang="ar-SY" sz="2150" dirty="0" smtClean="0"/>
              <a:t> :</a:t>
            </a:r>
            <a:endParaRPr lang="en-US" sz="2150" dirty="0" smtClean="0"/>
          </a:p>
          <a:p>
            <a:pPr lvl="2" algn="r" rtl="1">
              <a:buFont typeface="Wingdings" pitchFamily="2" charset="2"/>
              <a:buChar char="ü"/>
            </a:pPr>
            <a:r>
              <a:rPr lang="en-US" sz="2000" b="1" dirty="0" smtClean="0"/>
              <a:t>BAL</a:t>
            </a:r>
            <a:r>
              <a:rPr lang="ar-SY" sz="2000" dirty="0" smtClean="0"/>
              <a:t>  يسحب شاردة الرصاص من داخل الخلية.</a:t>
            </a:r>
            <a:endParaRPr lang="en-US" sz="2000" dirty="0" smtClean="0"/>
          </a:p>
          <a:p>
            <a:pPr lvl="2" algn="r" rtl="1">
              <a:buFont typeface="Wingdings" pitchFamily="2" charset="2"/>
              <a:buChar char="ü"/>
            </a:pPr>
            <a:r>
              <a:rPr lang="en-US" sz="2000" b="1" dirty="0" smtClean="0"/>
              <a:t>EDTA</a:t>
            </a:r>
            <a:r>
              <a:rPr lang="ar-SY" sz="2000" b="1" dirty="0" smtClean="0"/>
              <a:t>  </a:t>
            </a:r>
            <a:r>
              <a:rPr lang="ar-SY" sz="2000" dirty="0" smtClean="0"/>
              <a:t>يطرحها نحو الخارج.</a:t>
            </a:r>
            <a:endParaRPr lang="en-US" sz="2000" dirty="0" smtClean="0"/>
          </a:p>
          <a:p>
            <a:pPr lvl="1" algn="r" rtl="1">
              <a:buFont typeface="Wingdings" pitchFamily="2" charset="2"/>
              <a:buChar char="§"/>
            </a:pPr>
            <a:r>
              <a:rPr lang="ar-SY" sz="2150" dirty="0" smtClean="0"/>
              <a:t>منهم من ينصح باعطاء ليمونات الصوديوم فتشكل معقد مع شاردة الرصاص قابل للاطراح.</a:t>
            </a:r>
          </a:p>
          <a:p>
            <a:pPr lvl="1" algn="r" rtl="1">
              <a:buFont typeface="Wingdings" pitchFamily="2" charset="2"/>
              <a:buChar char="§"/>
            </a:pPr>
            <a:r>
              <a:rPr lang="ar-SY" sz="2150" dirty="0" smtClean="0"/>
              <a:t>إضافةً إلى ما سبق تعطى كميات كبيرة من السوائل وفيتامينات متنوعة أهمها مجموعة </a:t>
            </a:r>
            <a:r>
              <a:rPr lang="en-US" sz="2150" dirty="0" smtClean="0"/>
              <a:t>B</a:t>
            </a:r>
            <a:r>
              <a:rPr lang="ar-SY" sz="2150" dirty="0" smtClean="0"/>
              <a:t> و </a:t>
            </a:r>
            <a:r>
              <a:rPr lang="en-US" sz="2150" dirty="0" smtClean="0"/>
              <a:t>D</a:t>
            </a:r>
            <a:r>
              <a:rPr lang="ar-SY" sz="2150" dirty="0" smtClean="0"/>
              <a:t> .</a:t>
            </a:r>
            <a:endParaRPr lang="en-US" sz="2150" dirty="0" smtClean="0"/>
          </a:p>
          <a:p>
            <a:pPr lvl="0" algn="r" rtl="1"/>
            <a:r>
              <a:rPr lang="ar-SY" sz="2150" dirty="0" smtClean="0"/>
              <a:t>وإذا شفي المريض من الموت يعاني من تبدلات غير قابلة للعكس منها: </a:t>
            </a:r>
            <a:endParaRPr lang="en-US" sz="2150" dirty="0" smtClean="0"/>
          </a:p>
          <a:p>
            <a:pPr lvl="1" algn="r" rtl="1">
              <a:buFont typeface="Wingdings" pitchFamily="2" charset="2"/>
              <a:buChar char="v"/>
            </a:pPr>
            <a:r>
              <a:rPr lang="ar-SY" sz="2000" dirty="0" smtClean="0"/>
              <a:t>قصور عقلي.</a:t>
            </a:r>
            <a:endParaRPr lang="en-US" sz="2000" dirty="0" smtClean="0"/>
          </a:p>
          <a:p>
            <a:pPr lvl="1" algn="r" rtl="1">
              <a:buFont typeface="Wingdings" pitchFamily="2" charset="2"/>
              <a:buChar char="v"/>
            </a:pPr>
            <a:r>
              <a:rPr lang="ar-SY" sz="2000" dirty="0" smtClean="0"/>
              <a:t>بعض أنواع التشنج.</a:t>
            </a:r>
            <a:endParaRPr lang="en-US" sz="2000" dirty="0" smtClean="0"/>
          </a:p>
          <a:p>
            <a:pPr lvl="1" algn="r" rtl="1">
              <a:buFont typeface="Wingdings" pitchFamily="2" charset="2"/>
              <a:buChar char="v"/>
            </a:pPr>
            <a:r>
              <a:rPr lang="ar-SY" sz="2000" dirty="0" smtClean="0"/>
              <a:t>فقر الدم.</a:t>
            </a:r>
            <a:endParaRPr lang="en-US" sz="2000" dirty="0" smtClean="0"/>
          </a:p>
          <a:p>
            <a:pPr algn="r" rtl="1"/>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SY" dirty="0" smtClean="0"/>
              <a:t>العلاج </a:t>
            </a:r>
            <a:r>
              <a:rPr lang="en-US" dirty="0" smtClean="0"/>
              <a:t>Treatment</a:t>
            </a:r>
            <a:endParaRPr lang="en-US" dirty="0"/>
          </a:p>
        </p:txBody>
      </p:sp>
      <p:sp>
        <p:nvSpPr>
          <p:cNvPr id="3" name="TextBox 2"/>
          <p:cNvSpPr txBox="1"/>
          <p:nvPr/>
        </p:nvSpPr>
        <p:spPr>
          <a:xfrm>
            <a:off x="152400" y="1232639"/>
            <a:ext cx="8839200" cy="3170099"/>
          </a:xfrm>
          <a:prstGeom prst="rect">
            <a:avLst/>
          </a:prstGeom>
          <a:noFill/>
        </p:spPr>
        <p:txBody>
          <a:bodyPr wrap="square" rtlCol="0">
            <a:spAutoFit/>
          </a:bodyPr>
          <a:lstStyle/>
          <a:p>
            <a:pPr algn="r" rtl="1"/>
            <a:r>
              <a:rPr lang="ar-SY"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rPr>
              <a:t>معالجة التسمم المزمن:</a:t>
            </a:r>
            <a:endPar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endParaRPr>
          </a:p>
          <a:p>
            <a:pPr algn="r" rtl="1"/>
            <a:r>
              <a:rPr lang="ar-SY" sz="2800" b="1" dirty="0" smtClean="0">
                <a:latin typeface="Traditional Arabic" pitchFamily="18" charset="-78"/>
                <a:cs typeface="Traditional Arabic" pitchFamily="18" charset="-78"/>
              </a:rPr>
              <a:t>1- عزل المتسمم</a:t>
            </a:r>
            <a:r>
              <a:rPr lang="ar-SY" sz="2800" dirty="0" smtClean="0">
                <a:latin typeface="Traditional Arabic" pitchFamily="18" charset="-78"/>
                <a:cs typeface="Traditional Arabic" pitchFamily="18" charset="-78"/>
              </a:rPr>
              <a:t> من مكان عمله وادخاله المشفى ووضعه تحت مراقبة شديدة ويعطى </a:t>
            </a:r>
            <a:r>
              <a:rPr lang="en-US" sz="2800" dirty="0" smtClean="0">
                <a:latin typeface="Traditional Arabic" pitchFamily="18" charset="-78"/>
                <a:cs typeface="Traditional Arabic" pitchFamily="18" charset="-78"/>
              </a:rPr>
              <a:t>EDTA</a:t>
            </a:r>
            <a:r>
              <a:rPr lang="ar-SY" sz="2800" dirty="0" smtClean="0">
                <a:latin typeface="Traditional Arabic" pitchFamily="18" charset="-78"/>
                <a:cs typeface="Traditional Arabic" pitchFamily="18" charset="-78"/>
              </a:rPr>
              <a:t> الكالسيومي مع مراقبة طرح الرصاص عن طريق البول ويفضل اعطاء البنسيلامين الذي يشكل معقد مع الرصاص.</a:t>
            </a:r>
            <a:endParaRPr lang="en-US" sz="2800" dirty="0" smtClean="0">
              <a:latin typeface="Traditional Arabic" pitchFamily="18" charset="-78"/>
              <a:cs typeface="Traditional Arabic" pitchFamily="18" charset="-78"/>
            </a:endParaRPr>
          </a:p>
          <a:p>
            <a:pPr algn="r" rtl="1"/>
            <a:r>
              <a:rPr lang="ar-SY" sz="2800" b="1" dirty="0" smtClean="0">
                <a:latin typeface="Traditional Arabic" pitchFamily="18" charset="-78"/>
                <a:cs typeface="Traditional Arabic" pitchFamily="18" charset="-78"/>
              </a:rPr>
              <a:t> 2- ويعالج المغص الرصاصي</a:t>
            </a:r>
            <a:r>
              <a:rPr lang="ar-SY" sz="2800" dirty="0" smtClean="0">
                <a:latin typeface="Traditional Arabic" pitchFamily="18" charset="-78"/>
                <a:cs typeface="Traditional Arabic" pitchFamily="18" charset="-78"/>
              </a:rPr>
              <a:t> باعطاء خلاصة اللفاح (ست الحسن </a:t>
            </a:r>
            <a:r>
              <a:rPr lang="en-US" sz="2800" dirty="0" err="1" smtClean="0">
                <a:latin typeface="Traditional Arabic" pitchFamily="18" charset="-78"/>
                <a:cs typeface="Traditional Arabic" pitchFamily="18" charset="-78"/>
              </a:rPr>
              <a:t>Atropa</a:t>
            </a:r>
            <a:r>
              <a:rPr lang="en-US" sz="2800" dirty="0" smtClean="0">
                <a:latin typeface="Traditional Arabic" pitchFamily="18" charset="-78"/>
                <a:cs typeface="Traditional Arabic" pitchFamily="18" charset="-78"/>
              </a:rPr>
              <a:t> Belladonna</a:t>
            </a:r>
            <a:r>
              <a:rPr lang="ar-SY" sz="2800" dirty="0" smtClean="0">
                <a:latin typeface="Traditional Arabic" pitchFamily="18" charset="-78"/>
                <a:cs typeface="Traditional Arabic" pitchFamily="18" charset="-78"/>
              </a:rPr>
              <a:t>) أو المورفين وإعطاء غذاء غني بالسكريات والبروتينات واعطاء فيتامينات متنوعة أهمها </a:t>
            </a:r>
            <a:r>
              <a:rPr lang="en-US" sz="2800" dirty="0" smtClean="0">
                <a:latin typeface="Traditional Arabic" pitchFamily="18" charset="-78"/>
                <a:cs typeface="Traditional Arabic" pitchFamily="18" charset="-78"/>
              </a:rPr>
              <a:t>B-complex </a:t>
            </a:r>
            <a:r>
              <a:rPr lang="ar-SY" sz="2800" dirty="0" smtClean="0">
                <a:latin typeface="Traditional Arabic" pitchFamily="18" charset="-78"/>
                <a:cs typeface="Traditional Arabic" pitchFamily="18" charset="-78"/>
              </a:rPr>
              <a:t>: </a:t>
            </a:r>
            <a:r>
              <a:rPr lang="en-US" sz="2800" dirty="0" smtClean="0">
                <a:latin typeface="Traditional Arabic" pitchFamily="18" charset="-78"/>
                <a:cs typeface="Traditional Arabic" pitchFamily="18" charset="-78"/>
              </a:rPr>
              <a:t>B</a:t>
            </a:r>
            <a:r>
              <a:rPr lang="en-US" sz="2800" baseline="-25000" dirty="0" smtClean="0">
                <a:latin typeface="Traditional Arabic" pitchFamily="18" charset="-78"/>
                <a:cs typeface="Traditional Arabic" pitchFamily="18" charset="-78"/>
              </a:rPr>
              <a:t>1</a:t>
            </a:r>
            <a:r>
              <a:rPr lang="en-US" sz="2800" dirty="0" smtClean="0">
                <a:latin typeface="Traditional Arabic" pitchFamily="18" charset="-78"/>
                <a:cs typeface="Traditional Arabic" pitchFamily="18" charset="-78"/>
              </a:rPr>
              <a:t>, B</a:t>
            </a:r>
            <a:r>
              <a:rPr lang="en-US" sz="2800" baseline="-25000" dirty="0" smtClean="0">
                <a:latin typeface="Traditional Arabic" pitchFamily="18" charset="-78"/>
                <a:cs typeface="Traditional Arabic" pitchFamily="18" charset="-78"/>
              </a:rPr>
              <a:t>6</a:t>
            </a:r>
            <a:r>
              <a:rPr lang="en-US" sz="2800" dirty="0" smtClean="0">
                <a:latin typeface="Traditional Arabic" pitchFamily="18" charset="-78"/>
                <a:cs typeface="Traditional Arabic" pitchFamily="18" charset="-78"/>
              </a:rPr>
              <a:t>, B</a:t>
            </a:r>
            <a:r>
              <a:rPr lang="en-US" sz="2800" baseline="-25000" dirty="0" smtClean="0">
                <a:latin typeface="Traditional Arabic" pitchFamily="18" charset="-78"/>
                <a:cs typeface="Traditional Arabic" pitchFamily="18" charset="-78"/>
              </a:rPr>
              <a:t>12</a:t>
            </a:r>
            <a:r>
              <a:rPr lang="ar-SY" sz="2800" dirty="0" smtClean="0">
                <a:latin typeface="Traditional Arabic" pitchFamily="18" charset="-78"/>
                <a:cs typeface="Traditional Arabic" pitchFamily="18" charset="-78"/>
              </a:rPr>
              <a:t>.</a:t>
            </a:r>
            <a:endParaRPr lang="en-US" sz="2000" dirty="0">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52400" y="2743200"/>
            <a:ext cx="8839200" cy="3657600"/>
          </a:xfrm>
        </p:spPr>
        <p:txBody>
          <a:bodyPr>
            <a:normAutofit fontScale="92500" lnSpcReduction="20000"/>
          </a:bodyPr>
          <a:lstStyle/>
          <a:p>
            <a:pPr lvl="0" algn="r" rtl="1">
              <a:buFont typeface="Arial" pitchFamily="34" charset="0"/>
              <a:buChar char="•"/>
            </a:pPr>
            <a:r>
              <a:rPr lang="ar-SY"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يتم كشف ومعايرة الرصاص في الأحشاء.</a:t>
            </a:r>
            <a:endParaRPr lang="en-US"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algn="r" rtl="1">
              <a:buFont typeface="Arial" pitchFamily="34" charset="0"/>
              <a:buChar char="•"/>
            </a:pPr>
            <a:r>
              <a:rPr lang="ar-SY"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تخريب المادة العضوية بالكلوريد الوليد.</a:t>
            </a:r>
            <a:endParaRPr lang="en-US"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algn="r" rtl="1">
              <a:buFont typeface="Arial" pitchFamily="34" charset="0"/>
              <a:buChar char="•"/>
            </a:pPr>
            <a:r>
              <a:rPr lang="ar-SY"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يرسب بواسطة </a:t>
            </a:r>
            <a:r>
              <a:rPr lang="en-US"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a:t>
            </a:r>
            <a:r>
              <a:rPr lang="en-US" sz="2500" cap="none" spc="0" baseline="-25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a:t>
            </a:r>
            <a:r>
              <a:rPr lang="en-US"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a:t>
            </a:r>
            <a:r>
              <a:rPr lang="ar-SY"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على شكل </a:t>
            </a:r>
            <a:r>
              <a:rPr lang="en-US" sz="2500"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PbS</a:t>
            </a:r>
            <a:r>
              <a:rPr lang="ar-SY"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endParaRPr lang="en-US"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algn="r" rtl="1">
              <a:buFont typeface="Arial" pitchFamily="34" charset="0"/>
              <a:buChar char="•"/>
            </a:pPr>
            <a:r>
              <a:rPr lang="ar-SY"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يعزل الراسب ويحل بـ </a:t>
            </a:r>
            <a:r>
              <a:rPr lang="en-US"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HNO</a:t>
            </a:r>
            <a:r>
              <a:rPr lang="en-US" sz="2500" cap="none" spc="0" baseline="-25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3</a:t>
            </a:r>
            <a:r>
              <a:rPr lang="ar-SY"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endParaRPr lang="en-US"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algn="r" rtl="1">
              <a:buFont typeface="Arial" pitchFamily="34" charset="0"/>
              <a:buChar char="•"/>
            </a:pPr>
            <a:r>
              <a:rPr lang="ar-SY"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يبخر فنحصل على </a:t>
            </a:r>
            <a:r>
              <a:rPr lang="en-US" sz="2500"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Pb</a:t>
            </a:r>
            <a:r>
              <a:rPr lang="en-US"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(NO</a:t>
            </a:r>
            <a:r>
              <a:rPr lang="en-US" sz="2500" cap="none" spc="0" baseline="-25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3</a:t>
            </a:r>
            <a:r>
              <a:rPr lang="en-US"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r>
              <a:rPr lang="ar-SY"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الذي نطبق عليه تفاعلات الكشف.</a:t>
            </a:r>
            <a:endParaRPr lang="en-US"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r" rtl="1"/>
            <a:r>
              <a:rPr lang="ar-SY" sz="2500" u="sng" cap="none" spc="0" dirty="0" smtClean="0">
                <a:ln w="1905"/>
                <a:solidFill>
                  <a:schemeClr val="accent1">
                    <a:lumMod val="50000"/>
                  </a:schemeClr>
                </a:solidFill>
                <a:effectLst>
                  <a:innerShdw blurRad="69850" dist="43180" dir="5400000">
                    <a:srgbClr val="000000">
                      <a:alpha val="65000"/>
                    </a:srgbClr>
                  </a:innerShdw>
                </a:effectLst>
              </a:rPr>
              <a:t>المعايرة اللونية</a:t>
            </a:r>
            <a:r>
              <a:rPr lang="ar-SY" sz="2500" cap="none" spc="0" dirty="0" smtClean="0">
                <a:ln w="1905"/>
                <a:solidFill>
                  <a:schemeClr val="accent1">
                    <a:lumMod val="50000"/>
                  </a:schemeClr>
                </a:solidFill>
                <a:effectLst>
                  <a:innerShdw blurRad="69850" dist="43180" dir="5400000">
                    <a:srgbClr val="000000">
                      <a:alpha val="65000"/>
                    </a:srgbClr>
                  </a:innerShdw>
                </a:effectLst>
              </a:rPr>
              <a:t>: </a:t>
            </a:r>
            <a:endParaRPr lang="en-US" sz="2500" cap="none" spc="0" dirty="0" smtClean="0">
              <a:ln w="1905"/>
              <a:solidFill>
                <a:schemeClr val="accent1">
                  <a:lumMod val="50000"/>
                </a:schemeClr>
              </a:solidFill>
              <a:effectLst>
                <a:innerShdw blurRad="69850" dist="43180" dir="5400000">
                  <a:srgbClr val="000000">
                    <a:alpha val="65000"/>
                  </a:srgbClr>
                </a:innerShdw>
              </a:effectLst>
            </a:endParaRPr>
          </a:p>
          <a:p>
            <a:pPr algn="r" rtl="1"/>
            <a:r>
              <a:rPr lang="ar-SY"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تعطي شاردة الرصاص مع الديتيزون </a:t>
            </a:r>
            <a:r>
              <a:rPr lang="en-US" sz="2500"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Dithizon</a:t>
            </a:r>
            <a:r>
              <a:rPr lang="ar-SY"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(دي فينيل تيوكاربازون </a:t>
            </a:r>
            <a:r>
              <a:rPr lang="en-US" sz="2500"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Diphenyl</a:t>
            </a:r>
            <a:r>
              <a:rPr lang="en-US"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n-US" sz="2500"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thio</a:t>
            </a:r>
            <a:r>
              <a:rPr lang="en-US"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Cabazon</a:t>
            </a:r>
            <a:r>
              <a:rPr lang="ar-SY"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عند </a:t>
            </a:r>
            <a:r>
              <a:rPr lang="en-US"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PH=9-11.5 </a:t>
            </a:r>
            <a:r>
              <a:rPr lang="ar-SY"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معقد برتقالي اللون ينحل في الكلوروفورم وقابل للمعايرة بمساعدة سلسلة عيارية .</a:t>
            </a:r>
            <a:endParaRPr lang="en-US"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r" rtl="1"/>
            <a:r>
              <a:rPr lang="ar-SY"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ديتيزون يعطي مع أغلب الشوارد المعدينة معقدات مختلفة الألوان وذلك حسب </a:t>
            </a:r>
            <a:r>
              <a:rPr lang="en-US"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PH</a:t>
            </a:r>
            <a:r>
              <a:rPr lang="ar-SY"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المعدة.</a:t>
            </a:r>
            <a:endParaRPr lang="en-US" sz="25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r"/>
            <a:endParaRPr lang="en-US" dirty="0"/>
          </a:p>
        </p:txBody>
      </p:sp>
      <p:sp>
        <p:nvSpPr>
          <p:cNvPr id="3" name="Title 2"/>
          <p:cNvSpPr>
            <a:spLocks noGrp="1"/>
          </p:cNvSpPr>
          <p:nvPr>
            <p:ph type="title"/>
          </p:nvPr>
        </p:nvSpPr>
        <p:spPr>
          <a:xfrm>
            <a:off x="152400" y="533400"/>
            <a:ext cx="8839200" cy="1524000"/>
          </a:xfrm>
        </p:spPr>
        <p:txBody>
          <a:bodyPr>
            <a:normAutofit fontScale="90000"/>
          </a:bodyPr>
          <a:lstStyle/>
          <a:p>
            <a:pPr rtl="1"/>
            <a:r>
              <a:rPr lang="ar-SY" dirty="0" smtClean="0"/>
              <a:t>الكشف والمعايرة </a:t>
            </a:r>
            <a:r>
              <a:rPr lang="en-US" dirty="0" smtClean="0"/>
              <a:t>Detection &amp; Assay of Lead</a:t>
            </a:r>
            <a:r>
              <a:rPr lang="ar-SY" dirty="0" smtClean="0"/>
              <a:t>:</a:t>
            </a:r>
            <a:r>
              <a:rPr lang="en-US" dirty="0" smtClean="0"/>
              <a:t/>
            </a:r>
            <a:br>
              <a:rPr lang="en-US" dirty="0" smtClean="0"/>
            </a:br>
            <a:endParaRPr lang="en-US" dirty="0"/>
          </a:p>
        </p:txBody>
      </p:sp>
      <p:pic>
        <p:nvPicPr>
          <p:cNvPr id="4" name="Picture 3"/>
          <p:cNvPicPr/>
          <p:nvPr/>
        </p:nvPicPr>
        <p:blipFill>
          <a:blip r:embed="rId2" cstate="print"/>
          <a:srcRect/>
          <a:stretch>
            <a:fillRect/>
          </a:stretch>
        </p:blipFill>
        <p:spPr bwMode="auto">
          <a:xfrm>
            <a:off x="152400" y="2438400"/>
            <a:ext cx="4038600" cy="16764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7498080" cy="1524000"/>
          </a:xfrm>
        </p:spPr>
        <p:txBody>
          <a:bodyPr>
            <a:normAutofit/>
          </a:bodyPr>
          <a:lstStyle/>
          <a:p>
            <a:pPr algn="ctr" rtl="1"/>
            <a:r>
              <a:rPr lang="ar-SY" dirty="0" smtClean="0">
                <a:effectLst>
                  <a:outerShdw blurRad="50800" dist="38100" algn="tr" rotWithShape="0">
                    <a:prstClr val="black">
                      <a:alpha val="40000"/>
                    </a:prstClr>
                  </a:outerShdw>
                </a:effectLst>
              </a:rPr>
              <a:t>التاليوم</a:t>
            </a:r>
            <a:r>
              <a:rPr lang="en-US" dirty="0" smtClean="0"/>
              <a:t/>
            </a:r>
            <a:br>
              <a:rPr lang="en-US" dirty="0" smtClean="0"/>
            </a:br>
            <a:r>
              <a:rPr lang="en-US" dirty="0" smtClean="0">
                <a:effectLst>
                  <a:outerShdw blurRad="50800" dist="38100" algn="tr" rotWithShape="0">
                    <a:prstClr val="black">
                      <a:alpha val="40000"/>
                    </a:prstClr>
                  </a:outerShdw>
                </a:effectLst>
              </a:rPr>
              <a:t>Thallium (</a:t>
            </a:r>
            <a:r>
              <a:rPr lang="en-US" dirty="0" err="1" smtClean="0">
                <a:effectLst>
                  <a:outerShdw blurRad="50800" dist="38100" algn="tr" rotWithShape="0">
                    <a:prstClr val="black">
                      <a:alpha val="40000"/>
                    </a:prstClr>
                  </a:outerShdw>
                </a:effectLst>
              </a:rPr>
              <a:t>Tl</a:t>
            </a:r>
            <a:r>
              <a:rPr lang="en-US" dirty="0" smtClean="0">
                <a:effectLst>
                  <a:outerShdw blurRad="50800" dist="38100" algn="tr" rotWithShape="0">
                    <a:prstClr val="black">
                      <a:alpha val="40000"/>
                    </a:prstClr>
                  </a:outerShdw>
                </a:effectLst>
              </a:rPr>
              <a:t>)</a:t>
            </a:r>
            <a:endParaRPr lang="en-US" dirty="0"/>
          </a:p>
        </p:txBody>
      </p:sp>
      <p:sp>
        <p:nvSpPr>
          <p:cNvPr id="3" name="Content Placeholder 2"/>
          <p:cNvSpPr>
            <a:spLocks noGrp="1"/>
          </p:cNvSpPr>
          <p:nvPr>
            <p:ph idx="1"/>
          </p:nvPr>
        </p:nvSpPr>
        <p:spPr>
          <a:xfrm>
            <a:off x="990600" y="1447800"/>
            <a:ext cx="7943088" cy="5410200"/>
          </a:xfrm>
        </p:spPr>
        <p:txBody>
          <a:bodyPr>
            <a:normAutofit fontScale="77500" lnSpcReduction="20000"/>
          </a:bodyPr>
          <a:lstStyle/>
          <a:p>
            <a:pPr algn="r" rtl="1"/>
            <a:r>
              <a:rPr lang="ar-SY" dirty="0" smtClean="0"/>
              <a:t>إذا قارنا تاريخ التسممات بالزئبق والزرنيخ والرصاص وتاريخ التسممات بالتاليوم فنراه حديث العهد حيث انتشر استعماله في الربع الأخير من القرن الثامن عشر واستخدم آنذاك:</a:t>
            </a:r>
            <a:endParaRPr lang="en-US" dirty="0" smtClean="0"/>
          </a:p>
          <a:p>
            <a:pPr lvl="1" algn="r" rtl="1"/>
            <a:r>
              <a:rPr lang="ar-SY" dirty="0" smtClean="0"/>
              <a:t>مضاد تعرق لدى المصابين بالسل.</a:t>
            </a:r>
            <a:endParaRPr lang="en-US" dirty="0" smtClean="0"/>
          </a:p>
          <a:p>
            <a:pPr lvl="1" algn="r" rtl="1"/>
            <a:r>
              <a:rPr lang="ar-SY" dirty="0" smtClean="0"/>
              <a:t>علاج الإصابات الجلدية وخاصةً مرض القرعة (استفيد من خاصيته في إسقاط الشعر).</a:t>
            </a:r>
            <a:endParaRPr lang="en-US" dirty="0" smtClean="0"/>
          </a:p>
          <a:p>
            <a:pPr algn="r" rtl="1"/>
            <a:r>
              <a:rPr lang="ar-SY" dirty="0" smtClean="0"/>
              <a:t>في الوقت الحاضر يستخدم بشكل كبير كمبيد لبعض أنواع القوارض والنمل بشكل عجينة كطعم أو بشكل حبوب مشبعة بالتاليوم (تعد أشد فعالية من الستركنين </a:t>
            </a:r>
            <a:r>
              <a:rPr lang="en-US" dirty="0" smtClean="0"/>
              <a:t>Strychnine</a:t>
            </a:r>
            <a:r>
              <a:rPr lang="ar-SY" dirty="0" smtClean="0"/>
              <a:t> ومركبات الزرنيخ).</a:t>
            </a:r>
            <a:endParaRPr lang="en-US" dirty="0" smtClean="0"/>
          </a:p>
          <a:p>
            <a:pPr algn="r" rtl="1"/>
            <a:r>
              <a:rPr lang="ar-SY" dirty="0" smtClean="0"/>
              <a:t>أدى استخدامه لهذه الأغراض ولأغراض علاجية إلى تزايد تعرض الإنسان له وبالتالي حدوث الكثير من الإصابات التسممية العرضية والإنتحارية والإجرامية وقد سهل هذه العملية خلو أملاحه من الرائحة والطعم كما أن استخدامه للأغراض الإجرامية يتم من أناس على معرفة دقيقة بخواص هذا السم فهو غالباً يدس في الطعام. في الواقع وجد أن </a:t>
            </a:r>
            <a:r>
              <a:rPr lang="en-US" dirty="0" smtClean="0"/>
              <a:t>50</a:t>
            </a:r>
            <a:r>
              <a:rPr lang="en-US" dirty="0" smtClean="0">
                <a:sym typeface="Symbol"/>
              </a:rPr>
              <a:t></a:t>
            </a:r>
            <a:r>
              <a:rPr lang="ar-SY" dirty="0" smtClean="0"/>
              <a:t> من الكمية التي تدخل الجسم تحتبس احتباساً دائماً بينما يطرح الباقي خلال 24 ساعة.</a:t>
            </a:r>
            <a:endParaRPr lang="en-US" dirty="0" smtClean="0"/>
          </a:p>
        </p:txBody>
      </p:sp>
      <p:sp>
        <p:nvSpPr>
          <p:cNvPr id="4" name="TextBox 3"/>
          <p:cNvSpPr txBox="1"/>
          <p:nvPr/>
        </p:nvSpPr>
        <p:spPr>
          <a:xfrm>
            <a:off x="76200" y="228600"/>
            <a:ext cx="2133600" cy="983873"/>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التاليوم</a:t>
            </a:r>
            <a:r>
              <a:rPr lang="en-US" dirty="0" smtClean="0"/>
              <a:t/>
            </a:r>
            <a:br>
              <a:rPr lang="en-US" dirty="0" smtClean="0"/>
            </a:br>
            <a:r>
              <a:rPr lang="en-US" dirty="0" smtClean="0">
                <a:effectLst>
                  <a:outerShdw blurRad="50800" dist="38100" algn="tr" rotWithShape="0">
                    <a:prstClr val="black">
                      <a:alpha val="40000"/>
                    </a:prstClr>
                  </a:outerShdw>
                </a:effectLst>
              </a:rPr>
              <a:t>Thallium (</a:t>
            </a:r>
            <a:r>
              <a:rPr lang="en-US" dirty="0" err="1" smtClean="0">
                <a:effectLst>
                  <a:outerShdw blurRad="50800" dist="38100" algn="tr" rotWithShape="0">
                    <a:prstClr val="black">
                      <a:alpha val="40000"/>
                    </a:prstClr>
                  </a:outerShdw>
                </a:effectLst>
              </a:rPr>
              <a:t>Tl</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Y" dirty="0" smtClean="0"/>
              <a:t>الصفات الكيميائية والفيزيائية</a:t>
            </a:r>
            <a:br>
              <a:rPr lang="ar-SY" dirty="0" smtClean="0"/>
            </a:br>
            <a:r>
              <a:rPr lang="ar-SY" dirty="0" smtClean="0"/>
              <a:t> </a:t>
            </a:r>
            <a:r>
              <a:rPr lang="en-US" dirty="0" smtClean="0"/>
              <a:t>Chemical &amp; Physical Properties</a:t>
            </a:r>
            <a:endParaRPr lang="en-US" dirty="0"/>
          </a:p>
        </p:txBody>
      </p:sp>
      <p:sp>
        <p:nvSpPr>
          <p:cNvPr id="3" name="Content Placeholder 2"/>
          <p:cNvSpPr>
            <a:spLocks noGrp="1"/>
          </p:cNvSpPr>
          <p:nvPr>
            <p:ph idx="1"/>
          </p:nvPr>
        </p:nvSpPr>
        <p:spPr>
          <a:xfrm>
            <a:off x="1219200" y="1600200"/>
            <a:ext cx="7726680" cy="4800600"/>
          </a:xfrm>
        </p:spPr>
        <p:txBody>
          <a:bodyPr>
            <a:normAutofit/>
          </a:bodyPr>
          <a:lstStyle/>
          <a:p>
            <a:pPr algn="r" rtl="1"/>
            <a:r>
              <a:rPr lang="ar-SY" dirty="0" smtClean="0">
                <a:latin typeface="Calibri" pitchFamily="34" charset="0"/>
                <a:cs typeface="Traditional Arabic" pitchFamily="18" charset="-78"/>
              </a:rPr>
              <a:t>تشبه الزئبق والرصاص لأنه يقع في الجدول الدوري بينهما. ماءات التاليوم تعتبر من الأسس القوية المماثلة لماءات الصوديوم والبوتاسيوم. له قيمتين اتحاديتين 1 و2 هما </a:t>
            </a:r>
            <a:r>
              <a:rPr lang="en-US" dirty="0" err="1" smtClean="0">
                <a:latin typeface="Calibri" pitchFamily="34" charset="0"/>
                <a:cs typeface="Calibri" pitchFamily="34" charset="0"/>
              </a:rPr>
              <a:t>Talo</a:t>
            </a:r>
            <a:r>
              <a:rPr lang="ar-SY" dirty="0" smtClean="0">
                <a:latin typeface="Calibri" pitchFamily="34" charset="0"/>
                <a:cs typeface="Traditional Arabic" pitchFamily="18" charset="-78"/>
              </a:rPr>
              <a:t> و</a:t>
            </a:r>
            <a:r>
              <a:rPr lang="en-US" dirty="0" err="1" smtClean="0">
                <a:latin typeface="Calibri" pitchFamily="34" charset="0"/>
                <a:cs typeface="Calibri" pitchFamily="34" charset="0"/>
              </a:rPr>
              <a:t>Tali</a:t>
            </a:r>
            <a:r>
              <a:rPr lang="ar-SY" dirty="0" smtClean="0">
                <a:latin typeface="Calibri" pitchFamily="34" charset="0"/>
                <a:cs typeface="Traditional Arabic" pitchFamily="18" charset="-78"/>
              </a:rPr>
              <a:t> وأملاح التاليوم ذات القيمة الاتحادية العليا تعتبر من المؤكسدات وترجع بسهولة لتعطي أملاح </a:t>
            </a:r>
            <a:r>
              <a:rPr lang="en-US" dirty="0" err="1" smtClean="0">
                <a:latin typeface="Calibri" pitchFamily="34" charset="0"/>
                <a:cs typeface="Calibri" pitchFamily="34" charset="0"/>
              </a:rPr>
              <a:t>Talo</a:t>
            </a:r>
            <a:r>
              <a:rPr lang="ar-SY" dirty="0" smtClean="0">
                <a:latin typeface="Calibri" pitchFamily="34" charset="0"/>
                <a:cs typeface="Traditional Arabic" pitchFamily="18" charset="-78"/>
              </a:rPr>
              <a:t>.</a:t>
            </a:r>
            <a:endParaRPr lang="en-US" sz="2400" dirty="0" smtClean="0">
              <a:latin typeface="Calibri" pitchFamily="34" charset="0"/>
              <a:cs typeface="Calibri" pitchFamily="34" charset="0"/>
            </a:endParaRPr>
          </a:p>
          <a:p>
            <a:pPr algn="r" rtl="1"/>
            <a:r>
              <a:rPr lang="ar-SY" dirty="0" smtClean="0">
                <a:latin typeface="Calibri" pitchFamily="34" charset="0"/>
                <a:cs typeface="Traditional Arabic" pitchFamily="18" charset="-78"/>
              </a:rPr>
              <a:t>سمية جميع أملاح التاليوم شديدة ويحدث التسمم عن طريق جهاز الهضم ويمكن أن يحدث عن طريق الجلد لأنها تمتص عبره.</a:t>
            </a:r>
            <a:endParaRPr lang="en-US" sz="2400" dirty="0" smtClean="0">
              <a:latin typeface="Calibri" pitchFamily="34" charset="0"/>
              <a:cs typeface="Calibri" pitchFamily="34" charset="0"/>
            </a:endParaRPr>
          </a:p>
          <a:p>
            <a:pPr algn="r" rtl="1"/>
            <a:r>
              <a:rPr lang="ar-SY" dirty="0" smtClean="0">
                <a:latin typeface="Calibri" pitchFamily="34" charset="0"/>
                <a:cs typeface="Traditional Arabic" pitchFamily="18" charset="-78"/>
              </a:rPr>
              <a:t>الجرعة القاتلة </a:t>
            </a:r>
            <a:r>
              <a:rPr lang="en-US" dirty="0" smtClean="0">
                <a:latin typeface="Calibri" pitchFamily="34" charset="0"/>
                <a:cs typeface="Calibri" pitchFamily="34" charset="0"/>
              </a:rPr>
              <a:t>0.3 – 1 </a:t>
            </a:r>
            <a:r>
              <a:rPr lang="en-US" dirty="0" err="1" smtClean="0">
                <a:latin typeface="Calibri" pitchFamily="34" charset="0"/>
                <a:cs typeface="Calibri" pitchFamily="34" charset="0"/>
              </a:rPr>
              <a:t>gr</a:t>
            </a:r>
            <a:r>
              <a:rPr lang="ar-SY" dirty="0" smtClean="0">
                <a:latin typeface="Calibri" pitchFamily="34" charset="0"/>
                <a:cs typeface="Traditional Arabic" pitchFamily="18" charset="-78"/>
              </a:rPr>
              <a:t> من أملاح التاليوم المنحلة الكبريتات أو الخلات وهو سم تراكمي مثل بقية الشوارد المعدنية.</a:t>
            </a:r>
            <a:endParaRPr lang="en-US" sz="2400" dirty="0" smtClean="0">
              <a:latin typeface="Calibri" pitchFamily="34" charset="0"/>
              <a:cs typeface="Calibri" pitchFamily="34" charset="0"/>
            </a:endParaRPr>
          </a:p>
        </p:txBody>
      </p:sp>
      <p:sp>
        <p:nvSpPr>
          <p:cNvPr id="4" name="TextBox 3"/>
          <p:cNvSpPr txBox="1"/>
          <p:nvPr/>
        </p:nvSpPr>
        <p:spPr>
          <a:xfrm>
            <a:off x="76200" y="228600"/>
            <a:ext cx="2133600" cy="983873"/>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التاليوم</a:t>
            </a:r>
            <a:r>
              <a:rPr lang="en-US" dirty="0" smtClean="0"/>
              <a:t/>
            </a:r>
            <a:br>
              <a:rPr lang="en-US" dirty="0" smtClean="0"/>
            </a:br>
            <a:r>
              <a:rPr lang="en-US" dirty="0" smtClean="0">
                <a:effectLst>
                  <a:outerShdw blurRad="50800" dist="38100" algn="tr" rotWithShape="0">
                    <a:prstClr val="black">
                      <a:alpha val="40000"/>
                    </a:prstClr>
                  </a:outerShdw>
                </a:effectLst>
              </a:rPr>
              <a:t>Thallium (</a:t>
            </a:r>
            <a:r>
              <a:rPr lang="en-US" dirty="0" err="1" smtClean="0">
                <a:effectLst>
                  <a:outerShdw blurRad="50800" dist="38100" algn="tr" rotWithShape="0">
                    <a:prstClr val="black">
                      <a:alpha val="40000"/>
                    </a:prstClr>
                  </a:outerShdw>
                </a:effectLst>
              </a:rPr>
              <a:t>Tl</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Y" dirty="0" smtClean="0"/>
              <a:t>الأعراض </a:t>
            </a:r>
            <a:r>
              <a:rPr lang="en-US" dirty="0" smtClean="0"/>
              <a:t>Symptoms</a:t>
            </a:r>
            <a:endParaRPr lang="en-US" dirty="0"/>
          </a:p>
        </p:txBody>
      </p:sp>
      <p:sp>
        <p:nvSpPr>
          <p:cNvPr id="3" name="Content Placeholder 2"/>
          <p:cNvSpPr>
            <a:spLocks noGrp="1"/>
          </p:cNvSpPr>
          <p:nvPr>
            <p:ph idx="1"/>
          </p:nvPr>
        </p:nvSpPr>
        <p:spPr/>
        <p:txBody>
          <a:bodyPr/>
          <a:lstStyle/>
          <a:p>
            <a:pPr algn="r" rtl="1">
              <a:buNone/>
            </a:pP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الطور الأول:</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r" rtl="1"/>
            <a:r>
              <a:rPr lang="ar-SY" dirty="0" smtClean="0"/>
              <a:t>تظهر الأعراض بعد 2-8 أيام وتشمل:</a:t>
            </a:r>
            <a:endParaRPr lang="en-US" dirty="0" smtClean="0"/>
          </a:p>
          <a:p>
            <a:pPr lvl="0" algn="r" rtl="1"/>
            <a:r>
              <a:rPr lang="ar-SY" dirty="0" smtClean="0"/>
              <a:t>اضطرابات معدية.</a:t>
            </a:r>
            <a:endParaRPr lang="en-US" dirty="0" smtClean="0"/>
          </a:p>
          <a:p>
            <a:pPr lvl="0" algn="r" rtl="1"/>
            <a:r>
              <a:rPr lang="ar-SY" dirty="0" smtClean="0"/>
              <a:t>غثيان وتقيؤ.</a:t>
            </a:r>
            <a:endParaRPr lang="en-US" dirty="0" smtClean="0"/>
          </a:p>
          <a:p>
            <a:pPr lvl="0" algn="r" rtl="1"/>
            <a:r>
              <a:rPr lang="ar-SY" dirty="0" smtClean="0"/>
              <a:t>آلام بطنية.</a:t>
            </a:r>
            <a:endParaRPr lang="en-US" dirty="0" smtClean="0"/>
          </a:p>
          <a:p>
            <a:pPr lvl="0" algn="r" rtl="1"/>
            <a:r>
              <a:rPr lang="ar-SY" dirty="0" smtClean="0"/>
              <a:t>إسهال يتبعه بشكل عام إمساك شديد.</a:t>
            </a:r>
            <a:endParaRPr lang="en-US" dirty="0" smtClean="0"/>
          </a:p>
          <a:p>
            <a:pPr algn="r" rtl="1"/>
            <a:endParaRPr lang="en-US" dirty="0"/>
          </a:p>
        </p:txBody>
      </p:sp>
      <p:sp>
        <p:nvSpPr>
          <p:cNvPr id="4" name="TextBox 3"/>
          <p:cNvSpPr txBox="1"/>
          <p:nvPr/>
        </p:nvSpPr>
        <p:spPr>
          <a:xfrm>
            <a:off x="76200" y="228600"/>
            <a:ext cx="2133600" cy="983873"/>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التاليوم</a:t>
            </a:r>
            <a:r>
              <a:rPr lang="en-US" dirty="0" smtClean="0"/>
              <a:t/>
            </a:r>
            <a:br>
              <a:rPr lang="en-US" dirty="0" smtClean="0"/>
            </a:br>
            <a:r>
              <a:rPr lang="en-US" dirty="0" smtClean="0">
                <a:effectLst>
                  <a:outerShdw blurRad="50800" dist="38100" algn="tr" rotWithShape="0">
                    <a:prstClr val="black">
                      <a:alpha val="40000"/>
                    </a:prstClr>
                  </a:outerShdw>
                </a:effectLst>
              </a:rPr>
              <a:t>Thallium (</a:t>
            </a:r>
            <a:r>
              <a:rPr lang="en-US" dirty="0" err="1" smtClean="0">
                <a:effectLst>
                  <a:outerShdw blurRad="50800" dist="38100" algn="tr" rotWithShape="0">
                    <a:prstClr val="black">
                      <a:alpha val="40000"/>
                    </a:prstClr>
                  </a:outerShdw>
                </a:effectLst>
              </a:rPr>
              <a:t>Tl</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Y" dirty="0" smtClean="0"/>
              <a:t>الأعراض </a:t>
            </a:r>
            <a:r>
              <a:rPr lang="en-US" dirty="0" smtClean="0"/>
              <a:t>Symptoms</a:t>
            </a:r>
            <a:endParaRPr lang="en-US" dirty="0"/>
          </a:p>
        </p:txBody>
      </p:sp>
      <p:sp>
        <p:nvSpPr>
          <p:cNvPr id="3" name="Content Placeholder 2"/>
          <p:cNvSpPr>
            <a:spLocks noGrp="1"/>
          </p:cNvSpPr>
          <p:nvPr>
            <p:ph idx="1"/>
          </p:nvPr>
        </p:nvSpPr>
        <p:spPr/>
        <p:txBody>
          <a:bodyPr>
            <a:normAutofit fontScale="77500" lnSpcReduction="20000"/>
          </a:bodyPr>
          <a:lstStyle/>
          <a:p>
            <a:pPr algn="r" rtl="1">
              <a:buNone/>
            </a:pP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الطور الثاني:</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r" rtl="1"/>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أعراض كلوية:</a:t>
            </a: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1" algn="r" rtl="1"/>
            <a:r>
              <a:rPr lang="ar-SY" dirty="0" smtClean="0"/>
              <a:t> مشابهة لبقية الشوارد المعدنية وخاصة الزئبق.</a:t>
            </a:r>
            <a:endParaRPr lang="en-US" dirty="0" smtClean="0"/>
          </a:p>
          <a:p>
            <a:pPr algn="r" rtl="1"/>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أعراض بصرية:</a:t>
            </a: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1" algn="r" rtl="1"/>
            <a:r>
              <a:rPr lang="ar-SY" dirty="0" smtClean="0"/>
              <a:t>اضطرابات في الرؤية بشكل حول بسبب التأثير على العضلات المحركة للعين.</a:t>
            </a:r>
            <a:endParaRPr lang="en-US" dirty="0" smtClean="0"/>
          </a:p>
          <a:p>
            <a:pPr lvl="1" algn="r" rtl="1"/>
            <a:r>
              <a:rPr lang="ar-SY" dirty="0" smtClean="0"/>
              <a:t>آفات في القزحية والجسم البلوري.</a:t>
            </a:r>
            <a:endParaRPr lang="en-US" dirty="0" smtClean="0"/>
          </a:p>
          <a:p>
            <a:pPr lvl="1" algn="r" rtl="1"/>
            <a:r>
              <a:rPr lang="ar-SY" dirty="0" smtClean="0"/>
              <a:t>قد يصاب العصب البصري وتؤدي في النهاية بالعمى الدائم</a:t>
            </a:r>
            <a:endParaRPr lang="en-US" dirty="0" smtClean="0"/>
          </a:p>
          <a:p>
            <a:pPr algn="r" rtl="1"/>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أعراض هرمونية:</a:t>
            </a: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1" algn="r" rtl="1"/>
            <a:r>
              <a:rPr lang="ar-SY" dirty="0" smtClean="0"/>
              <a:t>تصاب الهرمونات المنظمة للوظائف الجنسية:</a:t>
            </a:r>
            <a:endParaRPr lang="en-US" dirty="0" smtClean="0"/>
          </a:p>
          <a:p>
            <a:pPr lvl="1" algn="r" rtl="1"/>
            <a:r>
              <a:rPr lang="ar-SY" dirty="0" smtClean="0"/>
              <a:t>تتمثل بانقطاع الطمث عند النساء.</a:t>
            </a:r>
            <a:endParaRPr lang="en-US" dirty="0" smtClean="0"/>
          </a:p>
          <a:p>
            <a:pPr lvl="1" algn="r" rtl="1"/>
            <a:r>
              <a:rPr lang="ar-SY" dirty="0" smtClean="0"/>
              <a:t>فقدان الغريزة الجنسية عند الرجل وضمور الخصيتين واختفاء الحيوانات المنوية.</a:t>
            </a:r>
            <a:endParaRPr lang="en-US" dirty="0" smtClean="0"/>
          </a:p>
        </p:txBody>
      </p:sp>
      <p:sp>
        <p:nvSpPr>
          <p:cNvPr id="4" name="TextBox 3"/>
          <p:cNvSpPr txBox="1"/>
          <p:nvPr/>
        </p:nvSpPr>
        <p:spPr>
          <a:xfrm>
            <a:off x="76200" y="228600"/>
            <a:ext cx="2133600" cy="983873"/>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التاليوم</a:t>
            </a:r>
            <a:r>
              <a:rPr lang="en-US" dirty="0" smtClean="0"/>
              <a:t/>
            </a:r>
            <a:br>
              <a:rPr lang="en-US" dirty="0" smtClean="0"/>
            </a:br>
            <a:r>
              <a:rPr lang="en-US" dirty="0" smtClean="0">
                <a:effectLst>
                  <a:outerShdw blurRad="50800" dist="38100" algn="tr" rotWithShape="0">
                    <a:prstClr val="black">
                      <a:alpha val="40000"/>
                    </a:prstClr>
                  </a:outerShdw>
                </a:effectLst>
              </a:rPr>
              <a:t>Thallium (</a:t>
            </a:r>
            <a:r>
              <a:rPr lang="en-US" dirty="0" err="1" smtClean="0">
                <a:effectLst>
                  <a:outerShdw blurRad="50800" dist="38100" algn="tr" rotWithShape="0">
                    <a:prstClr val="black">
                      <a:alpha val="40000"/>
                    </a:prstClr>
                  </a:outerShdw>
                </a:effectLst>
              </a:rPr>
              <a:t>Tl</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Y" dirty="0" smtClean="0"/>
              <a:t>الأعراض </a:t>
            </a:r>
            <a:r>
              <a:rPr lang="en-US" dirty="0" smtClean="0"/>
              <a:t>Symptoms</a:t>
            </a:r>
            <a:endParaRPr lang="en-US" dirty="0"/>
          </a:p>
        </p:txBody>
      </p:sp>
      <p:sp>
        <p:nvSpPr>
          <p:cNvPr id="3" name="Content Placeholder 2"/>
          <p:cNvSpPr>
            <a:spLocks noGrp="1"/>
          </p:cNvSpPr>
          <p:nvPr>
            <p:ph idx="1"/>
          </p:nvPr>
        </p:nvSpPr>
        <p:spPr/>
        <p:txBody>
          <a:bodyPr>
            <a:normAutofit fontScale="85000" lnSpcReduction="20000"/>
          </a:bodyPr>
          <a:lstStyle/>
          <a:p>
            <a:pPr algn="r" rtl="1">
              <a:buNone/>
            </a:pPr>
            <a:r>
              <a:rPr lang="ar-SY" sz="33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الطور الثالث:</a:t>
            </a:r>
            <a:endParaRPr lang="en-US" sz="33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algn="r" rtl="1"/>
            <a:r>
              <a:rPr lang="ar-SY" dirty="0" smtClean="0"/>
              <a:t>إصابة للجهاز العصبي المركزي.</a:t>
            </a:r>
            <a:endParaRPr lang="en-US" dirty="0" smtClean="0"/>
          </a:p>
          <a:p>
            <a:pPr lvl="0" algn="r" rtl="1"/>
            <a:r>
              <a:rPr lang="ar-SY" dirty="0" smtClean="0"/>
              <a:t>انحطاط عام وغيبوبة وهذيان وتشنجات مختلفة مع التهاب الأعصاب المحيطية.</a:t>
            </a:r>
            <a:endParaRPr lang="en-US" dirty="0" smtClean="0"/>
          </a:p>
          <a:p>
            <a:pPr lvl="0" algn="r" rtl="1"/>
            <a:r>
              <a:rPr lang="ar-SY" dirty="0" smtClean="0"/>
              <a:t>فرط حساسية الأطراف السفلى حتى أن المتسمم لا يمكنه تحمل ملامسة الغطاء لرجليه (أمر مؤلم جداً)</a:t>
            </a:r>
            <a:endParaRPr lang="en-US" dirty="0" smtClean="0"/>
          </a:p>
          <a:p>
            <a:pPr algn="r" rtl="1"/>
            <a:r>
              <a:rPr lang="ar-SY" dirty="0" smtClean="0"/>
              <a:t>يمكن أن تتطور الإصابة بشلل الطرفين السفليين، وتنتهي بالموت اختناقاً بسبب الخلل الذي يطرأ على وظيفة التنفس ولا يمكن هنا المعالجة بالأكسجين.</a:t>
            </a:r>
            <a:endParaRPr lang="en-US" dirty="0" smtClean="0"/>
          </a:p>
          <a:p>
            <a:pPr algn="r" rtl="1"/>
            <a:r>
              <a:rPr lang="ar-SY" dirty="0" smtClean="0"/>
              <a:t> وهناك أعراض أخرى تظهر حسب شدة التسمم بعد 15 -20 يوم وهي تساقط الشعر والقرعة (أما أشعار الحاجبين والأهداب فتبقى محمية من هذا التأثير) ولكن الشعر يمكن أن ينمو من جديد بعد شهر أو شهرين إذا لم تكن شدة التسمم قوية جداً.</a:t>
            </a:r>
            <a:endParaRPr lang="en-US" dirty="0" smtClean="0"/>
          </a:p>
        </p:txBody>
      </p:sp>
      <p:sp>
        <p:nvSpPr>
          <p:cNvPr id="4" name="TextBox 3"/>
          <p:cNvSpPr txBox="1"/>
          <p:nvPr/>
        </p:nvSpPr>
        <p:spPr>
          <a:xfrm>
            <a:off x="76200" y="228600"/>
            <a:ext cx="2133600" cy="983873"/>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التاليوم</a:t>
            </a:r>
            <a:r>
              <a:rPr lang="en-US" dirty="0" smtClean="0"/>
              <a:t/>
            </a:r>
            <a:br>
              <a:rPr lang="en-US" dirty="0" smtClean="0"/>
            </a:br>
            <a:r>
              <a:rPr lang="en-US" dirty="0" smtClean="0">
                <a:effectLst>
                  <a:outerShdw blurRad="50800" dist="38100" algn="tr" rotWithShape="0">
                    <a:prstClr val="black">
                      <a:alpha val="40000"/>
                    </a:prstClr>
                  </a:outerShdw>
                </a:effectLst>
              </a:rPr>
              <a:t>Thallium (</a:t>
            </a:r>
            <a:r>
              <a:rPr lang="en-US" dirty="0" err="1" smtClean="0">
                <a:effectLst>
                  <a:outerShdw blurRad="50800" dist="38100" algn="tr" rotWithShape="0">
                    <a:prstClr val="black">
                      <a:alpha val="40000"/>
                    </a:prstClr>
                  </a:outerShdw>
                </a:effectLst>
              </a:rPr>
              <a:t>Tl</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Y" dirty="0" smtClean="0"/>
              <a:t>المعالجة </a:t>
            </a:r>
            <a:r>
              <a:rPr lang="en-US" dirty="0" smtClean="0"/>
              <a:t>Treatment</a:t>
            </a:r>
            <a:endParaRPr lang="en-US" dirty="0"/>
          </a:p>
        </p:txBody>
      </p:sp>
      <p:sp>
        <p:nvSpPr>
          <p:cNvPr id="3" name="Content Placeholder 2"/>
          <p:cNvSpPr>
            <a:spLocks noGrp="1"/>
          </p:cNvSpPr>
          <p:nvPr>
            <p:ph idx="1"/>
          </p:nvPr>
        </p:nvSpPr>
        <p:spPr/>
        <p:txBody>
          <a:bodyPr>
            <a:normAutofit/>
          </a:bodyPr>
          <a:lstStyle/>
          <a:p>
            <a:pPr lvl="0" algn="r" rtl="1"/>
            <a:r>
              <a:rPr lang="ar-SY" dirty="0" smtClean="0"/>
              <a:t>المعالجة السريعة تتم بغسيل المعدة بمحلول يحوي على الكبريت </a:t>
            </a:r>
            <a:r>
              <a:rPr lang="en-US" dirty="0" smtClean="0"/>
              <a:t>K</a:t>
            </a:r>
            <a:r>
              <a:rPr lang="en-US" baseline="-25000" dirty="0" smtClean="0"/>
              <a:t>2</a:t>
            </a:r>
            <a:r>
              <a:rPr lang="en-US" dirty="0" smtClean="0"/>
              <a:t>S</a:t>
            </a:r>
            <a:r>
              <a:rPr lang="ar-SY" dirty="0" smtClean="0"/>
              <a:t> و</a:t>
            </a:r>
            <a:r>
              <a:rPr lang="en-US" dirty="0" smtClean="0"/>
              <a:t>KI</a:t>
            </a:r>
            <a:r>
              <a:rPr lang="ar-SY" dirty="0" smtClean="0"/>
              <a:t> ليشكل راسب غير قابل للامتصاص، وعند وصوله إلى الدم يعطي حموض أمينية حاوية على زمرة الثيول </a:t>
            </a:r>
            <a:r>
              <a:rPr lang="en-US" dirty="0" smtClean="0"/>
              <a:t>– SH</a:t>
            </a:r>
            <a:r>
              <a:rPr lang="ar-SY" dirty="0" smtClean="0"/>
              <a:t> (كالسيستئين) والميتيونين.</a:t>
            </a:r>
            <a:endParaRPr lang="en-US" dirty="0" smtClean="0"/>
          </a:p>
          <a:p>
            <a:pPr lvl="0" algn="r" rtl="1"/>
            <a:r>
              <a:rPr lang="ar-SY" dirty="0" smtClean="0"/>
              <a:t>كما يعطى مدرات بولية وفيتامين </a:t>
            </a:r>
            <a:r>
              <a:rPr lang="en-US" b="1" dirty="0" smtClean="0"/>
              <a:t>B complex</a:t>
            </a:r>
            <a:r>
              <a:rPr lang="ar-SY" b="1" dirty="0" smtClean="0"/>
              <a:t>.</a:t>
            </a:r>
            <a:endParaRPr lang="en-US" dirty="0" smtClean="0"/>
          </a:p>
          <a:p>
            <a:pPr lvl="0" algn="r" rtl="1"/>
            <a:r>
              <a:rPr lang="ar-SY" dirty="0" smtClean="0"/>
              <a:t>تعطى الباربيتورات ضد التشنجات. </a:t>
            </a:r>
            <a:endParaRPr lang="en-US" dirty="0" smtClean="0"/>
          </a:p>
          <a:p>
            <a:pPr lvl="0" algn="r" rtl="1"/>
            <a:r>
              <a:rPr lang="ar-SY" dirty="0" smtClean="0"/>
              <a:t>إعطاء </a:t>
            </a:r>
            <a:r>
              <a:rPr lang="en-US" dirty="0" smtClean="0"/>
              <a:t>BAL</a:t>
            </a:r>
            <a:r>
              <a:rPr lang="ar-SY" dirty="0" smtClean="0"/>
              <a:t> و</a:t>
            </a:r>
            <a:r>
              <a:rPr lang="en-US" dirty="0" smtClean="0"/>
              <a:t>EDTA</a:t>
            </a:r>
            <a:r>
              <a:rPr lang="ar-SY" dirty="0" smtClean="0"/>
              <a:t> ليس لهم تأثير عند التسمم بالتاليوم.</a:t>
            </a:r>
            <a:endParaRPr lang="en-US" dirty="0" smtClean="0"/>
          </a:p>
        </p:txBody>
      </p:sp>
      <p:sp>
        <p:nvSpPr>
          <p:cNvPr id="4" name="TextBox 3"/>
          <p:cNvSpPr txBox="1"/>
          <p:nvPr/>
        </p:nvSpPr>
        <p:spPr>
          <a:xfrm>
            <a:off x="76200" y="228600"/>
            <a:ext cx="2133600" cy="983873"/>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التاليوم</a:t>
            </a:r>
            <a:r>
              <a:rPr lang="en-US" dirty="0" smtClean="0"/>
              <a:t/>
            </a:r>
            <a:br>
              <a:rPr lang="en-US" dirty="0" smtClean="0"/>
            </a:br>
            <a:r>
              <a:rPr lang="en-US" dirty="0" smtClean="0">
                <a:effectLst>
                  <a:outerShdw blurRad="50800" dist="38100" algn="tr" rotWithShape="0">
                    <a:prstClr val="black">
                      <a:alpha val="40000"/>
                    </a:prstClr>
                  </a:outerShdw>
                </a:effectLst>
              </a:rPr>
              <a:t>Thallium (</a:t>
            </a:r>
            <a:r>
              <a:rPr lang="en-US" dirty="0" err="1" smtClean="0">
                <a:effectLst>
                  <a:outerShdw blurRad="50800" dist="38100" algn="tr" rotWithShape="0">
                    <a:prstClr val="black">
                      <a:alpha val="40000"/>
                    </a:prstClr>
                  </a:outerShdw>
                </a:effectLst>
              </a:rPr>
              <a:t>Tl</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Y" dirty="0" smtClean="0"/>
              <a:t>الرصاص</a:t>
            </a:r>
            <a:endParaRPr lang="en-US" dirty="0"/>
          </a:p>
        </p:txBody>
      </p:sp>
      <p:sp>
        <p:nvSpPr>
          <p:cNvPr id="3" name="TextBox 2"/>
          <p:cNvSpPr txBox="1"/>
          <p:nvPr/>
        </p:nvSpPr>
        <p:spPr>
          <a:xfrm>
            <a:off x="152400" y="1542395"/>
            <a:ext cx="8839200" cy="3970318"/>
          </a:xfrm>
          <a:prstGeom prst="rect">
            <a:avLst/>
          </a:prstGeom>
          <a:noFill/>
        </p:spPr>
        <p:txBody>
          <a:bodyPr wrap="square" rtlCol="0">
            <a:spAutoFit/>
          </a:bodyPr>
          <a:lstStyle/>
          <a:p>
            <a:pPr lvl="0" algn="r" rtl="1">
              <a:buFont typeface="Arial" pitchFamily="34" charset="0"/>
              <a:buChar char="•"/>
            </a:pPr>
            <a:r>
              <a:rPr lang="ar-SY" sz="2800" dirty="0" smtClean="0">
                <a:effectLst>
                  <a:outerShdw blurRad="38100" dist="38100" dir="2700000" algn="tl">
                    <a:srgbClr val="000000">
                      <a:alpha val="43137"/>
                    </a:srgbClr>
                  </a:outerShdw>
                </a:effectLst>
              </a:rPr>
              <a:t>يعتبر من أكثر المعادن إنتشاراً حيث نجده في كل مكان</a:t>
            </a:r>
            <a:endParaRPr lang="en-US" sz="2800" dirty="0" smtClean="0">
              <a:effectLst>
                <a:outerShdw blurRad="38100" dist="38100" dir="2700000" algn="tl">
                  <a:srgbClr val="000000">
                    <a:alpha val="43137"/>
                  </a:srgbClr>
                </a:outerShdw>
              </a:effectLst>
            </a:endParaRPr>
          </a:p>
          <a:p>
            <a:pPr algn="r" rtl="1">
              <a:buFont typeface="Arial" pitchFamily="34" charset="0"/>
              <a:buChar char="•"/>
            </a:pPr>
            <a:r>
              <a:rPr lang="ar-SY" sz="2800" dirty="0" smtClean="0">
                <a:effectLst>
                  <a:outerShdw blurRad="38100" dist="38100" dir="2700000" algn="tl">
                    <a:srgbClr val="000000">
                      <a:alpha val="43137"/>
                    </a:srgbClr>
                  </a:outerShdw>
                </a:effectLst>
              </a:rPr>
              <a:t>في ( الهواء –الماء–التربة – الغذاء – أعضاء الحيوان – النبات – الإنسان)</a:t>
            </a:r>
            <a:endParaRPr lang="en-US" sz="2800" dirty="0" smtClean="0">
              <a:effectLst>
                <a:outerShdw blurRad="38100" dist="38100" dir="2700000" algn="tl">
                  <a:srgbClr val="000000">
                    <a:alpha val="43137"/>
                  </a:srgbClr>
                </a:outerShdw>
              </a:effectLst>
            </a:endParaRPr>
          </a:p>
          <a:p>
            <a:pPr lvl="0" algn="r" rtl="1">
              <a:buFont typeface="Arial" pitchFamily="34" charset="0"/>
              <a:buChar char="•"/>
            </a:pPr>
            <a:r>
              <a:rPr lang="ar-SY" sz="2800" dirty="0" smtClean="0">
                <a:effectLst>
                  <a:outerShdw blurRad="38100" dist="38100" dir="2700000" algn="tl">
                    <a:srgbClr val="000000">
                      <a:alpha val="43137"/>
                    </a:srgbClr>
                  </a:outerShdw>
                </a:effectLst>
              </a:rPr>
              <a:t>معدن الرصاص وأملاحه لهم العديد من الاستعمالات في كثير من المجالات:</a:t>
            </a:r>
            <a:endParaRPr lang="en-US" sz="2800" dirty="0" smtClean="0">
              <a:effectLst>
                <a:outerShdw blurRad="38100" dist="38100" dir="2700000" algn="tl">
                  <a:srgbClr val="000000">
                    <a:alpha val="43137"/>
                  </a:srgbClr>
                </a:outerShdw>
              </a:effectLst>
            </a:endParaRPr>
          </a:p>
          <a:p>
            <a:pPr algn="r" rtl="1">
              <a:buFont typeface="Arial" pitchFamily="34" charset="0"/>
              <a:buChar char="•"/>
            </a:pPr>
            <a:r>
              <a:rPr lang="ar-SY" sz="2800" dirty="0" smtClean="0">
                <a:effectLst>
                  <a:outerShdw blurRad="38100" dist="38100" dir="2700000" algn="tl">
                    <a:srgbClr val="000000">
                      <a:alpha val="43137"/>
                    </a:srgbClr>
                  </a:outerShdw>
                </a:effectLst>
              </a:rPr>
              <a:t>صناعة تمديدات الأقنية المائية وصناعة الزجاج والكريستال والكاوتشوك وفي صناعة البطاريات والأصبغة والطلاءات والمطابع.</a:t>
            </a:r>
            <a:endParaRPr lang="en-US" sz="2800" dirty="0" smtClean="0">
              <a:effectLst>
                <a:outerShdw blurRad="38100" dist="38100" dir="2700000" algn="tl">
                  <a:srgbClr val="000000">
                    <a:alpha val="43137"/>
                  </a:srgbClr>
                </a:outerShdw>
              </a:effectLst>
            </a:endParaRPr>
          </a:p>
          <a:p>
            <a:pPr lvl="0" algn="r" rtl="1">
              <a:buFont typeface="Arial" pitchFamily="34" charset="0"/>
              <a:buChar char="•"/>
            </a:pPr>
            <a:r>
              <a:rPr lang="ar-SY" sz="2800" dirty="0" smtClean="0">
                <a:effectLst>
                  <a:outerShdw blurRad="38100" dist="38100" dir="2700000" algn="tl">
                    <a:srgbClr val="000000">
                      <a:alpha val="43137"/>
                    </a:srgbClr>
                  </a:outerShdw>
                </a:effectLst>
              </a:rPr>
              <a:t>يضاف رابع ايتيل الرصاص إلى البنزن كمضاد للانفجار في المحركات.</a:t>
            </a:r>
            <a:endParaRPr lang="en-US" sz="2800" dirty="0" smtClean="0">
              <a:effectLst>
                <a:outerShdw blurRad="38100" dist="38100" dir="2700000" algn="tl">
                  <a:srgbClr val="000000">
                    <a:alpha val="43137"/>
                  </a:srgbClr>
                </a:outerShdw>
              </a:effectLst>
            </a:endParaRPr>
          </a:p>
          <a:p>
            <a:pPr lvl="0" algn="r" rtl="1">
              <a:buFont typeface="Arial" pitchFamily="34" charset="0"/>
              <a:buChar char="•"/>
            </a:pPr>
            <a:r>
              <a:rPr lang="ar-SY" sz="2800" dirty="0" smtClean="0">
                <a:effectLst>
                  <a:outerShdw blurRad="38100" dist="38100" dir="2700000" algn="tl">
                    <a:srgbClr val="000000">
                      <a:alpha val="43137"/>
                    </a:srgbClr>
                  </a:outerShdw>
                </a:effectLst>
              </a:rPr>
              <a:t>أملاحه كبريتات كلوريد وفحمات وخلات الرصاص لونها أبيض والكرومات لونها أصفر جميل وهي تستخدم كثيراً في طلاء ألعاب الأطفال.</a:t>
            </a:r>
            <a:endParaRPr lang="en-US" sz="2800" dirty="0" smtClean="0">
              <a:effectLst>
                <a:outerShdw blurRad="38100" dist="38100" dir="2700000" algn="tl">
                  <a:srgbClr val="000000">
                    <a:alpha val="43137"/>
                  </a:srgbClr>
                </a:outerShdw>
              </a:effectLst>
            </a:endParaRPr>
          </a:p>
          <a:p>
            <a:pPr algn="r" rtl="1">
              <a:buFont typeface="Arial" pitchFamily="34" charset="0"/>
              <a:buChar char="•"/>
            </a:pPr>
            <a:endParaRPr lang="en-US" sz="28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Y" dirty="0" smtClean="0"/>
              <a:t>الكشف</a:t>
            </a:r>
            <a:endParaRPr lang="en-US" dirty="0"/>
          </a:p>
        </p:txBody>
      </p:sp>
      <p:sp>
        <p:nvSpPr>
          <p:cNvPr id="3" name="Content Placeholder 2"/>
          <p:cNvSpPr>
            <a:spLocks noGrp="1"/>
          </p:cNvSpPr>
          <p:nvPr>
            <p:ph idx="1"/>
          </p:nvPr>
        </p:nvSpPr>
        <p:spPr/>
        <p:txBody>
          <a:bodyPr/>
          <a:lstStyle/>
          <a:p>
            <a:pPr lvl="0" algn="r" rtl="1">
              <a:buFont typeface="Wingdings" pitchFamily="2" charset="2"/>
              <a:buChar char="Ø"/>
            </a:pPr>
            <a:r>
              <a:rPr lang="ar-SY" dirty="0" smtClean="0"/>
              <a:t>يتحرى عنه في الكليتين والأشعار والبول.</a:t>
            </a:r>
            <a:endParaRPr lang="en-US" dirty="0" smtClean="0"/>
          </a:p>
          <a:p>
            <a:pPr lvl="0" algn="r" rtl="1">
              <a:buFont typeface="Wingdings" pitchFamily="2" charset="2"/>
              <a:buChar char="Ø"/>
            </a:pPr>
            <a:r>
              <a:rPr lang="ar-SY" dirty="0" smtClean="0"/>
              <a:t>تخريب المادة العضوية بطريقة الكلور الوليد.</a:t>
            </a:r>
            <a:endParaRPr lang="en-US" dirty="0" smtClean="0"/>
          </a:p>
          <a:p>
            <a:pPr lvl="0" algn="r" rtl="1">
              <a:buFont typeface="Wingdings" pitchFamily="2" charset="2"/>
              <a:buChar char="Ø"/>
            </a:pPr>
            <a:r>
              <a:rPr lang="ar-SY" dirty="0" smtClean="0"/>
              <a:t>نكشف عنه بإعطائه راسب برتقالي اللون مع بويد البوتاسيوم وهذا الراسب له نفس خاصية الإنحلال في الإيتر ككلوريد التاليوم لذا يمكن استخلاصه من البيئة المدروسة بواسطة الإيتر بعد تحويله إلى كلوريد التاليوم ثم نجري عليه التفاعلات.</a:t>
            </a:r>
            <a:endParaRPr lang="en-US" dirty="0" smtClean="0"/>
          </a:p>
          <a:p>
            <a:pPr lvl="0" algn="r" rtl="1">
              <a:buFont typeface="Wingdings" pitchFamily="2" charset="2"/>
              <a:buChar char="Ø"/>
            </a:pPr>
            <a:r>
              <a:rPr lang="ar-SY" dirty="0" smtClean="0"/>
              <a:t>يمكن معايرته بواسطة الديتيزون في وسط خلي.</a:t>
            </a:r>
            <a:endParaRPr lang="en-US" dirty="0" smtClean="0"/>
          </a:p>
          <a:p>
            <a:pPr algn="r">
              <a:buFont typeface="Wingdings" pitchFamily="2" charset="2"/>
              <a:buChar char="Ø"/>
            </a:pPr>
            <a:endParaRPr lang="en-US" dirty="0"/>
          </a:p>
        </p:txBody>
      </p:sp>
      <p:sp>
        <p:nvSpPr>
          <p:cNvPr id="4" name="TextBox 3"/>
          <p:cNvSpPr txBox="1"/>
          <p:nvPr/>
        </p:nvSpPr>
        <p:spPr>
          <a:xfrm>
            <a:off x="76200" y="228600"/>
            <a:ext cx="2133600" cy="983873"/>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التاليوم</a:t>
            </a:r>
            <a:r>
              <a:rPr lang="en-US" dirty="0" smtClean="0"/>
              <a:t/>
            </a:r>
            <a:br>
              <a:rPr lang="en-US" dirty="0" smtClean="0"/>
            </a:br>
            <a:r>
              <a:rPr lang="en-US" dirty="0" smtClean="0">
                <a:effectLst>
                  <a:outerShdw blurRad="50800" dist="38100" algn="tr" rotWithShape="0">
                    <a:prstClr val="black">
                      <a:alpha val="40000"/>
                    </a:prstClr>
                  </a:outerShdw>
                </a:effectLst>
              </a:rPr>
              <a:t>Thallium (</a:t>
            </a:r>
            <a:r>
              <a:rPr lang="en-US" dirty="0" err="1" smtClean="0">
                <a:effectLst>
                  <a:outerShdw blurRad="50800" dist="38100" algn="tr" rotWithShape="0">
                    <a:prstClr val="black">
                      <a:alpha val="40000"/>
                    </a:prstClr>
                  </a:outerShdw>
                </a:effectLst>
              </a:rPr>
              <a:t>Tl</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Y" dirty="0" smtClean="0">
                <a:effectLst>
                  <a:outerShdw blurRad="50800" dist="38100" algn="tr" rotWithShape="0">
                    <a:prstClr val="black">
                      <a:alpha val="40000"/>
                    </a:prstClr>
                  </a:outerShdw>
                </a:effectLst>
              </a:rPr>
              <a:t>الكادميوم</a:t>
            </a:r>
            <a:r>
              <a:rPr lang="en-US" dirty="0" smtClean="0"/>
              <a:t/>
            </a:r>
            <a:br>
              <a:rPr lang="en-US" dirty="0" smtClean="0"/>
            </a:br>
            <a:r>
              <a:rPr lang="en-US" dirty="0" smtClean="0">
                <a:effectLst>
                  <a:outerShdw blurRad="50800" dist="38100" algn="tr" rotWithShape="0">
                    <a:prstClr val="black">
                      <a:alpha val="40000"/>
                    </a:prstClr>
                  </a:outerShdw>
                </a:effectLst>
              </a:rPr>
              <a:t>Cadmium (</a:t>
            </a:r>
            <a:r>
              <a:rPr lang="en-US" dirty="0" err="1" smtClean="0">
                <a:effectLst>
                  <a:outerShdw blurRad="50800" dist="38100" algn="tr" rotWithShape="0">
                    <a:prstClr val="black">
                      <a:alpha val="40000"/>
                    </a:prstClr>
                  </a:outerShdw>
                </a:effectLst>
              </a:rPr>
              <a:t>Cd</a:t>
            </a:r>
            <a:r>
              <a:rPr lang="en-US" dirty="0" smtClean="0">
                <a:effectLst>
                  <a:outerShdw blurRad="50800" dist="38100" algn="tr" rotWithShape="0">
                    <a:prstClr val="black">
                      <a:alpha val="40000"/>
                    </a:prstClr>
                  </a:outerShdw>
                </a:effectLst>
              </a:rPr>
              <a:t>)</a:t>
            </a:r>
            <a:endParaRPr lang="en-US" dirty="0"/>
          </a:p>
        </p:txBody>
      </p:sp>
      <p:sp>
        <p:nvSpPr>
          <p:cNvPr id="3" name="Content Placeholder 2"/>
          <p:cNvSpPr>
            <a:spLocks noGrp="1"/>
          </p:cNvSpPr>
          <p:nvPr>
            <p:ph idx="1"/>
          </p:nvPr>
        </p:nvSpPr>
        <p:spPr>
          <a:xfrm>
            <a:off x="1371600" y="1752600"/>
            <a:ext cx="7498080" cy="4800600"/>
          </a:xfrm>
        </p:spPr>
        <p:txBody>
          <a:bodyPr/>
          <a:lstStyle/>
          <a:p>
            <a:pPr lvl="0" algn="r" rtl="1"/>
            <a:r>
              <a:rPr lang="ar-SY" dirty="0" smtClean="0">
                <a:latin typeface="Traditional Arabic" pitchFamily="18" charset="-78"/>
                <a:cs typeface="Traditional Arabic" pitchFamily="18" charset="-78"/>
              </a:rPr>
              <a:t>اكتشف عام 1817م ولكن استعماله بدأ في النصف الثاني من القرن الماضي ومن مركباته المستعملة في الصناعة: أكسيد، كبريتات، نترات، وكلوريد.</a:t>
            </a:r>
            <a:endParaRPr lang="en-US" dirty="0" smtClean="0">
              <a:latin typeface="Traditional Arabic" pitchFamily="18" charset="-78"/>
              <a:cs typeface="Traditional Arabic" pitchFamily="18" charset="-78"/>
            </a:endParaRPr>
          </a:p>
          <a:p>
            <a:pPr lvl="0" algn="r" rtl="1"/>
            <a:r>
              <a:rPr lang="ar-SY" dirty="0" smtClean="0">
                <a:latin typeface="Traditional Arabic" pitchFamily="18" charset="-78"/>
                <a:cs typeface="Traditional Arabic" pitchFamily="18" charset="-78"/>
              </a:rPr>
              <a:t> يستخدم في صناعة البطاريات.</a:t>
            </a:r>
            <a:endParaRPr lang="en-US" dirty="0" smtClean="0">
              <a:latin typeface="Traditional Arabic" pitchFamily="18" charset="-78"/>
              <a:cs typeface="Traditional Arabic" pitchFamily="18" charset="-78"/>
            </a:endParaRPr>
          </a:p>
          <a:p>
            <a:pPr lvl="0" algn="r" rtl="1"/>
            <a:r>
              <a:rPr lang="ar-SY" dirty="0" smtClean="0">
                <a:latin typeface="Traditional Arabic" pitchFamily="18" charset="-78"/>
                <a:cs typeface="Traditional Arabic" pitchFamily="18" charset="-78"/>
              </a:rPr>
              <a:t>يدخل في تركيب الملونات ذات الجودة العالية وتلوين البورسلين والفخار والسيراميك والمواد البلاستيكية.</a:t>
            </a:r>
            <a:endParaRPr lang="en-US" dirty="0" smtClean="0">
              <a:latin typeface="Traditional Arabic" pitchFamily="18" charset="-78"/>
              <a:cs typeface="Traditional Arabic" pitchFamily="18" charset="-78"/>
            </a:endParaRPr>
          </a:p>
          <a:p>
            <a:pPr algn="r" rtl="1"/>
            <a:r>
              <a:rPr lang="ar-SY" dirty="0" smtClean="0">
                <a:latin typeface="Traditional Arabic" pitchFamily="18" charset="-78"/>
                <a:cs typeface="Traditional Arabic" pitchFamily="18" charset="-78"/>
              </a:rPr>
              <a:t>(هذه الملونات تتميز بثباتها ومقاومتها للضوء والحرارة والرطوبة).</a:t>
            </a:r>
            <a:endParaRPr lang="en-US" dirty="0">
              <a:latin typeface="Traditional Arabic" pitchFamily="18" charset="-78"/>
              <a:cs typeface="Traditional Arabic" pitchFamily="18" charset="-78"/>
            </a:endParaRPr>
          </a:p>
        </p:txBody>
      </p:sp>
      <p:sp>
        <p:nvSpPr>
          <p:cNvPr id="4" name="TextBox 3"/>
          <p:cNvSpPr txBox="1"/>
          <p:nvPr/>
        </p:nvSpPr>
        <p:spPr>
          <a:xfrm>
            <a:off x="76200" y="228600"/>
            <a:ext cx="25146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الكادميوم</a:t>
            </a:r>
            <a:r>
              <a:rPr lang="en-US" dirty="0" smtClean="0"/>
              <a:t/>
            </a:r>
            <a:br>
              <a:rPr lang="en-US" dirty="0" smtClean="0"/>
            </a:br>
            <a:r>
              <a:rPr lang="en-US" dirty="0" smtClean="0">
                <a:effectLst>
                  <a:outerShdw blurRad="50800" dist="38100" algn="tr" rotWithShape="0">
                    <a:prstClr val="black">
                      <a:alpha val="40000"/>
                    </a:prstClr>
                  </a:outerShdw>
                </a:effectLst>
              </a:rPr>
              <a:t>Cadmium (</a:t>
            </a:r>
            <a:r>
              <a:rPr lang="en-US" dirty="0" err="1" smtClean="0">
                <a:effectLst>
                  <a:outerShdw blurRad="50800" dist="38100" algn="tr" rotWithShape="0">
                    <a:prstClr val="black">
                      <a:alpha val="40000"/>
                    </a:prstClr>
                  </a:outerShdw>
                </a:effectLst>
              </a:rPr>
              <a:t>Cd</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Y" dirty="0" smtClean="0"/>
              <a:t>طبيعة التسمم</a:t>
            </a:r>
            <a:br>
              <a:rPr lang="ar-SY" dirty="0" smtClean="0"/>
            </a:br>
            <a:r>
              <a:rPr lang="ar-SY" dirty="0" smtClean="0"/>
              <a:t> </a:t>
            </a:r>
            <a:r>
              <a:rPr lang="en-US" dirty="0" smtClean="0"/>
              <a:t>Type Of Intoxication</a:t>
            </a:r>
            <a:endParaRPr lang="en-US" dirty="0"/>
          </a:p>
        </p:txBody>
      </p:sp>
      <p:sp>
        <p:nvSpPr>
          <p:cNvPr id="3" name="Content Placeholder 2"/>
          <p:cNvSpPr>
            <a:spLocks noGrp="1"/>
          </p:cNvSpPr>
          <p:nvPr>
            <p:ph idx="1"/>
          </p:nvPr>
        </p:nvSpPr>
        <p:spPr>
          <a:xfrm>
            <a:off x="1371600" y="1752600"/>
            <a:ext cx="7498080" cy="4800600"/>
          </a:xfrm>
        </p:spPr>
        <p:txBody>
          <a:bodyPr/>
          <a:lstStyle/>
          <a:p>
            <a:pPr algn="r" rtl="1">
              <a:buNone/>
            </a:pP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أولاً - التسمم المزمن: </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algn="r" rtl="1"/>
            <a:r>
              <a:rPr lang="ar-SY" dirty="0" smtClean="0"/>
              <a:t>يدخل عن طريق جهاز التنفس وخاصة عند العمال وبهذا يؤدي إلى تسممات مزمنة.</a:t>
            </a:r>
            <a:endParaRPr lang="en-US" dirty="0" smtClean="0"/>
          </a:p>
          <a:p>
            <a:pPr lvl="0" algn="r" rtl="1"/>
            <a:r>
              <a:rPr lang="ar-SY" dirty="0" smtClean="0"/>
              <a:t>تدخل أملاحه أيضاً عن طريق جهاز الهضم وإمتصاصه يعتمد على وجود الزنك والكالسيوم والبروتينات ووجودها يؤخر الامتصاص.</a:t>
            </a:r>
            <a:endParaRPr lang="en-US" dirty="0" smtClean="0"/>
          </a:p>
          <a:p>
            <a:pPr algn="r" rtl="1">
              <a:buNone/>
            </a:pP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ثانياً - التسمم الحاد الاجرامي والجنائي:</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r" rtl="1"/>
            <a:r>
              <a:rPr lang="ar-SY" dirty="0" smtClean="0"/>
              <a:t>نادر جداً مقارنة مع التسمم بالزرنيخ وأغلب التسممات به هي تسممات مزمنة.</a:t>
            </a:r>
            <a:endParaRPr lang="en-US" dirty="0"/>
          </a:p>
        </p:txBody>
      </p:sp>
      <p:sp>
        <p:nvSpPr>
          <p:cNvPr id="4" name="TextBox 3"/>
          <p:cNvSpPr txBox="1"/>
          <p:nvPr/>
        </p:nvSpPr>
        <p:spPr>
          <a:xfrm>
            <a:off x="76200" y="228600"/>
            <a:ext cx="25146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الكادميوم</a:t>
            </a:r>
            <a:r>
              <a:rPr lang="en-US" dirty="0" smtClean="0"/>
              <a:t/>
            </a:r>
            <a:br>
              <a:rPr lang="en-US" dirty="0" smtClean="0"/>
            </a:br>
            <a:r>
              <a:rPr lang="en-US" dirty="0" smtClean="0">
                <a:effectLst>
                  <a:outerShdw blurRad="50800" dist="38100" algn="tr" rotWithShape="0">
                    <a:prstClr val="black">
                      <a:alpha val="40000"/>
                    </a:prstClr>
                  </a:outerShdw>
                </a:effectLst>
              </a:rPr>
              <a:t>Cadmium (</a:t>
            </a:r>
            <a:r>
              <a:rPr lang="en-US" dirty="0" err="1" smtClean="0">
                <a:effectLst>
                  <a:outerShdw blurRad="50800" dist="38100" algn="tr" rotWithShape="0">
                    <a:prstClr val="black">
                      <a:alpha val="40000"/>
                    </a:prstClr>
                  </a:outerShdw>
                </a:effectLst>
              </a:rPr>
              <a:t>Cd</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Y" dirty="0" smtClean="0">
                <a:effectLst>
                  <a:outerShdw blurRad="50800" dist="38100" algn="tr" rotWithShape="0">
                    <a:prstClr val="black">
                      <a:alpha val="40000"/>
                    </a:prstClr>
                  </a:outerShdw>
                </a:effectLst>
              </a:rPr>
              <a:t>الكادميوم</a:t>
            </a:r>
            <a:r>
              <a:rPr lang="en-US" dirty="0" smtClean="0"/>
              <a:t/>
            </a:r>
            <a:br>
              <a:rPr lang="en-US" dirty="0" smtClean="0"/>
            </a:br>
            <a:r>
              <a:rPr lang="en-US" dirty="0" smtClean="0">
                <a:effectLst>
                  <a:outerShdw blurRad="50800" dist="38100" algn="tr" rotWithShape="0">
                    <a:prstClr val="black">
                      <a:alpha val="40000"/>
                    </a:prstClr>
                  </a:outerShdw>
                </a:effectLst>
              </a:rPr>
              <a:t>Cadmium (</a:t>
            </a:r>
            <a:r>
              <a:rPr lang="en-US" dirty="0" err="1" smtClean="0">
                <a:effectLst>
                  <a:outerShdw blurRad="50800" dist="38100" algn="tr" rotWithShape="0">
                    <a:prstClr val="black">
                      <a:alpha val="40000"/>
                    </a:prstClr>
                  </a:outerShdw>
                </a:effectLst>
              </a:rPr>
              <a:t>Cd</a:t>
            </a:r>
            <a:r>
              <a:rPr lang="en-US" dirty="0" smtClean="0">
                <a:effectLst>
                  <a:outerShdw blurRad="50800" dist="38100" algn="tr" rotWithShape="0">
                    <a:prstClr val="black">
                      <a:alpha val="40000"/>
                    </a:prstClr>
                  </a:outerShdw>
                </a:effectLst>
              </a:rPr>
              <a:t>)</a:t>
            </a:r>
            <a:endParaRPr lang="en-US" dirty="0"/>
          </a:p>
        </p:txBody>
      </p:sp>
      <p:sp>
        <p:nvSpPr>
          <p:cNvPr id="3" name="Content Placeholder 2"/>
          <p:cNvSpPr>
            <a:spLocks noGrp="1"/>
          </p:cNvSpPr>
          <p:nvPr>
            <p:ph idx="1"/>
          </p:nvPr>
        </p:nvSpPr>
        <p:spPr>
          <a:xfrm>
            <a:off x="1371600" y="1752600"/>
            <a:ext cx="7498080" cy="4800600"/>
          </a:xfrm>
        </p:spPr>
        <p:txBody>
          <a:bodyPr>
            <a:normAutofit fontScale="85000" lnSpcReduction="20000"/>
          </a:bodyPr>
          <a:lstStyle/>
          <a:p>
            <a:pPr lvl="0" algn="r" rtl="1"/>
            <a:r>
              <a:rPr lang="ar-SY" dirty="0" smtClean="0">
                <a:latin typeface="Calibri" pitchFamily="34" charset="0"/>
                <a:cs typeface="Traditional Arabic" pitchFamily="18" charset="-78"/>
              </a:rPr>
              <a:t>بعد وصوله إلى الدم يتثبت داخل </a:t>
            </a: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pitchFamily="34" charset="0"/>
                <a:cs typeface="Traditional Arabic" pitchFamily="18" charset="-78"/>
              </a:rPr>
              <a:t>الكريات الحمر </a:t>
            </a:r>
            <a:r>
              <a:rPr lang="ar-SY" dirty="0" smtClean="0">
                <a:latin typeface="Calibri" pitchFamily="34" charset="0"/>
                <a:cs typeface="Traditional Arabic" pitchFamily="18" charset="-78"/>
              </a:rPr>
              <a:t>على الهيموغلوبين وفي النسج يتحد مع البروتينات وخصوصاً الحاوية على </a:t>
            </a:r>
            <a:r>
              <a:rPr lang="en-US" dirty="0" smtClean="0">
                <a:latin typeface="Calibri" pitchFamily="34" charset="0"/>
                <a:cs typeface="Calibri" pitchFamily="34" charset="0"/>
              </a:rPr>
              <a:t>– SH</a:t>
            </a:r>
            <a:r>
              <a:rPr lang="ar-SY" dirty="0" smtClean="0">
                <a:latin typeface="Calibri" pitchFamily="34" charset="0"/>
                <a:cs typeface="Traditional Arabic" pitchFamily="18" charset="-78"/>
              </a:rPr>
              <a:t> مثل معظم الشوارد المعدنية.</a:t>
            </a:r>
            <a:endParaRPr lang="en-US" dirty="0" smtClean="0">
              <a:latin typeface="Calibri" pitchFamily="34" charset="0"/>
              <a:cs typeface="Calibri" pitchFamily="34" charset="0"/>
            </a:endParaRPr>
          </a:p>
          <a:p>
            <a:pPr lvl="0" algn="r" rtl="1"/>
            <a:r>
              <a:rPr lang="ar-SY" dirty="0" smtClean="0">
                <a:latin typeface="Calibri" pitchFamily="34" charset="0"/>
                <a:cs typeface="Traditional Arabic" pitchFamily="18" charset="-78"/>
              </a:rPr>
              <a:t>له دور منافس </a:t>
            </a:r>
            <a:r>
              <a:rPr lang="ar-SY"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libri" pitchFamily="34" charset="0"/>
                <a:cs typeface="Traditional Arabic" pitchFamily="18" charset="-78"/>
              </a:rPr>
              <a:t>للتوتياء </a:t>
            </a:r>
            <a:r>
              <a:rPr lang="ar-SY" dirty="0" smtClean="0">
                <a:latin typeface="Calibri" pitchFamily="34" charset="0"/>
                <a:cs typeface="Traditional Arabic" pitchFamily="18" charset="-78"/>
              </a:rPr>
              <a:t>حيث يحل محلها مما يؤدي إلى تبدل في وظيفة الخمائر الحاوية في تركيبها التوتياء.</a:t>
            </a:r>
            <a:endParaRPr lang="en-US" dirty="0" smtClean="0">
              <a:latin typeface="Calibri" pitchFamily="34" charset="0"/>
              <a:cs typeface="Calibri" pitchFamily="34" charset="0"/>
            </a:endParaRPr>
          </a:p>
          <a:p>
            <a:pPr lvl="0" algn="r" rtl="1"/>
            <a:r>
              <a:rPr lang="ar-SY" dirty="0" smtClean="0">
                <a:latin typeface="Calibri" pitchFamily="34" charset="0"/>
                <a:cs typeface="Traditional Arabic" pitchFamily="18" charset="-78"/>
              </a:rPr>
              <a:t>كما يسبب تلين العظام لأنه يحل محل </a:t>
            </a:r>
            <a:r>
              <a:rPr lang="ar-SY"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libri" pitchFamily="34" charset="0"/>
                <a:cs typeface="Traditional Arabic" pitchFamily="18" charset="-78"/>
              </a:rPr>
              <a:t>الكالسيوم </a:t>
            </a:r>
            <a:r>
              <a:rPr lang="ar-SY" dirty="0" smtClean="0">
                <a:latin typeface="Calibri" pitchFamily="34" charset="0"/>
                <a:cs typeface="Traditional Arabic" pitchFamily="18" charset="-78"/>
              </a:rPr>
              <a:t>في العظام.</a:t>
            </a:r>
            <a:endParaRPr lang="en-US" dirty="0" smtClean="0">
              <a:latin typeface="Calibri" pitchFamily="34" charset="0"/>
              <a:cs typeface="Calibri" pitchFamily="34" charset="0"/>
            </a:endParaRPr>
          </a:p>
          <a:p>
            <a:pPr lvl="0" algn="r" rtl="1"/>
            <a:r>
              <a:rPr lang="ar-SY" dirty="0" smtClean="0">
                <a:latin typeface="Calibri" pitchFamily="34" charset="0"/>
                <a:cs typeface="Traditional Arabic" pitchFamily="18" charset="-78"/>
              </a:rPr>
              <a:t>يتراكم في الكبد والكلية وذلك باتحاده مع بروتين </a:t>
            </a:r>
            <a:r>
              <a:rPr lang="en-US" b="1" dirty="0" err="1" smtClean="0">
                <a:latin typeface="Calibri" pitchFamily="34" charset="0"/>
                <a:cs typeface="Calibri" pitchFamily="34" charset="0"/>
              </a:rPr>
              <a:t>Metalothionin</a:t>
            </a:r>
            <a:r>
              <a:rPr lang="ar-SY" dirty="0" smtClean="0">
                <a:latin typeface="Calibri" pitchFamily="34" charset="0"/>
                <a:cs typeface="Traditional Arabic" pitchFamily="18" charset="-78"/>
              </a:rPr>
              <a:t> الغني بزمرة </a:t>
            </a:r>
            <a:r>
              <a:rPr lang="en-US" dirty="0" smtClean="0">
                <a:latin typeface="Calibri" pitchFamily="34" charset="0"/>
                <a:cs typeface="Calibri" pitchFamily="34" charset="0"/>
              </a:rPr>
              <a:t>– SH</a:t>
            </a:r>
            <a:r>
              <a:rPr lang="ar-SY" dirty="0" smtClean="0">
                <a:latin typeface="Calibri" pitchFamily="34" charset="0"/>
                <a:cs typeface="Traditional Arabic" pitchFamily="18" charset="-78"/>
              </a:rPr>
              <a:t> والحاوي على 61 حمض أميني منها 20 حمض سيستئين الذي يحوي زمرة </a:t>
            </a:r>
            <a:r>
              <a:rPr lang="en-US" dirty="0" smtClean="0">
                <a:latin typeface="Calibri" pitchFamily="34" charset="0"/>
                <a:cs typeface="Calibri" pitchFamily="34" charset="0"/>
              </a:rPr>
              <a:t>– SH</a:t>
            </a:r>
            <a:r>
              <a:rPr lang="ar-SY" dirty="0" smtClean="0">
                <a:latin typeface="Calibri" pitchFamily="34" charset="0"/>
                <a:cs typeface="Traditional Arabic" pitchFamily="18" charset="-78"/>
              </a:rPr>
              <a:t> لها دور هام في حماية الجسم من التسمم بالشوارد المعدنية.</a:t>
            </a:r>
            <a:endParaRPr lang="en-US" dirty="0" smtClean="0">
              <a:latin typeface="Calibri" pitchFamily="34" charset="0"/>
              <a:cs typeface="Calibri" pitchFamily="34" charset="0"/>
            </a:endParaRPr>
          </a:p>
          <a:p>
            <a:pPr lvl="0" algn="r" rtl="1"/>
            <a:r>
              <a:rPr lang="ar-SY" b="1" u="sng" dirty="0" smtClean="0">
                <a:latin typeface="Calibri" pitchFamily="34" charset="0"/>
                <a:cs typeface="Traditional Arabic" pitchFamily="18" charset="-78"/>
              </a:rPr>
              <a:t>طرحه</a:t>
            </a:r>
            <a:r>
              <a:rPr lang="ar-SY" dirty="0" smtClean="0">
                <a:latin typeface="Calibri" pitchFamily="34" charset="0"/>
                <a:cs typeface="Traditional Arabic" pitchFamily="18" charset="-78"/>
              </a:rPr>
              <a:t> من الجسم يكاد أن يكون معدوماً وتظهر أعراض التسمم المزمن بعد فترة طويلة تقارب العشر سنوات.</a:t>
            </a:r>
            <a:endParaRPr lang="en-US" dirty="0" smtClean="0">
              <a:latin typeface="Calibri" pitchFamily="34" charset="0"/>
              <a:cs typeface="Calibri" pitchFamily="34" charset="0"/>
            </a:endParaRPr>
          </a:p>
          <a:p>
            <a:pPr lvl="0" algn="r" rtl="1"/>
            <a:r>
              <a:rPr lang="ar-SY" dirty="0" smtClean="0">
                <a:latin typeface="Calibri" pitchFamily="34" charset="0"/>
                <a:cs typeface="Traditional Arabic" pitchFamily="18" charset="-78"/>
              </a:rPr>
              <a:t>وتتجلى السمية باختلال </a:t>
            </a:r>
            <a:r>
              <a:rPr lang="ar-SY" b="1" dirty="0" smtClean="0">
                <a:solidFill>
                  <a:schemeClr val="accent3">
                    <a:lumMod val="75000"/>
                  </a:schemeClr>
                </a:solidFill>
                <a:latin typeface="Calibri" pitchFamily="34" charset="0"/>
                <a:cs typeface="Traditional Arabic" pitchFamily="18" charset="-78"/>
              </a:rPr>
              <a:t>الوظيفة الكلوية</a:t>
            </a:r>
            <a:r>
              <a:rPr lang="ar-SY" dirty="0" smtClean="0">
                <a:solidFill>
                  <a:schemeClr val="accent3">
                    <a:lumMod val="75000"/>
                  </a:schemeClr>
                </a:solidFill>
                <a:latin typeface="Calibri" pitchFamily="34" charset="0"/>
                <a:cs typeface="Traditional Arabic" pitchFamily="18" charset="-78"/>
              </a:rPr>
              <a:t> </a:t>
            </a:r>
            <a:r>
              <a:rPr lang="ar-SY" dirty="0" smtClean="0">
                <a:latin typeface="Calibri" pitchFamily="34" charset="0"/>
                <a:cs typeface="Traditional Arabic" pitchFamily="18" charset="-78"/>
              </a:rPr>
              <a:t>مترافقة مع ظهور بروتينات ودم مع البول.</a:t>
            </a:r>
            <a:endParaRPr lang="en-US" dirty="0">
              <a:latin typeface="Calibri" pitchFamily="34" charset="0"/>
              <a:cs typeface="Calibri" pitchFamily="34" charset="0"/>
            </a:endParaRPr>
          </a:p>
        </p:txBody>
      </p:sp>
      <p:sp>
        <p:nvSpPr>
          <p:cNvPr id="4" name="TextBox 3"/>
          <p:cNvSpPr txBox="1"/>
          <p:nvPr/>
        </p:nvSpPr>
        <p:spPr>
          <a:xfrm>
            <a:off x="76200" y="228600"/>
            <a:ext cx="25146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الكادميوم</a:t>
            </a:r>
            <a:r>
              <a:rPr lang="en-US" dirty="0" smtClean="0"/>
              <a:t/>
            </a:r>
            <a:br>
              <a:rPr lang="en-US" dirty="0" smtClean="0"/>
            </a:br>
            <a:r>
              <a:rPr lang="en-US" dirty="0" smtClean="0">
                <a:effectLst>
                  <a:outerShdw blurRad="50800" dist="38100" algn="tr" rotWithShape="0">
                    <a:prstClr val="black">
                      <a:alpha val="40000"/>
                    </a:prstClr>
                  </a:outerShdw>
                </a:effectLst>
              </a:rPr>
              <a:t>Cadmium (</a:t>
            </a:r>
            <a:r>
              <a:rPr lang="en-US" dirty="0" err="1" smtClean="0">
                <a:effectLst>
                  <a:outerShdw blurRad="50800" dist="38100" algn="tr" rotWithShape="0">
                    <a:prstClr val="black">
                      <a:alpha val="40000"/>
                    </a:prstClr>
                  </a:outerShdw>
                </a:effectLst>
              </a:rPr>
              <a:t>Cd</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Y" dirty="0" smtClean="0"/>
              <a:t>أعراض التسمم </a:t>
            </a:r>
            <a:br>
              <a:rPr lang="ar-SY" dirty="0" smtClean="0"/>
            </a:br>
            <a:r>
              <a:rPr lang="en-US" dirty="0" smtClean="0"/>
              <a:t>Intoxication Symptoms</a:t>
            </a:r>
            <a:endParaRPr lang="en-US" dirty="0"/>
          </a:p>
        </p:txBody>
      </p:sp>
      <p:sp>
        <p:nvSpPr>
          <p:cNvPr id="3" name="Content Placeholder 2"/>
          <p:cNvSpPr>
            <a:spLocks noGrp="1"/>
          </p:cNvSpPr>
          <p:nvPr>
            <p:ph idx="1"/>
          </p:nvPr>
        </p:nvSpPr>
        <p:spPr>
          <a:xfrm>
            <a:off x="1371600" y="1752600"/>
            <a:ext cx="7498080" cy="4800600"/>
          </a:xfrm>
        </p:spPr>
        <p:txBody>
          <a:bodyPr>
            <a:normAutofit/>
          </a:bodyPr>
          <a:lstStyle/>
          <a:p>
            <a:pPr algn="r" rtl="1"/>
            <a:r>
              <a:rPr lang="ar-SY" dirty="0" smtClean="0"/>
              <a:t>أهم أعراض التسمم المزمن بالكادميوم هو مرض دعي </a:t>
            </a: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mic Sans MS" pitchFamily="66" charset="0"/>
              </a:rPr>
              <a:t>Itai-Itai</a:t>
            </a:r>
            <a:r>
              <a:rPr lang="ar-SY" dirty="0" smtClean="0"/>
              <a:t> بسبب حادثة حصلت في اليابان حيث تلوثت حقول الأرز بمياه صناعية غنية بالكادميوم مما أدى إلى تسممات جماعية كان معظمها عند النساء إذ ظهرت لديهن اضطرابات عظمية وتكسرات والسبب هو نقص الكالسيوم عندهن (تزيد الاستروجينات من تأثر النساء بالكالسيوم).</a:t>
            </a:r>
            <a:endParaRPr lang="en-US" dirty="0"/>
          </a:p>
        </p:txBody>
      </p:sp>
      <p:sp>
        <p:nvSpPr>
          <p:cNvPr id="4" name="TextBox 3"/>
          <p:cNvSpPr txBox="1"/>
          <p:nvPr/>
        </p:nvSpPr>
        <p:spPr>
          <a:xfrm>
            <a:off x="76200" y="228600"/>
            <a:ext cx="25146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الكادميوم</a:t>
            </a:r>
            <a:r>
              <a:rPr lang="en-US" dirty="0" smtClean="0"/>
              <a:t/>
            </a:r>
            <a:br>
              <a:rPr lang="en-US" dirty="0" smtClean="0"/>
            </a:br>
            <a:r>
              <a:rPr lang="en-US" dirty="0" smtClean="0">
                <a:effectLst>
                  <a:outerShdw blurRad="50800" dist="38100" algn="tr" rotWithShape="0">
                    <a:prstClr val="black">
                      <a:alpha val="40000"/>
                    </a:prstClr>
                  </a:outerShdw>
                </a:effectLst>
              </a:rPr>
              <a:t>Cadmium (</a:t>
            </a:r>
            <a:r>
              <a:rPr lang="en-US" dirty="0" err="1" smtClean="0">
                <a:effectLst>
                  <a:outerShdw blurRad="50800" dist="38100" algn="tr" rotWithShape="0">
                    <a:prstClr val="black">
                      <a:alpha val="40000"/>
                    </a:prstClr>
                  </a:outerShdw>
                </a:effectLst>
              </a:rPr>
              <a:t>Cd</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Y" dirty="0" smtClean="0"/>
              <a:t>المعالجة </a:t>
            </a:r>
            <a:r>
              <a:rPr lang="en-US" dirty="0" smtClean="0"/>
              <a:t>Treatment</a:t>
            </a:r>
            <a:endParaRPr lang="en-US" dirty="0"/>
          </a:p>
        </p:txBody>
      </p:sp>
      <p:sp>
        <p:nvSpPr>
          <p:cNvPr id="3" name="Content Placeholder 2"/>
          <p:cNvSpPr>
            <a:spLocks noGrp="1"/>
          </p:cNvSpPr>
          <p:nvPr>
            <p:ph idx="1"/>
          </p:nvPr>
        </p:nvSpPr>
        <p:spPr>
          <a:xfrm>
            <a:off x="1371600" y="1752600"/>
            <a:ext cx="7498080" cy="4800600"/>
          </a:xfrm>
        </p:spPr>
        <p:txBody>
          <a:bodyPr>
            <a:normAutofit/>
          </a:bodyPr>
          <a:lstStyle/>
          <a:p>
            <a:pPr algn="r" rtl="1"/>
            <a:r>
              <a:rPr lang="ar-SY" dirty="0" smtClean="0"/>
              <a:t>التسممات الحادة كما قلنا نادرة والمعالجة تشبه معالجة التسمم بالرصاص.</a:t>
            </a:r>
            <a:endParaRPr lang="en-US" sz="2600" dirty="0" smtClean="0"/>
          </a:p>
          <a:p>
            <a:pPr algn="r" rtl="1"/>
            <a:r>
              <a:rPr lang="ar-SY" dirty="0" smtClean="0"/>
              <a:t>أما معالجة التسممات المزمنة فهي الابعاد عن التعامل معه وإعطاء الفيتامينات والكالسيوم والمستخلبات.</a:t>
            </a:r>
            <a:endParaRPr lang="en-US" sz="2600" dirty="0"/>
          </a:p>
        </p:txBody>
      </p:sp>
      <p:sp>
        <p:nvSpPr>
          <p:cNvPr id="4" name="TextBox 3"/>
          <p:cNvSpPr txBox="1"/>
          <p:nvPr/>
        </p:nvSpPr>
        <p:spPr>
          <a:xfrm>
            <a:off x="76200" y="228600"/>
            <a:ext cx="25146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الكادميوم</a:t>
            </a:r>
            <a:r>
              <a:rPr lang="en-US" dirty="0" smtClean="0"/>
              <a:t/>
            </a:r>
            <a:br>
              <a:rPr lang="en-US" dirty="0" smtClean="0"/>
            </a:br>
            <a:r>
              <a:rPr lang="en-US" dirty="0" smtClean="0">
                <a:effectLst>
                  <a:outerShdw blurRad="50800" dist="38100" algn="tr" rotWithShape="0">
                    <a:prstClr val="black">
                      <a:alpha val="40000"/>
                    </a:prstClr>
                  </a:outerShdw>
                </a:effectLst>
              </a:rPr>
              <a:t>Cadmium (</a:t>
            </a:r>
            <a:r>
              <a:rPr lang="en-US" dirty="0" err="1" smtClean="0">
                <a:effectLst>
                  <a:outerShdw blurRad="50800" dist="38100" algn="tr" rotWithShape="0">
                    <a:prstClr val="black">
                      <a:alpha val="40000"/>
                    </a:prstClr>
                  </a:outerShdw>
                </a:effectLst>
              </a:rPr>
              <a:t>Cd</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Y" dirty="0" smtClean="0">
                <a:effectLst>
                  <a:outerShdw blurRad="50800" dist="38100" algn="tr" rotWithShape="0">
                    <a:prstClr val="black">
                      <a:alpha val="40000"/>
                    </a:prstClr>
                  </a:outerShdw>
                </a:effectLst>
              </a:rPr>
              <a:t>النحاس</a:t>
            </a:r>
            <a:r>
              <a:rPr lang="en-US" dirty="0" smtClean="0"/>
              <a:t/>
            </a:r>
            <a:br>
              <a:rPr lang="en-US" dirty="0" smtClean="0"/>
            </a:br>
            <a:r>
              <a:rPr lang="en-US" dirty="0" smtClean="0">
                <a:effectLst>
                  <a:outerShdw blurRad="50800" dist="38100" algn="tr" rotWithShape="0">
                    <a:prstClr val="black">
                      <a:alpha val="40000"/>
                    </a:prstClr>
                  </a:outerShdw>
                </a:effectLst>
              </a:rPr>
              <a:t> (Cu)</a:t>
            </a:r>
            <a:endParaRPr lang="en-US" dirty="0"/>
          </a:p>
        </p:txBody>
      </p:sp>
      <p:sp>
        <p:nvSpPr>
          <p:cNvPr id="3" name="Content Placeholder 2"/>
          <p:cNvSpPr>
            <a:spLocks noGrp="1"/>
          </p:cNvSpPr>
          <p:nvPr>
            <p:ph idx="1"/>
          </p:nvPr>
        </p:nvSpPr>
        <p:spPr>
          <a:xfrm>
            <a:off x="1371600" y="1752600"/>
            <a:ext cx="7498080" cy="4800600"/>
          </a:xfrm>
        </p:spPr>
        <p:txBody>
          <a:bodyPr>
            <a:normAutofit fontScale="92500" lnSpcReduction="10000"/>
          </a:bodyPr>
          <a:lstStyle/>
          <a:p>
            <a:pPr lvl="0" algn="r" rtl="1"/>
            <a:r>
              <a:rPr lang="ar-SY" dirty="0" smtClean="0"/>
              <a:t>التسمم بشاردة النحاس الإنتحاري الإجرامي العرضي أمر غير مألوف والأسباب ترجع إلى:</a:t>
            </a:r>
            <a:endParaRPr lang="en-US" dirty="0" smtClean="0"/>
          </a:p>
          <a:p>
            <a:pPr lvl="1" algn="r" rtl="1"/>
            <a:r>
              <a:rPr lang="ar-SY" dirty="0" smtClean="0"/>
              <a:t>الجرعة القاتلة عالية.</a:t>
            </a:r>
            <a:endParaRPr lang="en-US" dirty="0" smtClean="0"/>
          </a:p>
          <a:p>
            <a:pPr lvl="1" algn="r" rtl="1"/>
            <a:r>
              <a:rPr lang="ar-SY" dirty="0" smtClean="0"/>
              <a:t>الطعم القابض.</a:t>
            </a:r>
            <a:endParaRPr lang="en-US" dirty="0" smtClean="0"/>
          </a:p>
          <a:p>
            <a:pPr lvl="1" algn="r" rtl="1"/>
            <a:r>
              <a:rPr lang="ar-SY" dirty="0" smtClean="0"/>
              <a:t> الإقياء الشديد الذي تحدثه شاردة النحاس </a:t>
            </a:r>
            <a:r>
              <a:rPr lang="en-US" dirty="0" smtClean="0">
                <a:sym typeface="Symbol"/>
              </a:rPr>
              <a:t></a:t>
            </a:r>
            <a:r>
              <a:rPr lang="ar-SY" dirty="0" smtClean="0"/>
              <a:t> طرح معظم السم الذي دخل الجسم.</a:t>
            </a:r>
            <a:endParaRPr lang="en-US" dirty="0" smtClean="0"/>
          </a:p>
          <a:p>
            <a:pPr lvl="0" algn="r" rtl="1"/>
            <a:r>
              <a:rPr lang="ar-SY" dirty="0" smtClean="0"/>
              <a:t>  يؤثر النحاس لدى العمال الذين يستنشقون هواءاً محملاً برقائق النحاس المعدني حيث ترتفع نسبته في البول ويصطبغ الشعر بلون ضارب إلى الخضرة , ولا تذهب الأعراض أكثر من ذلك ولهذا السبب فإنه من الصعب الحديث عن التسمم المهني بالنحاس.</a:t>
            </a:r>
            <a:endParaRPr lang="en-US" dirty="0"/>
          </a:p>
        </p:txBody>
      </p:sp>
      <p:sp>
        <p:nvSpPr>
          <p:cNvPr id="4" name="TextBox 3"/>
          <p:cNvSpPr txBox="1"/>
          <p:nvPr/>
        </p:nvSpPr>
        <p:spPr>
          <a:xfrm>
            <a:off x="381000" y="304800"/>
            <a:ext cx="1828800" cy="6858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النحاس</a:t>
            </a:r>
            <a:r>
              <a:rPr lang="en-US" sz="1050" dirty="0" smtClean="0"/>
              <a:t/>
            </a:r>
            <a:br>
              <a:rPr lang="en-US" sz="1050" dirty="0" smtClean="0"/>
            </a:br>
            <a:r>
              <a:rPr lang="en-US" sz="1050" dirty="0" smtClean="0">
                <a:effectLst>
                  <a:outerShdw blurRad="50800" dist="38100" algn="tr" rotWithShape="0">
                    <a:prstClr val="black">
                      <a:alpha val="40000"/>
                    </a:prstClr>
                  </a:outerShdw>
                </a:effectLst>
              </a:rPr>
              <a:t> Cu</a:t>
            </a:r>
            <a:endParaRPr lang="en-US" sz="105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Y" dirty="0" smtClean="0"/>
              <a:t>السمية</a:t>
            </a:r>
            <a:endParaRPr lang="en-US" dirty="0" smtClean="0"/>
          </a:p>
        </p:txBody>
      </p:sp>
      <p:sp>
        <p:nvSpPr>
          <p:cNvPr id="3" name="Content Placeholder 2"/>
          <p:cNvSpPr>
            <a:spLocks noGrp="1"/>
          </p:cNvSpPr>
          <p:nvPr>
            <p:ph idx="1"/>
          </p:nvPr>
        </p:nvSpPr>
        <p:spPr>
          <a:xfrm>
            <a:off x="1371600" y="1752600"/>
            <a:ext cx="7498080" cy="4800600"/>
          </a:xfrm>
        </p:spPr>
        <p:txBody>
          <a:bodyPr>
            <a:normAutofit/>
          </a:bodyPr>
          <a:lstStyle/>
          <a:p>
            <a:pPr lvl="0" algn="r" rtl="1"/>
            <a:r>
              <a:rPr lang="ar-SY" dirty="0" smtClean="0"/>
              <a:t>نتيجة للسمية الضعيفة لشاردة النحاس والتقيؤ الشديد الذي يحدثه يمكن إعتبار الجرعة القاتلة </a:t>
            </a:r>
            <a:r>
              <a:rPr lang="en-US" b="1" dirty="0" smtClean="0"/>
              <a:t> 25g</a:t>
            </a:r>
            <a:r>
              <a:rPr lang="ar-SY" dirty="0" smtClean="0"/>
              <a:t>من سلفات النحاس</a:t>
            </a:r>
            <a:r>
              <a:rPr lang="ar-SY" b="1" dirty="0" smtClean="0"/>
              <a:t> و</a:t>
            </a:r>
            <a:r>
              <a:rPr lang="en-US" b="1" dirty="0" smtClean="0"/>
              <a:t>15g  </a:t>
            </a:r>
            <a:r>
              <a:rPr lang="ar-SY" dirty="0" smtClean="0"/>
              <a:t>من كربونات النحاس.</a:t>
            </a:r>
            <a:endParaRPr lang="en-US" dirty="0" smtClean="0"/>
          </a:p>
          <a:p>
            <a:pPr lvl="0" algn="r" rtl="1"/>
            <a:r>
              <a:rPr lang="ar-SY" dirty="0" smtClean="0"/>
              <a:t>أملاح النحاس المتناولة مع الأطعمة والطهي في أواني نحاسية ليس لها أي تأثير سمي.</a:t>
            </a:r>
            <a:endParaRPr lang="en-US" dirty="0"/>
          </a:p>
        </p:txBody>
      </p:sp>
      <p:sp>
        <p:nvSpPr>
          <p:cNvPr id="4" name="TextBox 3"/>
          <p:cNvSpPr txBox="1"/>
          <p:nvPr/>
        </p:nvSpPr>
        <p:spPr>
          <a:xfrm>
            <a:off x="381000" y="304800"/>
            <a:ext cx="1828800" cy="6858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النحاس</a:t>
            </a:r>
            <a:r>
              <a:rPr lang="en-US" sz="1050" dirty="0" smtClean="0"/>
              <a:t/>
            </a:r>
            <a:br>
              <a:rPr lang="en-US" sz="1050" dirty="0" smtClean="0"/>
            </a:br>
            <a:r>
              <a:rPr lang="en-US" sz="1050" dirty="0" smtClean="0">
                <a:effectLst>
                  <a:outerShdw blurRad="50800" dist="38100" algn="tr" rotWithShape="0">
                    <a:prstClr val="black">
                      <a:alpha val="40000"/>
                    </a:prstClr>
                  </a:outerShdw>
                </a:effectLst>
              </a:rPr>
              <a:t> Cu</a:t>
            </a:r>
            <a:endParaRPr lang="en-US" sz="105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Y" dirty="0" smtClean="0"/>
              <a:t>أعراض التسمم</a:t>
            </a:r>
            <a:br>
              <a:rPr lang="ar-SY" dirty="0" smtClean="0"/>
            </a:br>
            <a:r>
              <a:rPr lang="ar-SY" dirty="0" smtClean="0"/>
              <a:t> </a:t>
            </a:r>
            <a:r>
              <a:rPr lang="en-US" dirty="0" smtClean="0"/>
              <a:t>Intoxication Symptoms</a:t>
            </a:r>
          </a:p>
        </p:txBody>
      </p:sp>
      <p:sp>
        <p:nvSpPr>
          <p:cNvPr id="3" name="Content Placeholder 2"/>
          <p:cNvSpPr>
            <a:spLocks noGrp="1"/>
          </p:cNvSpPr>
          <p:nvPr>
            <p:ph idx="1"/>
          </p:nvPr>
        </p:nvSpPr>
        <p:spPr>
          <a:xfrm>
            <a:off x="1066800" y="1752600"/>
            <a:ext cx="7802880" cy="5105400"/>
          </a:xfrm>
        </p:spPr>
        <p:txBody>
          <a:bodyPr>
            <a:normAutofit fontScale="70000" lnSpcReduction="20000"/>
          </a:bodyPr>
          <a:lstStyle/>
          <a:p>
            <a:pPr lvl="0" algn="r" rtl="1">
              <a:buNone/>
            </a:pP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في البداية:</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algn="r" rtl="1"/>
            <a:r>
              <a:rPr lang="ar-SY" dirty="0" smtClean="0"/>
              <a:t>أهم ما يميز الإصابة بإبتلاع أملاح النحاس هو التقيؤ الشدي العنيف الذي يؤدي لطرح القسم الأعظم من السم (لون القيء ضارب إلى الخضرة ويرافق الإقياء كمية كبيرة من اللعاب)</a:t>
            </a:r>
            <a:endParaRPr lang="en-US" dirty="0" smtClean="0"/>
          </a:p>
          <a:p>
            <a:pPr lvl="0" algn="r" rtl="1"/>
            <a:r>
              <a:rPr lang="ar-SY" dirty="0" smtClean="0"/>
              <a:t>الإسهال أقل ندرة من التقيؤ لونه أزرق مخضر نتيجة وجود أملاح النحاس التي لم يطرأ عل تركيبها الكيميائي أي لون أو يكون بلون أسود نتيجة تشكل سلفيد النحاس.</a:t>
            </a:r>
            <a:endParaRPr lang="en-US" dirty="0" smtClean="0"/>
          </a:p>
          <a:p>
            <a:pPr lvl="0" algn="r" rtl="1">
              <a:buNone/>
            </a:pP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تظهر الأعراض:</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algn="r" rtl="1"/>
            <a:r>
              <a:rPr lang="ar-SY" dirty="0" smtClean="0"/>
              <a:t>تشنج الطرفان السفليان.</a:t>
            </a:r>
            <a:endParaRPr lang="en-US" dirty="0" smtClean="0"/>
          </a:p>
          <a:p>
            <a:pPr lvl="0" algn="r" rtl="1"/>
            <a:r>
              <a:rPr lang="ar-SY" dirty="0" smtClean="0"/>
              <a:t>التهاب الكلية الحاد </a:t>
            </a:r>
            <a:r>
              <a:rPr lang="en-US" dirty="0" smtClean="0">
                <a:sym typeface="Symbol"/>
              </a:rPr>
              <a:t></a:t>
            </a:r>
            <a:r>
              <a:rPr lang="ar-SY" dirty="0" smtClean="0"/>
              <a:t> يقل البول ويكون غني بالألبومين.</a:t>
            </a:r>
            <a:endParaRPr lang="en-US" dirty="0" smtClean="0"/>
          </a:p>
          <a:p>
            <a:pPr lvl="0" algn="r" rtl="1"/>
            <a:r>
              <a:rPr lang="ar-SY" dirty="0" smtClean="0"/>
              <a:t>تشمع الكبد.</a:t>
            </a:r>
            <a:endParaRPr lang="en-US" dirty="0" smtClean="0"/>
          </a:p>
          <a:p>
            <a:pPr lvl="0" algn="r" rtl="1">
              <a:buNone/>
            </a:pP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شفي الحالات الحادة:</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algn="r" rtl="1"/>
            <a:r>
              <a:rPr lang="ar-SY" dirty="0" smtClean="0"/>
              <a:t>إنحلال الدم.</a:t>
            </a:r>
            <a:endParaRPr lang="en-US" dirty="0" smtClean="0"/>
          </a:p>
          <a:p>
            <a:pPr lvl="0" algn="r" rtl="1"/>
            <a:r>
              <a:rPr lang="ar-SY" dirty="0" smtClean="0"/>
              <a:t>إزرقاق الجلد.</a:t>
            </a:r>
            <a:endParaRPr lang="en-US" dirty="0" smtClean="0"/>
          </a:p>
          <a:p>
            <a:pPr lvl="0" algn="r" rtl="1"/>
            <a:r>
              <a:rPr lang="ar-SY" dirty="0" smtClean="0"/>
              <a:t>الموت أحياناً بعد 12 ساعة ولكن غالباً ما تكون بعد عدة أيام.</a:t>
            </a:r>
            <a:endParaRPr lang="en-US" dirty="0"/>
          </a:p>
        </p:txBody>
      </p:sp>
      <p:sp>
        <p:nvSpPr>
          <p:cNvPr id="4" name="TextBox 3"/>
          <p:cNvSpPr txBox="1"/>
          <p:nvPr/>
        </p:nvSpPr>
        <p:spPr>
          <a:xfrm>
            <a:off x="381000" y="304800"/>
            <a:ext cx="1828800" cy="6858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النحاس</a:t>
            </a:r>
            <a:r>
              <a:rPr lang="en-US" sz="1050" dirty="0" smtClean="0"/>
              <a:t/>
            </a:r>
            <a:br>
              <a:rPr lang="en-US" sz="1050" dirty="0" smtClean="0"/>
            </a:br>
            <a:r>
              <a:rPr lang="en-US" sz="1050" dirty="0" smtClean="0">
                <a:effectLst>
                  <a:outerShdw blurRad="50800" dist="38100" algn="tr" rotWithShape="0">
                    <a:prstClr val="black">
                      <a:alpha val="40000"/>
                    </a:prstClr>
                  </a:outerShdw>
                </a:effectLst>
              </a:rPr>
              <a:t> Cu</a:t>
            </a:r>
            <a:endParaRPr lang="en-US" sz="105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35608" y="274638"/>
            <a:ext cx="7498080" cy="1143000"/>
          </a:xfrm>
        </p:spPr>
        <p:txBody>
          <a:bodyPr>
            <a:normAutofit fontScale="90000"/>
          </a:bodyPr>
          <a:lstStyle/>
          <a:p>
            <a:pPr algn="ctr" rtl="1"/>
            <a:r>
              <a:rPr lang="ar-SY" dirty="0" smtClean="0">
                <a:effectLst>
                  <a:outerShdw blurRad="50800" dist="38100" algn="tr" rotWithShape="0">
                    <a:prstClr val="black">
                      <a:alpha val="40000"/>
                    </a:prstClr>
                  </a:outerShdw>
                </a:effectLst>
              </a:rPr>
              <a:t>النحاس</a:t>
            </a:r>
            <a:r>
              <a:rPr lang="en-US" dirty="0" smtClean="0"/>
              <a:t/>
            </a:r>
            <a:br>
              <a:rPr lang="en-US" dirty="0" smtClean="0"/>
            </a:br>
            <a:r>
              <a:rPr lang="en-US" dirty="0" smtClean="0">
                <a:effectLst>
                  <a:outerShdw blurRad="50800" dist="38100" algn="tr" rotWithShape="0">
                    <a:prstClr val="black">
                      <a:alpha val="40000"/>
                    </a:prstClr>
                  </a:outerShdw>
                </a:effectLst>
              </a:rPr>
              <a:t> (Cu)</a:t>
            </a:r>
            <a:endParaRPr lang="en-US" dirty="0"/>
          </a:p>
        </p:txBody>
      </p:sp>
      <p:sp>
        <p:nvSpPr>
          <p:cNvPr id="3" name="Content Placeholder 2"/>
          <p:cNvSpPr>
            <a:spLocks noGrp="1"/>
          </p:cNvSpPr>
          <p:nvPr>
            <p:ph idx="1"/>
          </p:nvPr>
        </p:nvSpPr>
        <p:spPr>
          <a:xfrm>
            <a:off x="1066800" y="1752600"/>
            <a:ext cx="7802880" cy="5105400"/>
          </a:xfrm>
        </p:spPr>
        <p:txBody>
          <a:bodyPr>
            <a:normAutofit fontScale="92500"/>
          </a:bodyPr>
          <a:lstStyle/>
          <a:p>
            <a:pPr algn="r" rtl="1">
              <a:buNone/>
            </a:pP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العلاج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Treatment</a:t>
            </a:r>
          </a:p>
          <a:p>
            <a:pPr algn="r" rtl="1"/>
            <a:r>
              <a:rPr lang="ar-SY" b="1" dirty="0" smtClean="0"/>
              <a:t>غسيل المعدة</a:t>
            </a:r>
            <a:r>
              <a:rPr lang="ar-SY" dirty="0" smtClean="0"/>
              <a:t> بماء يحوي </a:t>
            </a:r>
            <a:r>
              <a:rPr lang="ar-SY" dirty="0" smtClean="0"/>
              <a:t>فرو </a:t>
            </a:r>
            <a:r>
              <a:rPr lang="ar-SY" dirty="0" smtClean="0"/>
              <a:t>سيانور البوتاسيوم الذي يعطي مع النحاس راسب أحمر بني لا ينحل في الماء ولا في </a:t>
            </a:r>
            <a:r>
              <a:rPr lang="en-US" b="1" dirty="0" err="1" smtClean="0"/>
              <a:t>HCl</a:t>
            </a:r>
            <a:r>
              <a:rPr lang="ar-SY" dirty="0" smtClean="0"/>
              <a:t> المعدية ويمكن إعطاء الحليب والآحين حيث ترسب النحاس بشكل بروتينات غير قابلة للإمتصاص.</a:t>
            </a:r>
            <a:endParaRPr lang="en-US" dirty="0" smtClean="0"/>
          </a:p>
          <a:p>
            <a:pPr algn="r" rtl="1">
              <a:buNone/>
            </a:pP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التحري</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algn="r" rtl="1"/>
            <a:r>
              <a:rPr lang="ar-SY" dirty="0" smtClean="0"/>
              <a:t>تقدر كمية النحاس في جسم الإنسان البالغ </a:t>
            </a:r>
            <a:r>
              <a:rPr lang="en-US" dirty="0" smtClean="0"/>
              <a:t>250 -260 mg</a:t>
            </a:r>
            <a:r>
              <a:rPr lang="ar-SY" dirty="0" smtClean="0"/>
              <a:t>.</a:t>
            </a:r>
            <a:endParaRPr lang="en-US" dirty="0" smtClean="0"/>
          </a:p>
          <a:p>
            <a:pPr lvl="0" algn="r" rtl="1"/>
            <a:r>
              <a:rPr lang="ar-SY" dirty="0" smtClean="0"/>
              <a:t>تلعب شاردة النحاس دوراً أساسياً في بنية ووظيفة العديد من الأنزيمات مثل الأوكسيداز كما تلعب دوراً في تشكل الهيموغلوبين.</a:t>
            </a:r>
            <a:endParaRPr lang="en-US" dirty="0"/>
          </a:p>
        </p:txBody>
      </p:sp>
      <p:sp>
        <p:nvSpPr>
          <p:cNvPr id="4" name="TextBox 3"/>
          <p:cNvSpPr txBox="1"/>
          <p:nvPr/>
        </p:nvSpPr>
        <p:spPr>
          <a:xfrm>
            <a:off x="381000" y="304800"/>
            <a:ext cx="1828800" cy="6858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النحاس</a:t>
            </a:r>
            <a:r>
              <a:rPr lang="en-US" sz="1050" dirty="0" smtClean="0"/>
              <a:t/>
            </a:r>
            <a:br>
              <a:rPr lang="en-US" sz="1050" dirty="0" smtClean="0"/>
            </a:br>
            <a:r>
              <a:rPr lang="en-US" sz="1050" dirty="0" smtClean="0">
                <a:effectLst>
                  <a:outerShdw blurRad="50800" dist="38100" algn="tr" rotWithShape="0">
                    <a:prstClr val="black">
                      <a:alpha val="40000"/>
                    </a:prstClr>
                  </a:outerShdw>
                </a:effectLst>
              </a:rPr>
              <a:t> Cu</a:t>
            </a:r>
            <a:endParaRPr lang="en-US" sz="105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SY" dirty="0" smtClean="0"/>
              <a:t>طرق دخول الرصاص إلى الجسم</a:t>
            </a:r>
            <a:endParaRPr lang="en-US" dirty="0"/>
          </a:p>
        </p:txBody>
      </p:sp>
      <p:sp>
        <p:nvSpPr>
          <p:cNvPr id="3" name="Content Placeholder 2"/>
          <p:cNvSpPr>
            <a:spLocks noGrp="1"/>
          </p:cNvSpPr>
          <p:nvPr>
            <p:ph sz="quarter" idx="1"/>
          </p:nvPr>
        </p:nvSpPr>
        <p:spPr>
          <a:xfrm>
            <a:off x="152400" y="1527048"/>
            <a:ext cx="8839200" cy="4873752"/>
          </a:xfrm>
        </p:spPr>
        <p:txBody>
          <a:bodyPr>
            <a:normAutofit/>
          </a:bodyPr>
          <a:lstStyle/>
          <a:p>
            <a:pPr algn="r" rtl="1">
              <a:buNone/>
            </a:pPr>
            <a:r>
              <a:rPr lang="ar-SY" b="1" dirty="0" smtClean="0"/>
              <a:t>1- الجهاز الهضمي: </a:t>
            </a:r>
            <a:endParaRPr lang="en-US" dirty="0" smtClean="0"/>
          </a:p>
          <a:p>
            <a:pPr lvl="1" algn="r" rtl="1"/>
            <a:r>
              <a:rPr lang="ar-SY" dirty="0" smtClean="0"/>
              <a:t>تلوث الأغذية بالرصاص.</a:t>
            </a:r>
            <a:endParaRPr lang="en-US" dirty="0" smtClean="0"/>
          </a:p>
          <a:p>
            <a:pPr lvl="1" algn="r" rtl="1"/>
            <a:r>
              <a:rPr lang="ar-SY" dirty="0" smtClean="0"/>
              <a:t>تناول الخبز المحضر على أخشاب مطلية بالرصاص.</a:t>
            </a:r>
            <a:endParaRPr lang="en-US" dirty="0" smtClean="0"/>
          </a:p>
          <a:p>
            <a:pPr lvl="1" algn="r" rtl="1"/>
            <a:r>
              <a:rPr lang="ar-SY" dirty="0" smtClean="0"/>
              <a:t>المياه المارة عبر أقنية مصنوعة من الرصاص.</a:t>
            </a:r>
            <a:endParaRPr lang="en-US" dirty="0" smtClean="0"/>
          </a:p>
          <a:p>
            <a:pPr lvl="1" algn="r" rtl="1"/>
            <a:r>
              <a:rPr lang="ar-SY" dirty="0" smtClean="0"/>
              <a:t>طهو الطعام وحفظ الأغذية في أواني مطلية بالرصاص. وتزداد كمية الرصاص المنحلة إذا كان الطعام حمضي.</a:t>
            </a:r>
            <a:endParaRPr lang="en-US" dirty="0" smtClean="0"/>
          </a:p>
          <a:p>
            <a:pPr algn="r" rtl="1">
              <a:buNone/>
            </a:pPr>
            <a:r>
              <a:rPr lang="ar-SY" b="1" dirty="0" smtClean="0"/>
              <a:t>2- الجهاز التنفسي:</a:t>
            </a:r>
            <a:endParaRPr lang="en-US" dirty="0" smtClean="0"/>
          </a:p>
          <a:p>
            <a:pPr lvl="1" algn="r" rtl="1"/>
            <a:r>
              <a:rPr lang="ar-SY" dirty="0" smtClean="0"/>
              <a:t>يدخل الرصاص إلى الجسم عبر طريق الجهاز التنفسي بواسطة الغبار و الهواء و خاصةً في المناطق الصناعية.</a:t>
            </a:r>
            <a:endParaRPr lang="en-US" dirty="0" smtClean="0"/>
          </a:p>
          <a:p>
            <a:pPr lvl="1" algn="r" rtl="1"/>
            <a:r>
              <a:rPr lang="ar-SY" dirty="0" smtClean="0"/>
              <a:t>يدخل رابع ايتيل الرصاص الجهاز التنفسي في محطات الوقود. </a:t>
            </a:r>
            <a:endParaRPr lang="en-US" dirty="0" smtClean="0"/>
          </a:p>
          <a:p>
            <a:pPr lvl="1" algn="r" rtl="1"/>
            <a:r>
              <a:rPr lang="ar-SY" dirty="0" smtClean="0"/>
              <a:t>تكون السمية أقوى بأضعاف من الدخول عن طريق الجهاز الهضمي.</a:t>
            </a:r>
            <a:endParaRPr lang="en-US" dirty="0" smtClean="0"/>
          </a:p>
        </p:txBody>
      </p:sp>
      <p:sp>
        <p:nvSpPr>
          <p:cNvPr id="4" name="Rounded Rectangular Callout 3"/>
          <p:cNvSpPr/>
          <p:nvPr/>
        </p:nvSpPr>
        <p:spPr>
          <a:xfrm>
            <a:off x="381000" y="1447800"/>
            <a:ext cx="3352800" cy="1600200"/>
          </a:xfrm>
          <a:prstGeom prst="wedgeRoundRectCallout">
            <a:avLst>
              <a:gd name="adj1" fmla="val -55664"/>
              <a:gd name="adj2" fmla="val -22181"/>
              <a:gd name="adj3" fmla="val 16667"/>
            </a:avLst>
          </a:prstGeom>
          <a:scene3d>
            <a:camera prst="orthographicFront"/>
            <a:lightRig rig="threePt" dir="t"/>
          </a:scene3d>
          <a:sp3d>
            <a:bevelT w="139700" prst="cross"/>
          </a:sp3d>
        </p:spPr>
        <p:style>
          <a:lnRef idx="3">
            <a:schemeClr val="lt1"/>
          </a:lnRef>
          <a:fillRef idx="1">
            <a:schemeClr val="accent3"/>
          </a:fillRef>
          <a:effectRef idx="1">
            <a:schemeClr val="accent3"/>
          </a:effectRef>
          <a:fontRef idx="minor">
            <a:schemeClr val="lt1"/>
          </a:fontRef>
        </p:style>
        <p:txBody>
          <a:bodyPr rtlCol="0" anchor="ctr"/>
          <a:lstStyle/>
          <a:p>
            <a:pPr algn="ctr"/>
            <a:r>
              <a:rPr lang="ar-SY" sz="2400" dirty="0" smtClean="0">
                <a:ln w="3175" cmpd="sng">
                  <a:solidFill>
                    <a:srgbClr val="FFFFFF"/>
                  </a:solidFill>
                  <a:prstDash val="solid"/>
                </a:ln>
                <a:solidFill>
                  <a:srgbClr val="FFFFFF"/>
                </a:solidFill>
                <a:effectLst>
                  <a:outerShdw blurRad="63500" dir="3600000" algn="tl" rotWithShape="0">
                    <a:srgbClr val="000000">
                      <a:alpha val="70000"/>
                    </a:srgbClr>
                  </a:outerShdw>
                </a:effectLst>
              </a:rPr>
              <a:t>الرصاص المعدني الحر غير سام ويأتي التسمم من أملاحه المنحلة كالكلوريد والنترات وخلات الرصاص.</a:t>
            </a:r>
            <a:endParaRPr lang="en-US" sz="2400" dirty="0" smtClean="0">
              <a:ln w="317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35608" y="274638"/>
            <a:ext cx="7498080" cy="1143000"/>
          </a:xfrm>
        </p:spPr>
        <p:txBody>
          <a:bodyPr>
            <a:normAutofit/>
          </a:bodyPr>
          <a:lstStyle/>
          <a:p>
            <a:pPr algn="ctr" rtl="1"/>
            <a:r>
              <a:rPr lang="ar-SY" dirty="0" smtClean="0"/>
              <a:t>الكشف</a:t>
            </a:r>
            <a:endParaRPr lang="en-US" dirty="0" smtClean="0"/>
          </a:p>
        </p:txBody>
      </p:sp>
      <p:sp>
        <p:nvSpPr>
          <p:cNvPr id="3" name="Content Placeholder 2"/>
          <p:cNvSpPr>
            <a:spLocks noGrp="1"/>
          </p:cNvSpPr>
          <p:nvPr>
            <p:ph idx="1"/>
          </p:nvPr>
        </p:nvSpPr>
        <p:spPr>
          <a:xfrm>
            <a:off x="1143000" y="1447800"/>
            <a:ext cx="7802880" cy="4876800"/>
          </a:xfrm>
        </p:spPr>
        <p:txBody>
          <a:bodyPr>
            <a:normAutofit lnSpcReduction="10000"/>
          </a:bodyPr>
          <a:lstStyle/>
          <a:p>
            <a:pPr lvl="0" algn="r" rtl="1"/>
            <a:r>
              <a:rPr lang="ar-SY" dirty="0" smtClean="0"/>
              <a:t>تصل شاردة النحاس إلى الجسم من مصادر مختلفة (نباتات – لحوم – حليب – خضروات – فواكه – معلبات) لذلك فليس من المستغرب أن تحوي الجثة على كميات لا بأس بها من النحاس ويجب عدم الجزم بأن التسمم قد حدث من النحاس إذا لم نجد كميات كبيرة منه.</a:t>
            </a:r>
            <a:endParaRPr lang="en-US" dirty="0" smtClean="0"/>
          </a:p>
          <a:p>
            <a:pPr lvl="0" algn="r" rtl="1"/>
            <a:r>
              <a:rPr lang="ar-SY" dirty="0" smtClean="0"/>
              <a:t>تخريب المادة العضوية بواسطة الكلور الوليد.</a:t>
            </a:r>
            <a:endParaRPr lang="en-US" dirty="0" smtClean="0"/>
          </a:p>
          <a:p>
            <a:pPr lvl="0" algn="r" rtl="1"/>
            <a:r>
              <a:rPr lang="ar-SY" dirty="0" smtClean="0"/>
              <a:t>ترسيبه بواسطة هيدروجين الكبريت فيترسب سلفيد النحاس الذي نحله بحمض الآزوت. </a:t>
            </a:r>
            <a:endParaRPr lang="en-US" dirty="0" smtClean="0"/>
          </a:p>
          <a:p>
            <a:pPr lvl="0" algn="r" rtl="1"/>
            <a:r>
              <a:rPr lang="ar-SY" dirty="0" smtClean="0"/>
              <a:t>نبخره لنحصل في النهاية على نترات النحاس وعليها نجري التجارب.</a:t>
            </a:r>
            <a:endParaRPr lang="en-US" dirty="0"/>
          </a:p>
        </p:txBody>
      </p:sp>
      <p:sp>
        <p:nvSpPr>
          <p:cNvPr id="4" name="TextBox 3"/>
          <p:cNvSpPr txBox="1"/>
          <p:nvPr/>
        </p:nvSpPr>
        <p:spPr>
          <a:xfrm>
            <a:off x="381000" y="304800"/>
            <a:ext cx="1828800" cy="6858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النحاس</a:t>
            </a:r>
            <a:r>
              <a:rPr lang="en-US" sz="1050" dirty="0" smtClean="0"/>
              <a:t/>
            </a:r>
            <a:br>
              <a:rPr lang="en-US" sz="1050" dirty="0" smtClean="0"/>
            </a:br>
            <a:r>
              <a:rPr lang="en-US" sz="1050" dirty="0" smtClean="0">
                <a:effectLst>
                  <a:outerShdw blurRad="50800" dist="38100" algn="tr" rotWithShape="0">
                    <a:prstClr val="black">
                      <a:alpha val="40000"/>
                    </a:prstClr>
                  </a:outerShdw>
                </a:effectLst>
              </a:rPr>
              <a:t> Cu</a:t>
            </a:r>
            <a:endParaRPr lang="en-US" sz="105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35608" y="274638"/>
            <a:ext cx="7498080" cy="1143000"/>
          </a:xfrm>
        </p:spPr>
        <p:txBody>
          <a:bodyPr>
            <a:normAutofit fontScale="90000"/>
          </a:bodyPr>
          <a:lstStyle/>
          <a:p>
            <a:pPr algn="ctr" rtl="1"/>
            <a:r>
              <a:rPr lang="ar-SY" dirty="0" smtClean="0">
                <a:effectLst>
                  <a:outerShdw blurRad="50800" dist="38100" algn="tr" rotWithShape="0">
                    <a:prstClr val="black">
                      <a:alpha val="40000"/>
                    </a:prstClr>
                  </a:outerShdw>
                </a:effectLst>
              </a:rPr>
              <a:t>الباريوم</a:t>
            </a:r>
            <a:r>
              <a:rPr lang="en-US" dirty="0" smtClean="0"/>
              <a:t/>
            </a:r>
            <a:br>
              <a:rPr lang="en-US" dirty="0" smtClean="0"/>
            </a:br>
            <a:r>
              <a:rPr lang="en-US" dirty="0" smtClean="0">
                <a:effectLst>
                  <a:outerShdw blurRad="50800" dist="38100" algn="tr" rotWithShape="0">
                    <a:prstClr val="black">
                      <a:alpha val="40000"/>
                    </a:prstClr>
                  </a:outerShdw>
                </a:effectLst>
              </a:rPr>
              <a:t>Barium (</a:t>
            </a:r>
            <a:r>
              <a:rPr lang="en-US" dirty="0" err="1" smtClean="0">
                <a:effectLst>
                  <a:outerShdw blurRad="50800" dist="38100" algn="tr" rotWithShape="0">
                    <a:prstClr val="black">
                      <a:alpha val="40000"/>
                    </a:prstClr>
                  </a:outerShdw>
                </a:effectLst>
              </a:rPr>
              <a:t>Ba</a:t>
            </a:r>
            <a:r>
              <a:rPr lang="en-US" dirty="0" smtClean="0">
                <a:effectLst>
                  <a:outerShdw blurRad="50800" dist="38100" algn="tr" rotWithShape="0">
                    <a:prstClr val="black">
                      <a:alpha val="40000"/>
                    </a:prstClr>
                  </a:outerShdw>
                </a:effectLst>
              </a:rPr>
              <a:t>)</a:t>
            </a:r>
            <a:endParaRPr lang="en-US" dirty="0"/>
          </a:p>
        </p:txBody>
      </p:sp>
      <p:sp>
        <p:nvSpPr>
          <p:cNvPr id="3" name="Content Placeholder 2"/>
          <p:cNvSpPr>
            <a:spLocks noGrp="1"/>
          </p:cNvSpPr>
          <p:nvPr>
            <p:ph idx="1"/>
          </p:nvPr>
        </p:nvSpPr>
        <p:spPr>
          <a:xfrm>
            <a:off x="1143000" y="1447800"/>
            <a:ext cx="7802880" cy="4876800"/>
          </a:xfrm>
        </p:spPr>
        <p:txBody>
          <a:bodyPr>
            <a:normAutofit/>
          </a:bodyPr>
          <a:lstStyle/>
          <a:p>
            <a:pPr algn="r" rtl="1"/>
            <a:r>
              <a:rPr lang="ar-SY" dirty="0" smtClean="0"/>
              <a:t>أملاح الباريوم المنحلة شديدة السمية بعكس كبريتات الباريوم الغير منحلة والتي تستعمل كمادة ظليلة في التصوير الشعاعي أما كلوريد الباريوم فيستعمل كمبيد للقوارض وخاصة الجرذان والفئران فهو لا يمتلك طعماً او رائحة.</a:t>
            </a:r>
            <a:endParaRPr lang="en-US" dirty="0" smtClean="0"/>
          </a:p>
          <a:p>
            <a:pPr algn="r" rtl="1"/>
            <a:r>
              <a:rPr lang="ar-SY" dirty="0" smtClean="0"/>
              <a:t> التسممات به غالباً ما تكون عرضية فهو يشبه العديد من المواد الغذائية.</a:t>
            </a:r>
            <a:endParaRPr lang="en-US" dirty="0"/>
          </a:p>
        </p:txBody>
      </p:sp>
      <p:sp>
        <p:nvSpPr>
          <p:cNvPr id="4" name="TextBox 3"/>
          <p:cNvSpPr txBox="1"/>
          <p:nvPr/>
        </p:nvSpPr>
        <p:spPr>
          <a:xfrm>
            <a:off x="381000" y="304800"/>
            <a:ext cx="22860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الباريوم</a:t>
            </a:r>
            <a:endParaRPr lang="en-US" sz="1050" dirty="0" smtClean="0"/>
          </a:p>
          <a:p>
            <a:pPr algn="ctr" rtl="1"/>
            <a:r>
              <a:rPr lang="en-US" sz="1050" dirty="0" smtClean="0">
                <a:effectLst>
                  <a:outerShdw blurRad="50800" dist="38100" algn="tr" rotWithShape="0">
                    <a:prstClr val="black">
                      <a:alpha val="40000"/>
                    </a:prstClr>
                  </a:outerShdw>
                </a:effectLst>
              </a:rPr>
              <a:t>Barium (</a:t>
            </a:r>
            <a:r>
              <a:rPr lang="en-US" sz="1050" dirty="0" err="1" smtClean="0">
                <a:effectLst>
                  <a:outerShdw blurRad="50800" dist="38100" algn="tr" rotWithShape="0">
                    <a:prstClr val="black">
                      <a:alpha val="40000"/>
                    </a:prstClr>
                  </a:outerShdw>
                </a:effectLst>
              </a:rPr>
              <a:t>Ba</a:t>
            </a:r>
            <a:r>
              <a:rPr lang="en-US" sz="1050" dirty="0" smtClean="0">
                <a:effectLst>
                  <a:outerShdw blurRad="50800" dist="38100" algn="tr" rotWithShape="0">
                    <a:prstClr val="black">
                      <a:alpha val="40000"/>
                    </a:prstClr>
                  </a:outerShdw>
                </a:effectLst>
              </a:rPr>
              <a:t>)</a:t>
            </a:r>
            <a:endParaRPr lang="en-US" sz="105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35608" y="274638"/>
            <a:ext cx="7498080" cy="1143000"/>
          </a:xfrm>
        </p:spPr>
        <p:txBody>
          <a:bodyPr>
            <a:normAutofit fontScale="90000"/>
          </a:bodyPr>
          <a:lstStyle/>
          <a:p>
            <a:pPr algn="ctr" rtl="1"/>
            <a:r>
              <a:rPr lang="ar-SY" dirty="0" smtClean="0"/>
              <a:t>آلية التأثير</a:t>
            </a:r>
            <a:br>
              <a:rPr lang="ar-SY" dirty="0" smtClean="0"/>
            </a:br>
            <a:r>
              <a:rPr lang="ar-SY" dirty="0" smtClean="0"/>
              <a:t> </a:t>
            </a:r>
            <a:r>
              <a:rPr lang="en-US" dirty="0" smtClean="0"/>
              <a:t>Mechanism Of Action</a:t>
            </a:r>
            <a:endParaRPr lang="en-US" dirty="0"/>
          </a:p>
        </p:txBody>
      </p:sp>
      <p:sp>
        <p:nvSpPr>
          <p:cNvPr id="3" name="Content Placeholder 2"/>
          <p:cNvSpPr>
            <a:spLocks noGrp="1"/>
          </p:cNvSpPr>
          <p:nvPr>
            <p:ph idx="1"/>
          </p:nvPr>
        </p:nvSpPr>
        <p:spPr>
          <a:xfrm>
            <a:off x="1143000" y="1447800"/>
            <a:ext cx="7802880" cy="4876800"/>
          </a:xfrm>
        </p:spPr>
        <p:txBody>
          <a:bodyPr>
            <a:normAutofit/>
          </a:bodyPr>
          <a:lstStyle/>
          <a:p>
            <a:pPr lvl="0" algn="r" rtl="1">
              <a:buFont typeface="Wingdings" pitchFamily="2" charset="2"/>
              <a:buChar char="v"/>
            </a:pPr>
            <a:r>
              <a:rPr lang="ar-SY" dirty="0" smtClean="0"/>
              <a:t>ترتبط شاردة الباريوم مع </a:t>
            </a:r>
            <a:r>
              <a:rPr lang="ar-SY" b="1" dirty="0" smtClean="0"/>
              <a:t>شاردة</a:t>
            </a:r>
            <a:r>
              <a:rPr lang="ar-SY" dirty="0" smtClean="0"/>
              <a:t> </a:t>
            </a:r>
            <a:r>
              <a:rPr lang="ar-SY" b="1" dirty="0" smtClean="0"/>
              <a:t>الكبريتات</a:t>
            </a:r>
            <a:r>
              <a:rPr lang="ar-SY" dirty="0" smtClean="0"/>
              <a:t> وترسبها إذ تملك شاردة الكبريتات تأثيراً منظماً لحركة العضلة القلبية والعضلات الملساء وعصبونات المراكز العصبية وخاصة النخاع الشوكي. التسمم بالباريوم يؤدي إلى:</a:t>
            </a:r>
            <a:endParaRPr lang="en-US" dirty="0" smtClean="0"/>
          </a:p>
          <a:p>
            <a:pPr marL="596646" indent="-514350" algn="r" rtl="1">
              <a:buFont typeface="+mj-lt"/>
              <a:buAutoNum type="arabicPeriod"/>
            </a:pPr>
            <a:r>
              <a:rPr lang="ar-SY" dirty="0" smtClean="0"/>
              <a:t>تحلل في مستوى المراكز العصبية.</a:t>
            </a:r>
            <a:endParaRPr lang="en-US" dirty="0" smtClean="0"/>
          </a:p>
          <a:p>
            <a:pPr marL="596646" indent="-514350" algn="r" rtl="1">
              <a:buFont typeface="+mj-lt"/>
              <a:buAutoNum type="arabicPeriod"/>
            </a:pPr>
            <a:r>
              <a:rPr lang="ar-SY" dirty="0" smtClean="0"/>
              <a:t>اختلاجات في العضلات المخططة وخاصة العضلة القلبية.</a:t>
            </a:r>
            <a:endParaRPr lang="en-US" dirty="0" smtClean="0"/>
          </a:p>
          <a:p>
            <a:pPr marL="596646" indent="-514350" algn="r" rtl="1">
              <a:buFont typeface="+mj-lt"/>
              <a:buAutoNum type="arabicPeriod"/>
            </a:pPr>
            <a:r>
              <a:rPr lang="ar-SY" dirty="0" smtClean="0"/>
              <a:t>تشنجات في العضلات الملساء وخاصة الرحم والمعدة والأمعاء.</a:t>
            </a:r>
            <a:endParaRPr lang="en-US" dirty="0"/>
          </a:p>
        </p:txBody>
      </p:sp>
      <p:sp>
        <p:nvSpPr>
          <p:cNvPr id="4" name="TextBox 3"/>
          <p:cNvSpPr txBox="1"/>
          <p:nvPr/>
        </p:nvSpPr>
        <p:spPr>
          <a:xfrm>
            <a:off x="381000" y="304800"/>
            <a:ext cx="22860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الباريوم</a:t>
            </a:r>
            <a:endParaRPr lang="en-US" sz="1050" dirty="0" smtClean="0"/>
          </a:p>
          <a:p>
            <a:pPr algn="ctr" rtl="1"/>
            <a:r>
              <a:rPr lang="en-US" sz="1050" dirty="0" smtClean="0">
                <a:effectLst>
                  <a:outerShdw blurRad="50800" dist="38100" algn="tr" rotWithShape="0">
                    <a:prstClr val="black">
                      <a:alpha val="40000"/>
                    </a:prstClr>
                  </a:outerShdw>
                </a:effectLst>
              </a:rPr>
              <a:t>Barium (</a:t>
            </a:r>
            <a:r>
              <a:rPr lang="en-US" sz="1050" dirty="0" err="1" smtClean="0">
                <a:effectLst>
                  <a:outerShdw blurRad="50800" dist="38100" algn="tr" rotWithShape="0">
                    <a:prstClr val="black">
                      <a:alpha val="40000"/>
                    </a:prstClr>
                  </a:outerShdw>
                </a:effectLst>
              </a:rPr>
              <a:t>Ba</a:t>
            </a:r>
            <a:r>
              <a:rPr lang="en-US" sz="1050" dirty="0" smtClean="0">
                <a:effectLst>
                  <a:outerShdw blurRad="50800" dist="38100" algn="tr" rotWithShape="0">
                    <a:prstClr val="black">
                      <a:alpha val="40000"/>
                    </a:prstClr>
                  </a:outerShdw>
                </a:effectLst>
              </a:rPr>
              <a:t>)</a:t>
            </a:r>
            <a:endParaRPr lang="en-US" sz="105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35608" y="274638"/>
            <a:ext cx="7498080" cy="1143000"/>
          </a:xfrm>
        </p:spPr>
        <p:txBody>
          <a:bodyPr>
            <a:normAutofit fontScale="90000"/>
          </a:bodyPr>
          <a:lstStyle/>
          <a:p>
            <a:pPr algn="ctr" rtl="1"/>
            <a:r>
              <a:rPr lang="ar-SY" dirty="0" smtClean="0"/>
              <a:t>التأثير على القلب</a:t>
            </a:r>
            <a:br>
              <a:rPr lang="ar-SY" dirty="0" smtClean="0"/>
            </a:br>
            <a:r>
              <a:rPr lang="ar-SY" dirty="0" smtClean="0"/>
              <a:t> </a:t>
            </a:r>
            <a:r>
              <a:rPr lang="en-US" dirty="0" smtClean="0"/>
              <a:t>Action On The Heart</a:t>
            </a:r>
            <a:r>
              <a:rPr lang="ar-SY" dirty="0" smtClean="0"/>
              <a:t>:</a:t>
            </a:r>
            <a:endParaRPr lang="en-US" dirty="0"/>
          </a:p>
        </p:txBody>
      </p:sp>
      <p:sp>
        <p:nvSpPr>
          <p:cNvPr id="3" name="Content Placeholder 2"/>
          <p:cNvSpPr>
            <a:spLocks noGrp="1"/>
          </p:cNvSpPr>
          <p:nvPr>
            <p:ph idx="1"/>
          </p:nvPr>
        </p:nvSpPr>
        <p:spPr>
          <a:xfrm>
            <a:off x="1143000" y="1447800"/>
            <a:ext cx="7802880" cy="4876800"/>
          </a:xfrm>
        </p:spPr>
        <p:txBody>
          <a:bodyPr>
            <a:normAutofit/>
          </a:bodyPr>
          <a:lstStyle/>
          <a:p>
            <a:pPr algn="r" rtl="1"/>
            <a:r>
              <a:rPr lang="ar-SY" dirty="0" smtClean="0"/>
              <a:t>تؤثر شاردة الباريوم على القلب بشكل يشابه تأثير الديجيتال عليه حيث </a:t>
            </a:r>
            <a:r>
              <a:rPr lang="ar-SY" b="1" dirty="0" smtClean="0"/>
              <a:t>تتسع حركة القلب الانقباضية</a:t>
            </a:r>
            <a:r>
              <a:rPr lang="ar-SY" dirty="0" smtClean="0"/>
              <a:t> مما يؤدي إلى تباطؤ القلب. </a:t>
            </a:r>
            <a:endParaRPr lang="en-US" dirty="0" smtClean="0"/>
          </a:p>
          <a:p>
            <a:pPr algn="r" rtl="1">
              <a:buNone/>
            </a:pPr>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كمية الباريوم قليلة:</a:t>
            </a: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r" rtl="1"/>
            <a:r>
              <a:rPr lang="ar-SY" dirty="0" smtClean="0"/>
              <a:t>تنبه الألياف العضلية مما يجعل سرعة نقل التنبيه أكبر مما هي عليه في الحالة العادية.</a:t>
            </a:r>
            <a:endParaRPr lang="en-US" dirty="0" smtClean="0"/>
          </a:p>
          <a:p>
            <a:pPr algn="r" rtl="1">
              <a:buNone/>
            </a:pPr>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كمية الباريوم كبيرة:</a:t>
            </a: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r" rtl="1"/>
            <a:r>
              <a:rPr lang="ar-SY" dirty="0" smtClean="0"/>
              <a:t> تصاب العضلة القلبية بالرجفان القلبي.</a:t>
            </a:r>
            <a:endParaRPr lang="en-US" dirty="0"/>
          </a:p>
        </p:txBody>
      </p:sp>
      <p:sp>
        <p:nvSpPr>
          <p:cNvPr id="4" name="TextBox 3"/>
          <p:cNvSpPr txBox="1"/>
          <p:nvPr/>
        </p:nvSpPr>
        <p:spPr>
          <a:xfrm>
            <a:off x="381000" y="304800"/>
            <a:ext cx="22860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الباريوم</a:t>
            </a:r>
            <a:endParaRPr lang="en-US" sz="1050" dirty="0" smtClean="0"/>
          </a:p>
          <a:p>
            <a:pPr algn="ctr" rtl="1"/>
            <a:r>
              <a:rPr lang="en-US" sz="1050" dirty="0" smtClean="0">
                <a:effectLst>
                  <a:outerShdw blurRad="50800" dist="38100" algn="tr" rotWithShape="0">
                    <a:prstClr val="black">
                      <a:alpha val="40000"/>
                    </a:prstClr>
                  </a:outerShdw>
                </a:effectLst>
              </a:rPr>
              <a:t>Barium (</a:t>
            </a:r>
            <a:r>
              <a:rPr lang="en-US" sz="1050" dirty="0" err="1" smtClean="0">
                <a:effectLst>
                  <a:outerShdw blurRad="50800" dist="38100" algn="tr" rotWithShape="0">
                    <a:prstClr val="black">
                      <a:alpha val="40000"/>
                    </a:prstClr>
                  </a:outerShdw>
                </a:effectLst>
              </a:rPr>
              <a:t>Ba</a:t>
            </a:r>
            <a:r>
              <a:rPr lang="en-US" sz="1050" dirty="0" smtClean="0">
                <a:effectLst>
                  <a:outerShdw blurRad="50800" dist="38100" algn="tr" rotWithShape="0">
                    <a:prstClr val="black">
                      <a:alpha val="40000"/>
                    </a:prstClr>
                  </a:outerShdw>
                </a:effectLst>
              </a:rPr>
              <a:t>)</a:t>
            </a:r>
            <a:endParaRPr lang="en-US" sz="105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35608" y="274638"/>
            <a:ext cx="7498080" cy="1143000"/>
          </a:xfrm>
        </p:spPr>
        <p:txBody>
          <a:bodyPr>
            <a:normAutofit fontScale="90000"/>
          </a:bodyPr>
          <a:lstStyle/>
          <a:p>
            <a:pPr algn="ctr" rtl="1"/>
            <a:r>
              <a:rPr lang="ar-SY" dirty="0" smtClean="0"/>
              <a:t>أعراض التسمم</a:t>
            </a:r>
            <a:br>
              <a:rPr lang="ar-SY" dirty="0" smtClean="0"/>
            </a:br>
            <a:r>
              <a:rPr lang="ar-SY" dirty="0" smtClean="0"/>
              <a:t> </a:t>
            </a:r>
            <a:r>
              <a:rPr lang="en-US" dirty="0" smtClean="0"/>
              <a:t>Intoxication Symptoms</a:t>
            </a:r>
            <a:endParaRPr lang="en-US" dirty="0"/>
          </a:p>
        </p:txBody>
      </p:sp>
      <p:sp>
        <p:nvSpPr>
          <p:cNvPr id="3" name="Content Placeholder 2"/>
          <p:cNvSpPr>
            <a:spLocks noGrp="1"/>
          </p:cNvSpPr>
          <p:nvPr>
            <p:ph idx="1"/>
          </p:nvPr>
        </p:nvSpPr>
        <p:spPr>
          <a:xfrm>
            <a:off x="1143000" y="1447800"/>
            <a:ext cx="7802880" cy="4876800"/>
          </a:xfrm>
        </p:spPr>
        <p:txBody>
          <a:bodyPr>
            <a:normAutofit/>
          </a:bodyPr>
          <a:lstStyle/>
          <a:p>
            <a:pPr lvl="0" algn="r" rtl="1">
              <a:buFont typeface="Wingdings" pitchFamily="2" charset="2"/>
              <a:buChar char="q"/>
            </a:pPr>
            <a:r>
              <a:rPr lang="ar-SY" dirty="0" smtClean="0"/>
              <a:t>تخريش شديد لمخاطية المعدة والعضلات الملساء للأنبوب الهضمي.</a:t>
            </a:r>
            <a:endParaRPr lang="en-US" dirty="0" smtClean="0"/>
          </a:p>
          <a:p>
            <a:pPr lvl="0" algn="r" rtl="1">
              <a:buFont typeface="Wingdings" pitchFamily="2" charset="2"/>
              <a:buChar char="q"/>
            </a:pPr>
            <a:r>
              <a:rPr lang="ar-SY" dirty="0" smtClean="0"/>
              <a:t>غثيان وإقياء واسهال شديدين </a:t>
            </a:r>
            <a:r>
              <a:rPr lang="en-US" dirty="0" smtClean="0">
                <a:sym typeface="Symbol"/>
              </a:rPr>
              <a:t></a:t>
            </a:r>
            <a:r>
              <a:rPr lang="ar-SY" dirty="0" smtClean="0"/>
              <a:t> فقدان كمية كبيرة من السوائل ينجم عنها اصابة المتسمم بالصدمة.</a:t>
            </a:r>
            <a:endParaRPr lang="en-US" dirty="0" smtClean="0"/>
          </a:p>
          <a:p>
            <a:pPr lvl="0" algn="r" rtl="1">
              <a:buFont typeface="Wingdings" pitchFamily="2" charset="2"/>
              <a:buChar char="q"/>
            </a:pPr>
            <a:r>
              <a:rPr lang="ar-SY" dirty="0" smtClean="0"/>
              <a:t>آلام بطنية مع تقلصات عضلية مؤلمة وتشنجات عنيفة تنتهي أحياناً بالشلل الذي يصيب أغلب أقسام الجسم.</a:t>
            </a:r>
            <a:endParaRPr lang="en-US" dirty="0" smtClean="0"/>
          </a:p>
          <a:p>
            <a:pPr lvl="0" algn="r" rtl="1">
              <a:buFont typeface="Wingdings" pitchFamily="2" charset="2"/>
              <a:buChar char="q"/>
            </a:pPr>
            <a:r>
              <a:rPr lang="ar-SY" dirty="0" smtClean="0"/>
              <a:t>الموت بسبب توقف القلب.</a:t>
            </a:r>
            <a:endParaRPr lang="en-US" dirty="0" smtClean="0"/>
          </a:p>
          <a:p>
            <a:pPr algn="r" rtl="1">
              <a:buNone/>
            </a:pPr>
            <a:r>
              <a:rPr lang="ar-SY" dirty="0" smtClean="0"/>
              <a:t>تقدر الجرعة القاتلة بـ </a:t>
            </a:r>
            <a:r>
              <a:rPr lang="en-US" b="1" dirty="0" smtClean="0"/>
              <a:t>3 </a:t>
            </a:r>
            <a:r>
              <a:rPr lang="en-US" b="1" dirty="0" err="1" smtClean="0"/>
              <a:t>gr</a:t>
            </a:r>
            <a:r>
              <a:rPr lang="ar-SY" dirty="0" smtClean="0"/>
              <a:t> ولكن جرعات أقل منها قد تؤدي إلى الموت أحياناً. </a:t>
            </a:r>
            <a:endParaRPr lang="en-US" dirty="0"/>
          </a:p>
        </p:txBody>
      </p:sp>
      <p:sp>
        <p:nvSpPr>
          <p:cNvPr id="4" name="TextBox 3"/>
          <p:cNvSpPr txBox="1"/>
          <p:nvPr/>
        </p:nvSpPr>
        <p:spPr>
          <a:xfrm>
            <a:off x="381000" y="304800"/>
            <a:ext cx="22860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الباريوم</a:t>
            </a:r>
            <a:endParaRPr lang="en-US" sz="1050" dirty="0" smtClean="0"/>
          </a:p>
          <a:p>
            <a:pPr algn="ctr" rtl="1"/>
            <a:r>
              <a:rPr lang="en-US" sz="1050" dirty="0" smtClean="0">
                <a:effectLst>
                  <a:outerShdw blurRad="50800" dist="38100" algn="tr" rotWithShape="0">
                    <a:prstClr val="black">
                      <a:alpha val="40000"/>
                    </a:prstClr>
                  </a:outerShdw>
                </a:effectLst>
              </a:rPr>
              <a:t>Barium (</a:t>
            </a:r>
            <a:r>
              <a:rPr lang="en-US" sz="1050" dirty="0" err="1" smtClean="0">
                <a:effectLst>
                  <a:outerShdw blurRad="50800" dist="38100" algn="tr" rotWithShape="0">
                    <a:prstClr val="black">
                      <a:alpha val="40000"/>
                    </a:prstClr>
                  </a:outerShdw>
                </a:effectLst>
              </a:rPr>
              <a:t>Ba</a:t>
            </a:r>
            <a:r>
              <a:rPr lang="en-US" sz="1050" dirty="0" smtClean="0">
                <a:effectLst>
                  <a:outerShdw blurRad="50800" dist="38100" algn="tr" rotWithShape="0">
                    <a:prstClr val="black">
                      <a:alpha val="40000"/>
                    </a:prstClr>
                  </a:outerShdw>
                </a:effectLst>
              </a:rPr>
              <a:t>)</a:t>
            </a:r>
            <a:endParaRPr lang="en-US" sz="105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35608" y="274638"/>
            <a:ext cx="7498080" cy="1143000"/>
          </a:xfrm>
        </p:spPr>
        <p:txBody>
          <a:bodyPr>
            <a:normAutofit/>
          </a:bodyPr>
          <a:lstStyle/>
          <a:p>
            <a:pPr algn="ctr" rtl="1"/>
            <a:r>
              <a:rPr lang="ar-SY" dirty="0" smtClean="0"/>
              <a:t>العلاج </a:t>
            </a:r>
            <a:r>
              <a:rPr lang="en-US" dirty="0" smtClean="0"/>
              <a:t>Treatment</a:t>
            </a:r>
          </a:p>
        </p:txBody>
      </p:sp>
      <p:sp>
        <p:nvSpPr>
          <p:cNvPr id="3" name="Content Placeholder 2"/>
          <p:cNvSpPr>
            <a:spLocks noGrp="1"/>
          </p:cNvSpPr>
          <p:nvPr>
            <p:ph idx="1"/>
          </p:nvPr>
        </p:nvSpPr>
        <p:spPr>
          <a:xfrm>
            <a:off x="1143000" y="1447800"/>
            <a:ext cx="7802880" cy="4876800"/>
          </a:xfrm>
        </p:spPr>
        <p:txBody>
          <a:bodyPr>
            <a:normAutofit/>
          </a:bodyPr>
          <a:lstStyle/>
          <a:p>
            <a:pPr algn="r" rtl="1"/>
            <a:r>
              <a:rPr lang="ar-SY" b="1" dirty="0" smtClean="0"/>
              <a:t>غسيل المعدة</a:t>
            </a:r>
            <a:r>
              <a:rPr lang="ar-SY" dirty="0" smtClean="0"/>
              <a:t> بماء يحوي على </a:t>
            </a:r>
            <a:r>
              <a:rPr lang="en-US" dirty="0" smtClean="0"/>
              <a:t>Na</a:t>
            </a:r>
            <a:r>
              <a:rPr lang="en-US" baseline="-25000" dirty="0" smtClean="0"/>
              <a:t>2</a:t>
            </a:r>
            <a:r>
              <a:rPr lang="en-US" dirty="0" smtClean="0"/>
              <a:t>SO</a:t>
            </a:r>
            <a:r>
              <a:rPr lang="en-US" baseline="-25000" dirty="0" smtClean="0"/>
              <a:t>4</a:t>
            </a:r>
            <a:r>
              <a:rPr lang="ar-SY" dirty="0" smtClean="0"/>
              <a:t> (يرسب شاردة الباريوم ويمنع الإمتصاص) أما إذا وصل إلى الدم فيعطى </a:t>
            </a:r>
            <a:r>
              <a:rPr lang="ar-SY" b="1" dirty="0" smtClean="0"/>
              <a:t>10 مل</a:t>
            </a:r>
            <a:r>
              <a:rPr lang="ar-SY" dirty="0" smtClean="0"/>
              <a:t> من محلول</a:t>
            </a:r>
            <a:r>
              <a:rPr lang="ar-SY" b="1" dirty="0" smtClean="0"/>
              <a:t> </a:t>
            </a:r>
            <a:r>
              <a:rPr lang="en-US" b="1" dirty="0" smtClean="0"/>
              <a:t>Na</a:t>
            </a:r>
            <a:r>
              <a:rPr lang="en-US" b="1" baseline="-25000" dirty="0" smtClean="0"/>
              <a:t>2</a:t>
            </a:r>
            <a:r>
              <a:rPr lang="en-US" b="1" dirty="0" smtClean="0"/>
              <a:t>SO</a:t>
            </a:r>
            <a:r>
              <a:rPr lang="en-US" b="1" baseline="-25000" dirty="0" smtClean="0"/>
              <a:t>4 </a:t>
            </a:r>
            <a:r>
              <a:rPr lang="en-US" b="1" dirty="0" smtClean="0"/>
              <a:t>(10%)</a:t>
            </a:r>
            <a:r>
              <a:rPr lang="ar-SY" dirty="0" smtClean="0"/>
              <a:t> كل </a:t>
            </a:r>
            <a:r>
              <a:rPr lang="ar-SY" b="1" dirty="0" smtClean="0"/>
              <a:t>ربع</a:t>
            </a:r>
            <a:r>
              <a:rPr lang="ar-SY" dirty="0" smtClean="0"/>
              <a:t> </a:t>
            </a:r>
            <a:r>
              <a:rPr lang="ar-SY" b="1" dirty="0" smtClean="0"/>
              <a:t>ساعة</a:t>
            </a:r>
            <a:r>
              <a:rPr lang="ar-SY" dirty="0" smtClean="0"/>
              <a:t> عن طريق الوريد حتى تراجع الأعراض. أما الترياق </a:t>
            </a:r>
            <a:r>
              <a:rPr lang="en-US" dirty="0" smtClean="0"/>
              <a:t>Antidote</a:t>
            </a:r>
            <a:r>
              <a:rPr lang="ar-SY" dirty="0" smtClean="0"/>
              <a:t> فهو </a:t>
            </a:r>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البابافيرين </a:t>
            </a:r>
            <a:r>
              <a:rPr lang="ar-SY" dirty="0" smtClean="0"/>
              <a:t>(وهي معالجة بالتضاد).</a:t>
            </a:r>
            <a:endParaRPr lang="en-US" dirty="0" smtClean="0"/>
          </a:p>
          <a:p>
            <a:pPr algn="r" rtl="1"/>
            <a:r>
              <a:rPr lang="ar-SY" dirty="0" smtClean="0"/>
              <a:t>تعالج الآلام البطنية باعطاء </a:t>
            </a:r>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المورفين </a:t>
            </a:r>
            <a:r>
              <a:rPr lang="ar-SY" dirty="0" smtClean="0"/>
              <a:t>أو أحد مشتقاته.</a:t>
            </a:r>
            <a:endParaRPr lang="en-US" dirty="0"/>
          </a:p>
        </p:txBody>
      </p:sp>
      <p:sp>
        <p:nvSpPr>
          <p:cNvPr id="4" name="TextBox 3"/>
          <p:cNvSpPr txBox="1"/>
          <p:nvPr/>
        </p:nvSpPr>
        <p:spPr>
          <a:xfrm>
            <a:off x="381000" y="304800"/>
            <a:ext cx="22860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الباريوم</a:t>
            </a:r>
            <a:endParaRPr lang="en-US" sz="1050" dirty="0" smtClean="0"/>
          </a:p>
          <a:p>
            <a:pPr algn="ctr" rtl="1"/>
            <a:r>
              <a:rPr lang="en-US" sz="1050" dirty="0" smtClean="0">
                <a:effectLst>
                  <a:outerShdw blurRad="50800" dist="38100" algn="tr" rotWithShape="0">
                    <a:prstClr val="black">
                      <a:alpha val="40000"/>
                    </a:prstClr>
                  </a:outerShdw>
                </a:effectLst>
              </a:rPr>
              <a:t>Barium (</a:t>
            </a:r>
            <a:r>
              <a:rPr lang="en-US" sz="1050" dirty="0" err="1" smtClean="0">
                <a:effectLst>
                  <a:outerShdw blurRad="50800" dist="38100" algn="tr" rotWithShape="0">
                    <a:prstClr val="black">
                      <a:alpha val="40000"/>
                    </a:prstClr>
                  </a:outerShdw>
                </a:effectLst>
              </a:rPr>
              <a:t>Ba</a:t>
            </a:r>
            <a:r>
              <a:rPr lang="en-US" sz="1050" dirty="0" smtClean="0">
                <a:effectLst>
                  <a:outerShdw blurRad="50800" dist="38100" algn="tr" rotWithShape="0">
                    <a:prstClr val="black">
                      <a:alpha val="40000"/>
                    </a:prstClr>
                  </a:outerShdw>
                </a:effectLst>
              </a:rPr>
              <a:t>)</a:t>
            </a:r>
            <a:endParaRPr lang="en-US" sz="105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35608" y="274638"/>
            <a:ext cx="7498080" cy="1143000"/>
          </a:xfrm>
        </p:spPr>
        <p:txBody>
          <a:bodyPr>
            <a:normAutofit/>
          </a:bodyPr>
          <a:lstStyle/>
          <a:p>
            <a:pPr algn="ctr" rtl="1"/>
            <a:r>
              <a:rPr lang="ar-SY" dirty="0" smtClean="0"/>
              <a:t>العلاج </a:t>
            </a:r>
            <a:r>
              <a:rPr lang="en-US" dirty="0" smtClean="0"/>
              <a:t>Treatment</a:t>
            </a:r>
          </a:p>
        </p:txBody>
      </p:sp>
      <p:sp>
        <p:nvSpPr>
          <p:cNvPr id="3" name="Content Placeholder 2"/>
          <p:cNvSpPr>
            <a:spLocks noGrp="1"/>
          </p:cNvSpPr>
          <p:nvPr>
            <p:ph idx="1"/>
          </p:nvPr>
        </p:nvSpPr>
        <p:spPr>
          <a:xfrm>
            <a:off x="1143000" y="1447800"/>
            <a:ext cx="7802880" cy="4876800"/>
          </a:xfrm>
        </p:spPr>
        <p:txBody>
          <a:bodyPr>
            <a:normAutofit/>
          </a:bodyPr>
          <a:lstStyle/>
          <a:p>
            <a:pPr algn="r" rtl="1"/>
            <a:r>
              <a:rPr lang="ar-SY" b="1" dirty="0" smtClean="0"/>
              <a:t>غسيل المعدة</a:t>
            </a:r>
            <a:r>
              <a:rPr lang="ar-SY" dirty="0" smtClean="0"/>
              <a:t> بماء يحوي على </a:t>
            </a:r>
            <a:r>
              <a:rPr lang="en-US" dirty="0" smtClean="0"/>
              <a:t>Na</a:t>
            </a:r>
            <a:r>
              <a:rPr lang="en-US" baseline="-25000" dirty="0" smtClean="0"/>
              <a:t>2</a:t>
            </a:r>
            <a:r>
              <a:rPr lang="en-US" dirty="0" smtClean="0"/>
              <a:t>SO</a:t>
            </a:r>
            <a:r>
              <a:rPr lang="en-US" baseline="-25000" dirty="0" smtClean="0"/>
              <a:t>4</a:t>
            </a:r>
            <a:r>
              <a:rPr lang="ar-SY" dirty="0" smtClean="0"/>
              <a:t> (يرسب شاردة الباريوم ويمنع الإمتصاص) أما إذا وصل إلى الدم فيعطى </a:t>
            </a:r>
            <a:r>
              <a:rPr lang="ar-SY" b="1" dirty="0" smtClean="0"/>
              <a:t>10 مل</a:t>
            </a:r>
            <a:r>
              <a:rPr lang="ar-SY" dirty="0" smtClean="0"/>
              <a:t> من محلول</a:t>
            </a:r>
            <a:r>
              <a:rPr lang="ar-SY" b="1" dirty="0" smtClean="0"/>
              <a:t> </a:t>
            </a:r>
            <a:r>
              <a:rPr lang="en-US" b="1" dirty="0" smtClean="0"/>
              <a:t>Na</a:t>
            </a:r>
            <a:r>
              <a:rPr lang="en-US" b="1" baseline="-25000" dirty="0" smtClean="0"/>
              <a:t>2</a:t>
            </a:r>
            <a:r>
              <a:rPr lang="en-US" b="1" dirty="0" smtClean="0"/>
              <a:t>SO</a:t>
            </a:r>
            <a:r>
              <a:rPr lang="en-US" b="1" baseline="-25000" dirty="0" smtClean="0"/>
              <a:t>4 </a:t>
            </a:r>
            <a:r>
              <a:rPr lang="en-US" b="1" dirty="0" smtClean="0"/>
              <a:t>(10%)</a:t>
            </a:r>
            <a:r>
              <a:rPr lang="ar-SY" dirty="0" smtClean="0"/>
              <a:t> كل </a:t>
            </a:r>
            <a:r>
              <a:rPr lang="ar-SY" b="1" dirty="0" smtClean="0"/>
              <a:t>ربع</a:t>
            </a:r>
            <a:r>
              <a:rPr lang="ar-SY" dirty="0" smtClean="0"/>
              <a:t> </a:t>
            </a:r>
            <a:r>
              <a:rPr lang="ar-SY" b="1" dirty="0" smtClean="0"/>
              <a:t>ساعة</a:t>
            </a:r>
            <a:r>
              <a:rPr lang="ar-SY" dirty="0" smtClean="0"/>
              <a:t> عن طريق الوريد حتى تراجع الأعراض. أما الترياق </a:t>
            </a:r>
            <a:r>
              <a:rPr lang="en-US" dirty="0" smtClean="0"/>
              <a:t>Antidote</a:t>
            </a:r>
            <a:r>
              <a:rPr lang="ar-SY" dirty="0" smtClean="0"/>
              <a:t> فهو </a:t>
            </a:r>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البابافيرين </a:t>
            </a:r>
            <a:r>
              <a:rPr lang="ar-SY" dirty="0" smtClean="0"/>
              <a:t>(وهي معالجة بالتضاد).</a:t>
            </a:r>
            <a:endParaRPr lang="en-US" dirty="0" smtClean="0"/>
          </a:p>
          <a:p>
            <a:pPr algn="r" rtl="1"/>
            <a:r>
              <a:rPr lang="ar-SY" dirty="0" smtClean="0"/>
              <a:t>تعالج الآلام البطنية باعطاء </a:t>
            </a:r>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المورفين </a:t>
            </a:r>
            <a:r>
              <a:rPr lang="ar-SY" dirty="0" smtClean="0"/>
              <a:t>أو أحد مشتقاته.</a:t>
            </a:r>
            <a:endParaRPr lang="en-US" dirty="0"/>
          </a:p>
        </p:txBody>
      </p:sp>
      <p:sp>
        <p:nvSpPr>
          <p:cNvPr id="4" name="TextBox 3"/>
          <p:cNvSpPr txBox="1"/>
          <p:nvPr/>
        </p:nvSpPr>
        <p:spPr>
          <a:xfrm>
            <a:off x="381000" y="304800"/>
            <a:ext cx="22860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الباريوم</a:t>
            </a:r>
            <a:endParaRPr lang="en-US" sz="1050" dirty="0" smtClean="0"/>
          </a:p>
          <a:p>
            <a:pPr algn="ctr" rtl="1"/>
            <a:r>
              <a:rPr lang="en-US" sz="1050" dirty="0" smtClean="0">
                <a:effectLst>
                  <a:outerShdw blurRad="50800" dist="38100" algn="tr" rotWithShape="0">
                    <a:prstClr val="black">
                      <a:alpha val="40000"/>
                    </a:prstClr>
                  </a:outerShdw>
                </a:effectLst>
              </a:rPr>
              <a:t>Barium (</a:t>
            </a:r>
            <a:r>
              <a:rPr lang="en-US" sz="1050" dirty="0" err="1" smtClean="0">
                <a:effectLst>
                  <a:outerShdw blurRad="50800" dist="38100" algn="tr" rotWithShape="0">
                    <a:prstClr val="black">
                      <a:alpha val="40000"/>
                    </a:prstClr>
                  </a:outerShdw>
                </a:effectLst>
              </a:rPr>
              <a:t>Ba</a:t>
            </a:r>
            <a:r>
              <a:rPr lang="en-US" sz="1050" dirty="0" smtClean="0">
                <a:effectLst>
                  <a:outerShdw blurRad="50800" dist="38100" algn="tr" rotWithShape="0">
                    <a:prstClr val="black">
                      <a:alpha val="40000"/>
                    </a:prstClr>
                  </a:outerShdw>
                </a:effectLst>
              </a:rPr>
              <a:t>)</a:t>
            </a:r>
            <a:endParaRPr lang="en-US" sz="105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35608" y="274638"/>
            <a:ext cx="7498080" cy="1143000"/>
          </a:xfrm>
        </p:spPr>
        <p:txBody>
          <a:bodyPr>
            <a:normAutofit fontScale="90000"/>
          </a:bodyPr>
          <a:lstStyle/>
          <a:p>
            <a:pPr algn="ctr" rtl="1"/>
            <a:r>
              <a:rPr lang="ar-SY" dirty="0" smtClean="0"/>
              <a:t>الكشف عن الباريوم</a:t>
            </a:r>
            <a:br>
              <a:rPr lang="ar-SY" dirty="0" smtClean="0"/>
            </a:br>
            <a:r>
              <a:rPr lang="ar-SY" dirty="0" smtClean="0"/>
              <a:t> </a:t>
            </a:r>
            <a:r>
              <a:rPr lang="en-US" dirty="0" smtClean="0"/>
              <a:t>Detection Of Barium</a:t>
            </a:r>
          </a:p>
        </p:txBody>
      </p:sp>
      <p:sp>
        <p:nvSpPr>
          <p:cNvPr id="3" name="Content Placeholder 2"/>
          <p:cNvSpPr>
            <a:spLocks noGrp="1"/>
          </p:cNvSpPr>
          <p:nvPr>
            <p:ph idx="1"/>
          </p:nvPr>
        </p:nvSpPr>
        <p:spPr>
          <a:xfrm>
            <a:off x="1143000" y="1447800"/>
            <a:ext cx="7802880" cy="5410200"/>
          </a:xfrm>
        </p:spPr>
        <p:txBody>
          <a:bodyPr>
            <a:normAutofit fontScale="92500" lnSpcReduction="10000"/>
          </a:bodyPr>
          <a:lstStyle/>
          <a:p>
            <a:pPr marL="596646" indent="-514350" algn="r" rtl="1">
              <a:buFont typeface="+mj-lt"/>
              <a:buAutoNum type="arabicPeriod"/>
            </a:pPr>
            <a:r>
              <a:rPr lang="ar-SY" dirty="0" smtClean="0">
                <a:latin typeface="Traditional Arabic" pitchFamily="18" charset="-78"/>
                <a:cs typeface="Traditional Arabic" pitchFamily="18" charset="-78"/>
              </a:rPr>
              <a:t>بعد </a:t>
            </a:r>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rPr>
              <a:t>تخريب </a:t>
            </a:r>
            <a:r>
              <a:rPr lang="ar-SY" dirty="0" smtClean="0">
                <a:latin typeface="Traditional Arabic" pitchFamily="18" charset="-78"/>
                <a:cs typeface="Traditional Arabic" pitchFamily="18" charset="-78"/>
              </a:rPr>
              <a:t>المادة العضوية بالحموض أو بالكلور الوليد </a:t>
            </a:r>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rPr>
              <a:t>تترسب </a:t>
            </a:r>
            <a:r>
              <a:rPr lang="ar-SY" dirty="0" smtClean="0">
                <a:latin typeface="Traditional Arabic" pitchFamily="18" charset="-78"/>
                <a:cs typeface="Traditional Arabic" pitchFamily="18" charset="-78"/>
              </a:rPr>
              <a:t>شاردة الباريوم بشكل كبريتات.</a:t>
            </a:r>
            <a:endParaRPr lang="en-US" dirty="0" smtClean="0">
              <a:latin typeface="Traditional Arabic" pitchFamily="18" charset="-78"/>
              <a:cs typeface="Traditional Arabic" pitchFamily="18" charset="-78"/>
            </a:endParaRPr>
          </a:p>
          <a:p>
            <a:pPr marL="596646" indent="-514350" algn="r" rtl="1">
              <a:buFont typeface="+mj-lt"/>
              <a:buAutoNum type="arabicPeriod"/>
            </a:pPr>
            <a:r>
              <a:rPr lang="ar-SY" dirty="0" smtClean="0">
                <a:latin typeface="Traditional Arabic" pitchFamily="18" charset="-78"/>
                <a:cs typeface="Traditional Arabic" pitchFamily="18" charset="-78"/>
              </a:rPr>
              <a:t>بعد </a:t>
            </a:r>
            <a:r>
              <a:rPr lang="ar-SY"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الترشيح </a:t>
            </a:r>
            <a:r>
              <a:rPr lang="ar-SY" dirty="0" smtClean="0">
                <a:latin typeface="Traditional Arabic" pitchFamily="18" charset="-78"/>
                <a:cs typeface="Traditional Arabic" pitchFamily="18" charset="-78"/>
              </a:rPr>
              <a:t>يطبق عليه </a:t>
            </a:r>
            <a:r>
              <a:rPr lang="ar-SY"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التفاعل </a:t>
            </a:r>
            <a:r>
              <a:rPr lang="ar-SY" dirty="0" smtClean="0">
                <a:latin typeface="Traditional Arabic" pitchFamily="18" charset="-78"/>
                <a:cs typeface="Traditional Arabic" pitchFamily="18" charset="-78"/>
              </a:rPr>
              <a:t>التالي مع فحمات الصوديوم بالحرارة القوية:</a:t>
            </a:r>
          </a:p>
          <a:p>
            <a:pPr marL="596646" indent="-514350" algn="ctr" rtl="1">
              <a:buNone/>
            </a:pPr>
            <a:r>
              <a:rPr lang="en-US" sz="2800" dirty="0" smtClean="0">
                <a:latin typeface="Traditional Arabic" pitchFamily="18" charset="-78"/>
                <a:cs typeface="Traditional Arabic" pitchFamily="18" charset="-78"/>
              </a:rPr>
              <a:t>Na</a:t>
            </a:r>
            <a:r>
              <a:rPr lang="en-US" sz="2800" baseline="-25000" dirty="0" smtClean="0">
                <a:latin typeface="Traditional Arabic" pitchFamily="18" charset="-78"/>
                <a:cs typeface="Traditional Arabic" pitchFamily="18" charset="-78"/>
              </a:rPr>
              <a:t>2</a:t>
            </a:r>
            <a:r>
              <a:rPr lang="en-US" sz="2800" dirty="0" smtClean="0">
                <a:latin typeface="Traditional Arabic" pitchFamily="18" charset="-78"/>
                <a:cs typeface="Traditional Arabic" pitchFamily="18" charset="-78"/>
              </a:rPr>
              <a:t>CO</a:t>
            </a:r>
            <a:r>
              <a:rPr lang="en-US" sz="2800" baseline="-25000" dirty="0" smtClean="0">
                <a:latin typeface="Traditional Arabic" pitchFamily="18" charset="-78"/>
                <a:cs typeface="Traditional Arabic" pitchFamily="18" charset="-78"/>
              </a:rPr>
              <a:t>3</a:t>
            </a:r>
            <a:r>
              <a:rPr lang="en-US" sz="2800" dirty="0" smtClean="0">
                <a:latin typeface="Traditional Arabic" pitchFamily="18" charset="-78"/>
                <a:cs typeface="Traditional Arabic" pitchFamily="18" charset="-78"/>
              </a:rPr>
              <a:t> + BaSO</a:t>
            </a:r>
            <a:r>
              <a:rPr lang="en-US" sz="2800" baseline="-25000" dirty="0" smtClean="0">
                <a:latin typeface="Traditional Arabic" pitchFamily="18" charset="-78"/>
                <a:cs typeface="Traditional Arabic" pitchFamily="18" charset="-78"/>
              </a:rPr>
              <a:t>4</a:t>
            </a:r>
            <a:r>
              <a:rPr lang="en-US" sz="2800" dirty="0" smtClean="0">
                <a:latin typeface="Traditional Arabic" pitchFamily="18" charset="-78"/>
                <a:cs typeface="Traditional Arabic" pitchFamily="18" charset="-78"/>
              </a:rPr>
              <a:t>                 BaCO</a:t>
            </a:r>
            <a:r>
              <a:rPr lang="en-US" sz="2800" baseline="-25000" dirty="0" smtClean="0">
                <a:latin typeface="Traditional Arabic" pitchFamily="18" charset="-78"/>
                <a:cs typeface="Traditional Arabic" pitchFamily="18" charset="-78"/>
              </a:rPr>
              <a:t>3</a:t>
            </a:r>
            <a:r>
              <a:rPr lang="en-US" sz="2800" dirty="0" smtClean="0">
                <a:latin typeface="Traditional Arabic" pitchFamily="18" charset="-78"/>
                <a:cs typeface="Traditional Arabic" pitchFamily="18" charset="-78"/>
              </a:rPr>
              <a:t> + Na</a:t>
            </a:r>
            <a:r>
              <a:rPr lang="en-US" sz="2800" baseline="-25000" dirty="0" smtClean="0">
                <a:latin typeface="Traditional Arabic" pitchFamily="18" charset="-78"/>
                <a:cs typeface="Traditional Arabic" pitchFamily="18" charset="-78"/>
              </a:rPr>
              <a:t>2</a:t>
            </a:r>
            <a:r>
              <a:rPr lang="en-US" sz="2800" dirty="0" smtClean="0">
                <a:latin typeface="Traditional Arabic" pitchFamily="18" charset="-78"/>
                <a:cs typeface="Traditional Arabic" pitchFamily="18" charset="-78"/>
              </a:rPr>
              <a:t>SO</a:t>
            </a:r>
            <a:r>
              <a:rPr lang="en-US" sz="2800" baseline="-25000" dirty="0" smtClean="0">
                <a:latin typeface="Traditional Arabic" pitchFamily="18" charset="-78"/>
                <a:cs typeface="Traditional Arabic" pitchFamily="18" charset="-78"/>
              </a:rPr>
              <a:t>4</a:t>
            </a:r>
            <a:endParaRPr lang="en-US" sz="2800" dirty="0" smtClean="0">
              <a:latin typeface="Traditional Arabic" pitchFamily="18" charset="-78"/>
              <a:cs typeface="Traditional Arabic" pitchFamily="18" charset="-78"/>
            </a:endParaRPr>
          </a:p>
          <a:p>
            <a:pPr marL="596646" indent="-514350" algn="r" rtl="1">
              <a:buFont typeface="+mj-lt"/>
              <a:buAutoNum type="arabicPeriod" startAt="3"/>
            </a:pPr>
            <a:r>
              <a:rPr lang="ar-SY" dirty="0" smtClean="0">
                <a:latin typeface="Traditional Arabic" pitchFamily="18" charset="-78"/>
                <a:cs typeface="Traditional Arabic" pitchFamily="18" charset="-78"/>
              </a:rPr>
              <a:t>- ثم يتحول إلى فحمات الباريوم بحله بالماء حيث تنحل </a:t>
            </a:r>
            <a:r>
              <a:rPr lang="en-US" dirty="0" smtClean="0">
                <a:latin typeface="Traditional Arabic" pitchFamily="18" charset="-78"/>
                <a:cs typeface="Traditional Arabic" pitchFamily="18" charset="-78"/>
              </a:rPr>
              <a:t>Na</a:t>
            </a:r>
            <a:r>
              <a:rPr lang="en-US" baseline="-25000" dirty="0" smtClean="0">
                <a:latin typeface="Traditional Arabic" pitchFamily="18" charset="-78"/>
                <a:cs typeface="Traditional Arabic" pitchFamily="18" charset="-78"/>
              </a:rPr>
              <a:t>2</a:t>
            </a:r>
            <a:r>
              <a:rPr lang="en-US" dirty="0" smtClean="0">
                <a:latin typeface="Traditional Arabic" pitchFamily="18" charset="-78"/>
                <a:cs typeface="Traditional Arabic" pitchFamily="18" charset="-78"/>
              </a:rPr>
              <a:t>SO</a:t>
            </a:r>
            <a:r>
              <a:rPr lang="en-US" baseline="-25000" dirty="0" smtClean="0">
                <a:latin typeface="Traditional Arabic" pitchFamily="18" charset="-78"/>
                <a:cs typeface="Traditional Arabic" pitchFamily="18" charset="-78"/>
              </a:rPr>
              <a:t>4</a:t>
            </a:r>
            <a:r>
              <a:rPr lang="ar-SY" dirty="0" smtClean="0">
                <a:latin typeface="Traditional Arabic" pitchFamily="18" charset="-78"/>
                <a:cs typeface="Traditional Arabic" pitchFamily="18" charset="-78"/>
              </a:rPr>
              <a:t> ويبقى</a:t>
            </a:r>
            <a:r>
              <a:rPr lang="en-US" dirty="0" smtClean="0">
                <a:latin typeface="Traditional Arabic" pitchFamily="18" charset="-78"/>
                <a:cs typeface="Traditional Arabic" pitchFamily="18" charset="-78"/>
              </a:rPr>
              <a:t>BaCO</a:t>
            </a:r>
            <a:r>
              <a:rPr lang="en-US" baseline="-25000" dirty="0" smtClean="0">
                <a:latin typeface="Traditional Arabic" pitchFamily="18" charset="-78"/>
                <a:cs typeface="Traditional Arabic" pitchFamily="18" charset="-78"/>
              </a:rPr>
              <a:t>3</a:t>
            </a:r>
            <a:r>
              <a:rPr lang="en-US" dirty="0" smtClean="0">
                <a:latin typeface="Traditional Arabic" pitchFamily="18" charset="-78"/>
                <a:cs typeface="Traditional Arabic" pitchFamily="18" charset="-78"/>
              </a:rPr>
              <a:t> </a:t>
            </a:r>
            <a:r>
              <a:rPr lang="ar-SY" dirty="0" smtClean="0">
                <a:latin typeface="Traditional Arabic" pitchFamily="18" charset="-78"/>
                <a:cs typeface="Traditional Arabic" pitchFamily="18" charset="-78"/>
              </a:rPr>
              <a:t> فيحل بـ </a:t>
            </a:r>
            <a:r>
              <a:rPr lang="en-US" dirty="0" err="1" smtClean="0">
                <a:latin typeface="Traditional Arabic" pitchFamily="18" charset="-78"/>
                <a:cs typeface="Traditional Arabic" pitchFamily="18" charset="-78"/>
              </a:rPr>
              <a:t>HCl</a:t>
            </a:r>
            <a:r>
              <a:rPr lang="ar-SY" dirty="0" smtClean="0">
                <a:latin typeface="Traditional Arabic" pitchFamily="18" charset="-78"/>
                <a:cs typeface="Traditional Arabic" pitchFamily="18" charset="-78"/>
              </a:rPr>
              <a:t> المخفف فيتحول إلى </a:t>
            </a:r>
            <a:r>
              <a:rPr lang="en-US" b="1" dirty="0" smtClean="0">
                <a:latin typeface="Traditional Arabic" pitchFamily="18" charset="-78"/>
                <a:cs typeface="Traditional Arabic" pitchFamily="18" charset="-78"/>
              </a:rPr>
              <a:t>BaCl</a:t>
            </a:r>
            <a:r>
              <a:rPr lang="en-US" b="1" baseline="-25000" dirty="0" smtClean="0">
                <a:latin typeface="Traditional Arabic" pitchFamily="18" charset="-78"/>
                <a:cs typeface="Traditional Arabic" pitchFamily="18" charset="-78"/>
              </a:rPr>
              <a:t>2</a:t>
            </a:r>
            <a:r>
              <a:rPr lang="ar-SY" dirty="0" smtClean="0">
                <a:latin typeface="Traditional Arabic" pitchFamily="18" charset="-78"/>
                <a:cs typeface="Traditional Arabic" pitchFamily="18" charset="-78"/>
              </a:rPr>
              <a:t> الذي يطبق عليه تفاعلات الكشف:</a:t>
            </a:r>
            <a:endParaRPr lang="en-US" dirty="0" smtClean="0">
              <a:latin typeface="Traditional Arabic" pitchFamily="18" charset="-78"/>
              <a:cs typeface="Traditional Arabic" pitchFamily="18" charset="-78"/>
            </a:endParaRPr>
          </a:p>
          <a:p>
            <a:pPr lvl="1" algn="r" rtl="1"/>
            <a:r>
              <a:rPr lang="ar-SY" dirty="0" smtClean="0">
                <a:latin typeface="Traditional Arabic" pitchFamily="18" charset="-78"/>
                <a:cs typeface="Traditional Arabic" pitchFamily="18" charset="-78"/>
              </a:rPr>
              <a:t>راسب أصفر مع كرومات البوتاسيوم.</a:t>
            </a:r>
            <a:endParaRPr lang="en-US" dirty="0" smtClean="0">
              <a:latin typeface="Traditional Arabic" pitchFamily="18" charset="-78"/>
              <a:cs typeface="Traditional Arabic" pitchFamily="18" charset="-78"/>
            </a:endParaRPr>
          </a:p>
          <a:p>
            <a:pPr lvl="1" algn="r" rtl="1"/>
            <a:r>
              <a:rPr lang="ar-SY" dirty="0" smtClean="0">
                <a:latin typeface="Traditional Arabic" pitchFamily="18" charset="-78"/>
                <a:cs typeface="Traditional Arabic" pitchFamily="18" charset="-78"/>
              </a:rPr>
              <a:t>راسب أبيض مع السلفات. </a:t>
            </a:r>
          </a:p>
          <a:p>
            <a:pPr algn="r" rtl="1">
              <a:buNone/>
            </a:pPr>
            <a:r>
              <a:rPr lang="ar-SY" b="1" dirty="0" smtClean="0">
                <a:ln w="3175">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Traditional Arabic" pitchFamily="18" charset="-78"/>
                <a:cs typeface="Traditional Arabic" pitchFamily="18" charset="-78"/>
              </a:rPr>
              <a:t>ملاحظة: </a:t>
            </a:r>
            <a:r>
              <a:rPr lang="ar-SY" dirty="0" smtClean="0">
                <a:latin typeface="Traditional Arabic" pitchFamily="18" charset="-78"/>
                <a:cs typeface="Traditional Arabic" pitchFamily="18" charset="-78"/>
              </a:rPr>
              <a:t>لا يوجد أي أثر للباريوم ولذلك عند كشف أن كمية منه ومهما كانت صغيرة فهي تدل على حدوث تسمم بالباريوم. </a:t>
            </a:r>
            <a:endParaRPr lang="en-US" dirty="0" smtClean="0">
              <a:latin typeface="Traditional Arabic" pitchFamily="18" charset="-78"/>
              <a:cs typeface="Traditional Arabic" pitchFamily="18" charset="-78"/>
            </a:endParaRPr>
          </a:p>
          <a:p>
            <a:pPr lvl="1" algn="r" rtl="1">
              <a:buNone/>
            </a:pPr>
            <a:endParaRPr lang="en-US" dirty="0" smtClean="0"/>
          </a:p>
          <a:p>
            <a:pPr marL="596646" indent="-514350" algn="r" rtl="1">
              <a:buFont typeface="+mj-lt"/>
              <a:buAutoNum type="arabicPeriod" startAt="3"/>
            </a:pPr>
            <a:endParaRPr lang="en-US" dirty="0"/>
          </a:p>
        </p:txBody>
      </p:sp>
      <p:sp>
        <p:nvSpPr>
          <p:cNvPr id="4" name="TextBox 3"/>
          <p:cNvSpPr txBox="1"/>
          <p:nvPr/>
        </p:nvSpPr>
        <p:spPr>
          <a:xfrm>
            <a:off x="381000" y="304800"/>
            <a:ext cx="22860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الباريوم</a:t>
            </a:r>
            <a:endParaRPr lang="en-US" sz="1050" dirty="0" smtClean="0"/>
          </a:p>
          <a:p>
            <a:pPr algn="ctr" rtl="1"/>
            <a:r>
              <a:rPr lang="en-US" sz="1050" dirty="0" smtClean="0">
                <a:effectLst>
                  <a:outerShdw blurRad="50800" dist="38100" algn="tr" rotWithShape="0">
                    <a:prstClr val="black">
                      <a:alpha val="40000"/>
                    </a:prstClr>
                  </a:outerShdw>
                </a:effectLst>
              </a:rPr>
              <a:t>Barium (</a:t>
            </a:r>
            <a:r>
              <a:rPr lang="en-US" sz="1050" dirty="0" err="1" smtClean="0">
                <a:effectLst>
                  <a:outerShdw blurRad="50800" dist="38100" algn="tr" rotWithShape="0">
                    <a:prstClr val="black">
                      <a:alpha val="40000"/>
                    </a:prstClr>
                  </a:outerShdw>
                </a:effectLst>
              </a:rPr>
              <a:t>Ba</a:t>
            </a:r>
            <a:r>
              <a:rPr lang="en-US" sz="1050" dirty="0" smtClean="0">
                <a:effectLst>
                  <a:outerShdw blurRad="50800" dist="38100" algn="tr" rotWithShape="0">
                    <a:prstClr val="black">
                      <a:alpha val="40000"/>
                    </a:prstClr>
                  </a:outerShdw>
                </a:effectLst>
              </a:rPr>
              <a:t>)</a:t>
            </a:r>
            <a:endParaRPr lang="en-US" sz="1050" dirty="0"/>
          </a:p>
        </p:txBody>
      </p:sp>
      <p:cxnSp>
        <p:nvCxnSpPr>
          <p:cNvPr id="7" name="Straight Arrow Connector 6"/>
          <p:cNvCxnSpPr/>
          <p:nvPr/>
        </p:nvCxnSpPr>
        <p:spPr>
          <a:xfrm>
            <a:off x="4267200" y="3429000"/>
            <a:ext cx="1295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343400" y="3124200"/>
            <a:ext cx="1066800" cy="369332"/>
          </a:xfrm>
          <a:prstGeom prst="rect">
            <a:avLst/>
          </a:prstGeom>
          <a:noFill/>
        </p:spPr>
        <p:txBody>
          <a:bodyPr wrap="square" rtlCol="0">
            <a:spAutoFit/>
          </a:bodyPr>
          <a:lstStyle/>
          <a:p>
            <a:pPr algn="ctr" rtl="1"/>
            <a:r>
              <a:rPr lang="ar-SY" dirty="0" smtClean="0"/>
              <a:t>حرارة</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52400" y="2590800"/>
            <a:ext cx="8839200" cy="3810000"/>
          </a:xfrm>
        </p:spPr>
        <p:txBody>
          <a:bodyPr>
            <a:noAutofit/>
          </a:bodyPr>
          <a:lstStyle/>
          <a:p>
            <a:pPr rtl="1"/>
            <a:r>
              <a:rPr lang="ar-SY" sz="2800" u="sng"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أولاً:</a:t>
            </a:r>
            <a:r>
              <a:rPr lang="ar-SY" sz="2400" u="sng"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التسمم الحاد الإجرامي والإنتحاري:</a:t>
            </a:r>
            <a:endParaRPr lang="en-US" sz="2400" u="sng"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rtl="1"/>
            <a:r>
              <a:rPr lang="ar-SY"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نادر جداً بسبب الطعم المقزز لأملاحه وممكن أن يحدث التسمم تحت الحاد العرضي وذلك عند :</a:t>
            </a:r>
            <a:endParaRPr lang="en-US"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rtl="1"/>
            <a:r>
              <a:rPr lang="ar-SY"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النساء بغرض الاجهاض.</a:t>
            </a:r>
            <a:endParaRPr lang="en-US"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rtl="1"/>
            <a:r>
              <a:rPr lang="ar-SY"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الأطفال عند ابتلاع كمية من طلاء الألعاب الحاوية على الرصاص أو أغذية ملوثة بشوارد الرصاص.</a:t>
            </a:r>
            <a:endParaRPr lang="en-US"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rtl="1"/>
            <a:r>
              <a:rPr lang="ar-SY"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الجرعة القاتلة لإنسان بالغ من أملاح الرصاص المنحلة تقارب </a:t>
            </a:r>
            <a:r>
              <a:rPr lang="en-US"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 </a:t>
            </a:r>
            <a:r>
              <a:rPr lang="en-US" sz="2200"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gr</a:t>
            </a:r>
            <a:r>
              <a:rPr lang="ar-SY"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وتعتمد الجرعة على:</a:t>
            </a:r>
            <a:endParaRPr lang="en-US"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rtl="1"/>
            <a:r>
              <a:rPr lang="ar-SY"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 الحالة الصحية للجسم وخاصة الكبد والكلية.</a:t>
            </a:r>
            <a:endParaRPr lang="en-US"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rtl="1"/>
            <a:r>
              <a:rPr lang="ar-SY"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 العمر : الأطفال أشد حساسية يليهم النساء ثم الشيوخ .</a:t>
            </a:r>
            <a:endParaRPr lang="en-US"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rtl="1"/>
            <a:r>
              <a:rPr lang="ar-SY"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القيم الطبيعية أقل من </a:t>
            </a:r>
            <a:r>
              <a:rPr lang="en-US"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20 </a:t>
            </a:r>
            <a:r>
              <a:rPr lang="en-US" sz="2200"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μg</a:t>
            </a:r>
            <a:r>
              <a:rPr lang="en-US"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/100ml</a:t>
            </a:r>
            <a:r>
              <a:rPr lang="ar-SY"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في الدم و </a:t>
            </a:r>
            <a:r>
              <a:rPr lang="en-US"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40-50 µg/l</a:t>
            </a:r>
            <a:r>
              <a:rPr lang="ar-SY" sz="2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في البول.</a:t>
            </a:r>
          </a:p>
          <a:p>
            <a:endParaRPr lang="en-US" sz="2400"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Title 2"/>
          <p:cNvSpPr>
            <a:spLocks noGrp="1"/>
          </p:cNvSpPr>
          <p:nvPr>
            <p:ph type="title"/>
          </p:nvPr>
        </p:nvSpPr>
        <p:spPr/>
        <p:txBody>
          <a:bodyPr/>
          <a:lstStyle/>
          <a:p>
            <a:pPr rtl="1"/>
            <a:r>
              <a:rPr lang="ar-SY" dirty="0" smtClean="0"/>
              <a:t>طبيعة التسمم </a:t>
            </a:r>
            <a:r>
              <a:rPr lang="en-US" dirty="0" smtClean="0"/>
              <a:t>Type of Intoxication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52400" y="2514600"/>
            <a:ext cx="8839200" cy="3962400"/>
          </a:xfrm>
        </p:spPr>
        <p:txBody>
          <a:bodyPr>
            <a:noAutofit/>
          </a:bodyPr>
          <a:lstStyle/>
          <a:p>
            <a:pPr rtl="1"/>
            <a:r>
              <a:rPr lang="ar-SY" sz="2400" u="dotted"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التسمم المزمن </a:t>
            </a:r>
            <a:r>
              <a:rPr lang="en-US" sz="2400" u="dotted"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Saturnism</a:t>
            </a:r>
            <a:r>
              <a:rPr lang="ar-SY" sz="2400" u="dotted"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endParaRPr lang="ar-SY"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r" rtl="1"/>
            <a:r>
              <a:rPr lang="ar-SY"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أهم أشكال التسمم بالرصاص، ويسمى (مرض زحل </a:t>
            </a:r>
            <a:r>
              <a:rPr lang="en-US" sz="1800" cap="none" spc="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Saturnism</a:t>
            </a:r>
            <a:r>
              <a:rPr lang="ar-SY"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أو الاسرابية )، وقد عرف هذا التسمم من قبل الميلاد حيث كتب عنه هيبوكرات ووصفه بدقة بأنه المرض الناتج عن استخلاص الفلزات الرصاصية.</a:t>
            </a:r>
          </a:p>
          <a:p>
            <a:pPr algn="r" rtl="1"/>
            <a:r>
              <a:rPr lang="ar-SY"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بعد دخوله عن طريق جهاز الهضم يتحول في المعدة إلى كلوريد الرصاص والذي ينحل جزئياً في العصارة المعدية وبعد ذلك يتحول إلى كولات التي تنحل انحلالاً كلياً في عصارة المعي وبهذا الشكل يمتص.</a:t>
            </a:r>
            <a:endParaRPr lang="en-US"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r" rtl="1"/>
            <a:r>
              <a:rPr lang="ar-SY" sz="1800" u="dotted" cap="none" spc="0" dirty="0" smtClean="0">
                <a:ln w="1905"/>
                <a:solidFill>
                  <a:srgbClr val="FF0000"/>
                </a:solidFill>
                <a:effectLst>
                  <a:innerShdw blurRad="69850" dist="43180" dir="5400000">
                    <a:srgbClr val="000000">
                      <a:alpha val="65000"/>
                    </a:srgbClr>
                  </a:innerShdw>
                </a:effectLst>
              </a:rPr>
              <a:t>ملاحظة:</a:t>
            </a:r>
            <a:r>
              <a:rPr lang="ar-SY"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يعتمد الإمتصاص على العمر: فعند البالغين :يمتص </a:t>
            </a:r>
            <a:r>
              <a:rPr lang="en-US"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10</a:t>
            </a:r>
            <a:r>
              <a:rPr lang="en-US"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sym typeface="Symbol"/>
              </a:rPr>
              <a:t></a:t>
            </a:r>
            <a:r>
              <a:rPr lang="ar-SY"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من الرصاص و يبقى في الجسم </a:t>
            </a:r>
            <a:r>
              <a:rPr lang="en-US"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5</a:t>
            </a:r>
            <a:r>
              <a:rPr lang="en-US"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sym typeface="Symbol"/>
              </a:rPr>
              <a:t></a:t>
            </a:r>
            <a:r>
              <a:rPr lang="ar-SY"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من الكمية الممتصة أما عند الأطفال يمتص </a:t>
            </a:r>
            <a:r>
              <a:rPr lang="en-US"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40</a:t>
            </a:r>
            <a:r>
              <a:rPr lang="en-US"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sym typeface="Symbol"/>
              </a:rPr>
              <a:t></a:t>
            </a:r>
            <a:r>
              <a:rPr lang="ar-SY"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من الرصاص و يبقى في الجسم </a:t>
            </a:r>
            <a:r>
              <a:rPr lang="en-US"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30</a:t>
            </a:r>
            <a:r>
              <a:rPr lang="en-US"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sym typeface="Symbol"/>
              </a:rPr>
              <a:t></a:t>
            </a:r>
            <a:r>
              <a:rPr lang="ar-SY"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من الكمية الممتصة والقسم الغير ممتص فيطرح عن طريق البراز. </a:t>
            </a:r>
            <a:endParaRPr lang="en-US"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r" rtl="1"/>
            <a:r>
              <a:rPr lang="ar-SY"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عند وصول الرصاص إلى الدم يتثبت على الكريات الحمراء وينتقل إلى كافة أنحاء الجسم :</a:t>
            </a:r>
            <a:endParaRPr lang="en-US" sz="18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1" algn="r" rtl="1">
              <a:buFont typeface="Arial" pitchFamily="34" charset="0"/>
              <a:buChar char="•"/>
            </a:pPr>
            <a:r>
              <a:rPr lang="ar-SY"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قسم يمر بالكبد و يحتجز فيه. </a:t>
            </a:r>
            <a:endParaRPr lang="en-US" sz="14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1" algn="r" rtl="1">
              <a:buFont typeface="Arial" pitchFamily="34" charset="0"/>
              <a:buChar char="•"/>
            </a:pPr>
            <a:r>
              <a:rPr lang="ar-SY"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قسم آخر يتثبت في العظام على شكل فوسفات الرصاص الثلاثية.</a:t>
            </a:r>
            <a:endParaRPr lang="en-US" sz="14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1" algn="r" rtl="1">
              <a:buFont typeface="Arial" pitchFamily="34" charset="0"/>
              <a:buChar char="•"/>
            </a:pPr>
            <a:r>
              <a:rPr lang="ar-SY"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يطرح عن طريق الصفراء واللعاب والبول وحليب الثدي.</a:t>
            </a:r>
            <a:endParaRPr lang="en-US" sz="1400"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Title 2"/>
          <p:cNvSpPr>
            <a:spLocks noGrp="1"/>
          </p:cNvSpPr>
          <p:nvPr>
            <p:ph type="title"/>
          </p:nvPr>
        </p:nvSpPr>
        <p:spPr/>
        <p:txBody>
          <a:bodyPr/>
          <a:lstStyle/>
          <a:p>
            <a:pPr rtl="1"/>
            <a:r>
              <a:rPr lang="ar-SY" dirty="0" smtClean="0"/>
              <a:t>طبيعة التسمم </a:t>
            </a:r>
            <a:r>
              <a:rPr lang="en-US" dirty="0" smtClean="0"/>
              <a:t>Type of Intoxication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SY" dirty="0" smtClean="0"/>
              <a:t>آلية التأثير على المستوى الجزيئي </a:t>
            </a:r>
            <a:r>
              <a:rPr lang="en-US" dirty="0" smtClean="0"/>
              <a:t>Mechanism of Action</a:t>
            </a:r>
            <a:endParaRPr lang="en-US" dirty="0"/>
          </a:p>
        </p:txBody>
      </p:sp>
      <p:sp>
        <p:nvSpPr>
          <p:cNvPr id="8" name="TextBox 7"/>
          <p:cNvSpPr txBox="1"/>
          <p:nvPr/>
        </p:nvSpPr>
        <p:spPr>
          <a:xfrm>
            <a:off x="152400" y="1905000"/>
            <a:ext cx="3048000" cy="369332"/>
          </a:xfrm>
          <a:prstGeom prst="rect">
            <a:avLst/>
          </a:prstGeom>
          <a:noFill/>
        </p:spPr>
        <p:txBody>
          <a:bodyPr wrap="square" rtlCol="0">
            <a:spAutoFit/>
          </a:bodyPr>
          <a:lstStyle/>
          <a:p>
            <a:r>
              <a:rPr lang="en-US"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Succinyl</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n-US"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CoA</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a:t>
            </a:r>
            <a:r>
              <a:rPr lang="en-US"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Glycine</a:t>
            </a: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9" name="TextBox 8"/>
          <p:cNvSpPr txBox="1"/>
          <p:nvPr/>
        </p:nvSpPr>
        <p:spPr>
          <a:xfrm>
            <a:off x="3048000" y="1752600"/>
            <a:ext cx="2209800" cy="672525"/>
          </a:xfrm>
          <a:prstGeom prst="rightArrow">
            <a:avLst>
              <a:gd name="adj1" fmla="val 50000"/>
              <a:gd name="adj2" fmla="val 57937"/>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1600" b="1" dirty="0" smtClean="0">
                <a:ln w="1905"/>
                <a:solidFill>
                  <a:schemeClr val="tx1"/>
                </a:solidFill>
                <a:effectLst>
                  <a:innerShdw blurRad="69850" dist="43180" dir="5400000">
                    <a:srgbClr val="000000">
                      <a:alpha val="65000"/>
                    </a:srgbClr>
                  </a:innerShdw>
                </a:effectLst>
                <a:latin typeface="Comic Sans MS" pitchFamily="66" charset="0"/>
              </a:rPr>
              <a:t>ALA </a:t>
            </a:r>
            <a:r>
              <a:rPr lang="en-US" sz="1600" b="1" dirty="0" err="1" smtClean="0">
                <a:ln w="1905"/>
                <a:solidFill>
                  <a:schemeClr val="tx1"/>
                </a:solidFill>
                <a:effectLst>
                  <a:innerShdw blurRad="69850" dist="43180" dir="5400000">
                    <a:srgbClr val="000000">
                      <a:alpha val="65000"/>
                    </a:srgbClr>
                  </a:innerShdw>
                </a:effectLst>
                <a:latin typeface="Comic Sans MS" pitchFamily="66" charset="0"/>
              </a:rPr>
              <a:t>Synthetase</a:t>
            </a:r>
            <a:endParaRPr lang="en-US" sz="1600" b="1" dirty="0" smtClean="0">
              <a:ln w="1905"/>
              <a:solidFill>
                <a:schemeClr val="tx1"/>
              </a:solidFill>
              <a:effectLst>
                <a:innerShdw blurRad="69850" dist="43180" dir="5400000">
                  <a:srgbClr val="000000">
                    <a:alpha val="65000"/>
                  </a:srgbClr>
                </a:innerShdw>
              </a:effectLst>
              <a:latin typeface="Comic Sans MS" pitchFamily="66" charset="0"/>
            </a:endParaRPr>
          </a:p>
        </p:txBody>
      </p:sp>
      <p:sp>
        <p:nvSpPr>
          <p:cNvPr id="10" name="TextBox 9"/>
          <p:cNvSpPr txBox="1"/>
          <p:nvPr/>
        </p:nvSpPr>
        <p:spPr>
          <a:xfrm>
            <a:off x="5257800" y="1916668"/>
            <a:ext cx="3886200" cy="369332"/>
          </a:xfrm>
          <a:prstGeom prst="rect">
            <a:avLst/>
          </a:prstGeom>
          <a:noFill/>
        </p:spPr>
        <p:txBody>
          <a:bodyPr wrap="square" rtlCol="0">
            <a:spAutoFit/>
          </a:bodyPr>
          <a:lstStyle/>
          <a:p>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δ – </a:t>
            </a:r>
            <a:r>
              <a:rPr lang="en-US"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Aminolevulinic</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Acid (ALA)</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2" name="TextBox 11"/>
          <p:cNvSpPr txBox="1"/>
          <p:nvPr/>
        </p:nvSpPr>
        <p:spPr>
          <a:xfrm>
            <a:off x="4343400" y="2971799"/>
            <a:ext cx="2193229" cy="369332"/>
          </a:xfrm>
          <a:prstGeom prst="rect">
            <a:avLst/>
          </a:prstGeom>
          <a:noFill/>
        </p:spPr>
        <p:txBody>
          <a:bodyPr wrap="none" rtlCol="0">
            <a:spAutoFit/>
          </a:bodyPr>
          <a:lstStyle/>
          <a:p>
            <a:r>
              <a:rPr lang="en-US"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Porphobilinogen</a:t>
            </a:r>
            <a:endParaRPr lang="en-US" dirty="0" smtClean="0"/>
          </a:p>
        </p:txBody>
      </p:sp>
      <p:sp>
        <p:nvSpPr>
          <p:cNvPr id="13" name="TextBox 12"/>
          <p:cNvSpPr txBox="1"/>
          <p:nvPr/>
        </p:nvSpPr>
        <p:spPr>
          <a:xfrm>
            <a:off x="381000" y="2983467"/>
            <a:ext cx="2435282" cy="369332"/>
          </a:xfrm>
          <a:prstGeom prst="rect">
            <a:avLst/>
          </a:prstGeom>
          <a:noFill/>
        </p:spPr>
        <p:txBody>
          <a:bodyPr wrap="none" rtlCol="0">
            <a:spAutoFit/>
          </a:bodyPr>
          <a:lstStyle/>
          <a:p>
            <a:r>
              <a:rPr lang="en-US"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Uroporphyrinogen</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grpSp>
        <p:nvGrpSpPr>
          <p:cNvPr id="3" name="Group 33"/>
          <p:cNvGrpSpPr/>
          <p:nvPr/>
        </p:nvGrpSpPr>
        <p:grpSpPr>
          <a:xfrm>
            <a:off x="6629400" y="2514599"/>
            <a:ext cx="2057400" cy="1066800"/>
            <a:chOff x="6629400" y="2514599"/>
            <a:chExt cx="2057400" cy="1066800"/>
          </a:xfrm>
        </p:grpSpPr>
        <p:sp>
          <p:nvSpPr>
            <p:cNvPr id="16" name="Bent Arrow 15"/>
            <p:cNvSpPr/>
            <p:nvPr/>
          </p:nvSpPr>
          <p:spPr>
            <a:xfrm rot="10800000">
              <a:off x="6629400" y="2514599"/>
              <a:ext cx="2057400" cy="1066800"/>
            </a:xfrm>
            <a:prstGeom prst="bentArrow">
              <a:avLst>
                <a:gd name="adj1" fmla="val 43072"/>
                <a:gd name="adj2" fmla="val 37909"/>
                <a:gd name="adj3" fmla="val 40491"/>
                <a:gd name="adj4" fmla="val 4375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solidFill>
                  <a:schemeClr val="tx1"/>
                </a:solidFill>
              </a:endParaRPr>
            </a:p>
          </p:txBody>
        </p:sp>
        <p:sp>
          <p:nvSpPr>
            <p:cNvPr id="17" name="TextBox 16"/>
            <p:cNvSpPr txBox="1"/>
            <p:nvPr/>
          </p:nvSpPr>
          <p:spPr>
            <a:xfrm>
              <a:off x="6705600" y="2971799"/>
              <a:ext cx="1981200"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600" b="1" dirty="0" smtClean="0">
                  <a:ln w="1905"/>
                  <a:solidFill>
                    <a:schemeClr val="tx1"/>
                  </a:solidFill>
                  <a:effectLst>
                    <a:innerShdw blurRad="69850" dist="43180" dir="5400000">
                      <a:srgbClr val="000000">
                        <a:alpha val="65000"/>
                      </a:srgbClr>
                    </a:innerShdw>
                  </a:effectLst>
                  <a:latin typeface="Comic Sans MS" pitchFamily="66" charset="0"/>
                </a:rPr>
                <a:t>ALA </a:t>
              </a:r>
              <a:r>
                <a:rPr lang="en-US" sz="1600" b="1" dirty="0" err="1" smtClean="0">
                  <a:ln w="1905"/>
                  <a:solidFill>
                    <a:schemeClr val="tx1"/>
                  </a:solidFill>
                  <a:effectLst>
                    <a:innerShdw blurRad="69850" dist="43180" dir="5400000">
                      <a:srgbClr val="000000">
                        <a:alpha val="65000"/>
                      </a:srgbClr>
                    </a:innerShdw>
                  </a:effectLst>
                  <a:latin typeface="Comic Sans MS" pitchFamily="66" charset="0"/>
                </a:rPr>
                <a:t>Dehydrase</a:t>
              </a:r>
              <a:r>
                <a:rPr lang="en-US" sz="1600" b="1" dirty="0" smtClean="0">
                  <a:ln w="1905"/>
                  <a:solidFill>
                    <a:schemeClr val="tx1"/>
                  </a:solidFill>
                  <a:effectLst>
                    <a:innerShdw blurRad="69850" dist="43180" dir="5400000">
                      <a:srgbClr val="000000">
                        <a:alpha val="65000"/>
                      </a:srgbClr>
                    </a:innerShdw>
                  </a:effectLst>
                  <a:latin typeface="Comic Sans MS" pitchFamily="66" charset="0"/>
                </a:rPr>
                <a:t> </a:t>
              </a:r>
              <a:r>
                <a:rPr lang="en-US" b="1" dirty="0" smtClean="0">
                  <a:ln w="1905"/>
                  <a:solidFill>
                    <a:srgbClr val="FF0000"/>
                  </a:solidFill>
                  <a:effectLst>
                    <a:innerShdw blurRad="69850" dist="43180" dir="5400000">
                      <a:srgbClr val="000000">
                        <a:alpha val="65000"/>
                      </a:srgbClr>
                    </a:innerShdw>
                  </a:effectLst>
                  <a:latin typeface="Comic Sans MS" pitchFamily="66" charset="0"/>
                </a:rPr>
                <a:t>*</a:t>
              </a:r>
              <a:endParaRPr lang="en-US" sz="1600" b="1" dirty="0" smtClean="0">
                <a:ln w="1905"/>
                <a:solidFill>
                  <a:srgbClr val="FF0000"/>
                </a:solidFill>
                <a:effectLst>
                  <a:innerShdw blurRad="69850" dist="43180" dir="5400000">
                    <a:srgbClr val="000000">
                      <a:alpha val="65000"/>
                    </a:srgbClr>
                  </a:innerShdw>
                </a:effectLst>
                <a:latin typeface="Comic Sans MS" pitchFamily="66" charset="0"/>
              </a:endParaRPr>
            </a:p>
          </p:txBody>
        </p:sp>
      </p:grpSp>
      <p:sp>
        <p:nvSpPr>
          <p:cNvPr id="18" name="Left Arrow 17"/>
          <p:cNvSpPr/>
          <p:nvPr/>
        </p:nvSpPr>
        <p:spPr>
          <a:xfrm>
            <a:off x="2819400" y="2971799"/>
            <a:ext cx="1524000" cy="457200"/>
          </a:xfrm>
          <a:prstGeom prst="lef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0" name="Bent Arrow 19"/>
          <p:cNvSpPr/>
          <p:nvPr/>
        </p:nvSpPr>
        <p:spPr>
          <a:xfrm rot="10800000" flipH="1">
            <a:off x="457200" y="3657600"/>
            <a:ext cx="1066800" cy="1219200"/>
          </a:xfrm>
          <a:prstGeom prst="bentArrow">
            <a:avLst>
              <a:gd name="adj1" fmla="val 33215"/>
              <a:gd name="adj2" fmla="val 27519"/>
              <a:gd name="adj3" fmla="val 50000"/>
              <a:gd name="adj4" fmla="val 3455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solidFill>
                <a:schemeClr val="tx1"/>
              </a:solidFill>
            </a:endParaRPr>
          </a:p>
        </p:txBody>
      </p:sp>
      <p:sp>
        <p:nvSpPr>
          <p:cNvPr id="21" name="TextBox 20"/>
          <p:cNvSpPr txBox="1"/>
          <p:nvPr/>
        </p:nvSpPr>
        <p:spPr>
          <a:xfrm>
            <a:off x="1447800" y="4431268"/>
            <a:ext cx="2971800" cy="369332"/>
          </a:xfrm>
          <a:prstGeom prst="rect">
            <a:avLst/>
          </a:prstGeom>
          <a:noFill/>
        </p:spPr>
        <p:txBody>
          <a:bodyPr wrap="square" rtlCol="0">
            <a:spAutoFit/>
          </a:bodyPr>
          <a:lstStyle/>
          <a:p>
            <a:r>
              <a:rPr lang="en-US"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Coproporphyrinogen</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2" name="Right Arrow 21"/>
          <p:cNvSpPr/>
          <p:nvPr/>
        </p:nvSpPr>
        <p:spPr>
          <a:xfrm>
            <a:off x="4114800" y="4114800"/>
            <a:ext cx="2667000" cy="1066800"/>
          </a:xfrm>
          <a:prstGeom prst="rightArrow">
            <a:avLst>
              <a:gd name="adj1" fmla="val 50000"/>
              <a:gd name="adj2" fmla="val 405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600" b="1" dirty="0" err="1" smtClean="0">
                <a:latin typeface="Comic Sans MS" pitchFamily="66" charset="0"/>
              </a:rPr>
              <a:t>Coproporphyrinogen</a:t>
            </a:r>
            <a:endParaRPr lang="en-US" sz="1600" b="1" dirty="0" smtClean="0">
              <a:latin typeface="Comic Sans MS" pitchFamily="66" charset="0"/>
            </a:endParaRPr>
          </a:p>
          <a:p>
            <a:pPr algn="ctr"/>
            <a:r>
              <a:rPr lang="en-US" sz="1600" b="1" dirty="0" smtClean="0">
                <a:latin typeface="Comic Sans MS" pitchFamily="66" charset="0"/>
              </a:rPr>
              <a:t> </a:t>
            </a:r>
            <a:r>
              <a:rPr lang="en-US" sz="1600" b="1" dirty="0" err="1" smtClean="0">
                <a:latin typeface="Comic Sans MS" pitchFamily="66" charset="0"/>
              </a:rPr>
              <a:t>Decarboxylase</a:t>
            </a:r>
            <a:r>
              <a:rPr lang="en-US" sz="1600" b="1" dirty="0" smtClean="0">
                <a:latin typeface="Comic Sans MS" pitchFamily="66" charset="0"/>
              </a:rPr>
              <a:t> </a:t>
            </a:r>
            <a:r>
              <a:rPr lang="en-US" b="1" dirty="0" smtClean="0">
                <a:solidFill>
                  <a:srgbClr val="FF0000"/>
                </a:solidFill>
                <a:latin typeface="Comic Sans MS" pitchFamily="66" charset="0"/>
              </a:rPr>
              <a:t>**</a:t>
            </a:r>
            <a:endParaRPr lang="en-US" sz="1600" b="1" dirty="0" smtClean="0">
              <a:solidFill>
                <a:srgbClr val="FF0000"/>
              </a:solidFill>
              <a:latin typeface="Comic Sans MS" pitchFamily="66" charset="0"/>
            </a:endParaRPr>
          </a:p>
        </p:txBody>
      </p:sp>
      <p:sp>
        <p:nvSpPr>
          <p:cNvPr id="23" name="TextBox 22"/>
          <p:cNvSpPr txBox="1"/>
          <p:nvPr/>
        </p:nvSpPr>
        <p:spPr>
          <a:xfrm>
            <a:off x="6781800" y="4419600"/>
            <a:ext cx="2057400" cy="369332"/>
          </a:xfrm>
          <a:prstGeom prst="rect">
            <a:avLst/>
          </a:prstGeom>
          <a:noFill/>
        </p:spPr>
        <p:txBody>
          <a:bodyPr wrap="square" rtlCol="0">
            <a:spAutoFit/>
          </a:bodyPr>
          <a:lstStyle/>
          <a:p>
            <a:r>
              <a:rPr lang="en-US"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Protoporphyrin</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grpSp>
        <p:nvGrpSpPr>
          <p:cNvPr id="4" name="Group 32"/>
          <p:cNvGrpSpPr/>
          <p:nvPr/>
        </p:nvGrpSpPr>
        <p:grpSpPr>
          <a:xfrm>
            <a:off x="6324600" y="4952999"/>
            <a:ext cx="2438400" cy="1066800"/>
            <a:chOff x="6324600" y="4952999"/>
            <a:chExt cx="2438400" cy="1066800"/>
          </a:xfrm>
        </p:grpSpPr>
        <p:sp>
          <p:nvSpPr>
            <p:cNvPr id="24" name="Bent Arrow 23"/>
            <p:cNvSpPr/>
            <p:nvPr/>
          </p:nvSpPr>
          <p:spPr>
            <a:xfrm rot="10800000">
              <a:off x="6324600" y="4952999"/>
              <a:ext cx="2362200" cy="1066800"/>
            </a:xfrm>
            <a:prstGeom prst="bentArrow">
              <a:avLst>
                <a:gd name="adj1" fmla="val 43072"/>
                <a:gd name="adj2" fmla="val 37909"/>
                <a:gd name="adj3" fmla="val 40491"/>
                <a:gd name="adj4" fmla="val 4375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solidFill>
                  <a:schemeClr val="tx1"/>
                </a:solidFill>
              </a:endParaRPr>
            </a:p>
          </p:txBody>
        </p:sp>
        <p:sp>
          <p:nvSpPr>
            <p:cNvPr id="25" name="TextBox 24"/>
            <p:cNvSpPr txBox="1"/>
            <p:nvPr/>
          </p:nvSpPr>
          <p:spPr>
            <a:xfrm>
              <a:off x="6553200" y="5410199"/>
              <a:ext cx="2209800" cy="369332"/>
            </a:xfrm>
            <a:prstGeom prst="rect">
              <a:avLst/>
            </a:prstGeom>
            <a:noFill/>
          </p:spPr>
          <p:txBody>
            <a:bodyPr wrap="square" rtlCol="0">
              <a:spAutoFit/>
            </a:bodyPr>
            <a:lstStyle/>
            <a:p>
              <a:pPr algn="ctr"/>
              <a:r>
                <a:rPr lang="en-US" sz="1600" b="1" dirty="0" err="1" smtClean="0">
                  <a:ln w="1905"/>
                  <a:effectLst>
                    <a:innerShdw blurRad="69850" dist="43180" dir="5400000">
                      <a:srgbClr val="000000">
                        <a:alpha val="65000"/>
                      </a:srgbClr>
                    </a:innerShdw>
                  </a:effectLst>
                  <a:latin typeface="Comic Sans MS" pitchFamily="66" charset="0"/>
                </a:rPr>
                <a:t>Ferrochelatase</a:t>
              </a:r>
              <a:r>
                <a:rPr lang="en-US" sz="1600" b="1" dirty="0" smtClean="0">
                  <a:ln w="1905"/>
                  <a:effectLst>
                    <a:innerShdw blurRad="69850" dist="43180" dir="5400000">
                      <a:srgbClr val="000000">
                        <a:alpha val="65000"/>
                      </a:srgbClr>
                    </a:innerShdw>
                  </a:effectLst>
                  <a:latin typeface="Comic Sans MS" pitchFamily="66" charset="0"/>
                </a:rPr>
                <a:t> </a:t>
              </a:r>
              <a:r>
                <a:rPr lang="en-US" b="1" dirty="0" smtClean="0">
                  <a:ln w="1905"/>
                  <a:solidFill>
                    <a:srgbClr val="FF0000"/>
                  </a:solidFill>
                  <a:effectLst>
                    <a:innerShdw blurRad="69850" dist="43180" dir="5400000">
                      <a:srgbClr val="000000">
                        <a:alpha val="65000"/>
                      </a:srgbClr>
                    </a:innerShdw>
                  </a:effectLst>
                  <a:latin typeface="Comic Sans MS" pitchFamily="66" charset="0"/>
                </a:rPr>
                <a:t>***</a:t>
              </a:r>
              <a:endParaRPr lang="en-US" sz="1600" b="1" dirty="0" smtClean="0">
                <a:ln w="1905"/>
                <a:solidFill>
                  <a:srgbClr val="FF0000"/>
                </a:solidFill>
                <a:effectLst>
                  <a:innerShdw blurRad="69850" dist="43180" dir="5400000">
                    <a:srgbClr val="000000">
                      <a:alpha val="65000"/>
                    </a:srgbClr>
                  </a:innerShdw>
                </a:effectLst>
                <a:latin typeface="Comic Sans MS" pitchFamily="66" charset="0"/>
              </a:endParaRPr>
            </a:p>
          </p:txBody>
        </p:sp>
      </p:grpSp>
      <p:sp>
        <p:nvSpPr>
          <p:cNvPr id="26" name="TextBox 25"/>
          <p:cNvSpPr txBox="1"/>
          <p:nvPr/>
        </p:nvSpPr>
        <p:spPr>
          <a:xfrm>
            <a:off x="4572000" y="5410199"/>
            <a:ext cx="1676400" cy="369332"/>
          </a:xfrm>
          <a:prstGeom prst="rect">
            <a:avLst/>
          </a:prstGeom>
          <a:noFill/>
        </p:spPr>
        <p:txBody>
          <a:bodyPr wrap="square" rtlCol="0">
            <a:spAutoFit/>
          </a:bodyPr>
          <a:lstStyle/>
          <a:p>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HEM + Glob</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7" name="TextBox 26"/>
          <p:cNvSpPr txBox="1"/>
          <p:nvPr/>
        </p:nvSpPr>
        <p:spPr>
          <a:xfrm>
            <a:off x="1143000" y="5333999"/>
            <a:ext cx="1828800" cy="369332"/>
          </a:xfrm>
          <a:prstGeom prst="rect">
            <a:avLst/>
          </a:prstGeom>
          <a:noFill/>
        </p:spPr>
        <p:txBody>
          <a:bodyPr wrap="square" rtlCol="0">
            <a:spAutoFit/>
          </a:bodyPr>
          <a:lstStyle/>
          <a:p>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Hemoglobin</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8" name="Left Arrow 27"/>
          <p:cNvSpPr/>
          <p:nvPr/>
        </p:nvSpPr>
        <p:spPr>
          <a:xfrm>
            <a:off x="2971800" y="5333999"/>
            <a:ext cx="1524000" cy="457200"/>
          </a:xfrm>
          <a:prstGeom prst="lef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9" name="Rounded Rectangular Callout 28"/>
          <p:cNvSpPr/>
          <p:nvPr/>
        </p:nvSpPr>
        <p:spPr>
          <a:xfrm>
            <a:off x="5562600" y="1371600"/>
            <a:ext cx="2362200" cy="457200"/>
          </a:xfrm>
          <a:prstGeom prst="wedgeRoundRectCallout">
            <a:avLst>
              <a:gd name="adj1" fmla="val -20833"/>
              <a:gd name="adj2" fmla="val 84187"/>
              <a:gd name="adj3" fmla="val 16667"/>
            </a:avLst>
          </a:prstGeom>
          <a:solidFill>
            <a:schemeClr val="accent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Y" b="1" dirty="0" smtClean="0">
                <a:solidFill>
                  <a:schemeClr val="tx1"/>
                </a:solidFill>
                <a:latin typeface="Traditional Arabic" pitchFamily="18" charset="-78"/>
                <a:cs typeface="Traditional Arabic" pitchFamily="18" charset="-78"/>
              </a:rPr>
              <a:t>زيادة التركيز في الدم والبول</a:t>
            </a:r>
            <a:endParaRPr lang="en-US" b="1" dirty="0">
              <a:solidFill>
                <a:schemeClr val="tx1"/>
              </a:solidFill>
              <a:latin typeface="Traditional Arabic" pitchFamily="18" charset="-78"/>
              <a:cs typeface="Traditional Arabic" pitchFamily="18" charset="-78"/>
            </a:endParaRPr>
          </a:p>
        </p:txBody>
      </p:sp>
      <p:sp>
        <p:nvSpPr>
          <p:cNvPr id="30" name="Rounded Rectangular Callout 29"/>
          <p:cNvSpPr/>
          <p:nvPr/>
        </p:nvSpPr>
        <p:spPr>
          <a:xfrm>
            <a:off x="1524000" y="3733800"/>
            <a:ext cx="2590800" cy="457200"/>
          </a:xfrm>
          <a:prstGeom prst="wedgeRoundRectCallout">
            <a:avLst>
              <a:gd name="adj1" fmla="val -20833"/>
              <a:gd name="adj2" fmla="val 113103"/>
              <a:gd name="adj3" fmla="val 16667"/>
            </a:avLst>
          </a:prstGeom>
          <a:solidFill>
            <a:schemeClr val="accent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ar-SY" b="1" dirty="0" smtClean="0">
                <a:solidFill>
                  <a:schemeClr val="tx1"/>
                </a:solidFill>
                <a:latin typeface="Traditional Arabic" pitchFamily="18" charset="-78"/>
                <a:cs typeface="Traditional Arabic" pitchFamily="18" charset="-78"/>
              </a:rPr>
              <a:t>إطراح كميات زائدة عن طريق البول</a:t>
            </a:r>
            <a:endParaRPr lang="en-US" b="1" dirty="0" smtClean="0">
              <a:solidFill>
                <a:schemeClr val="tx1"/>
              </a:solidFill>
              <a:latin typeface="Traditional Arabic" pitchFamily="18" charset="-78"/>
              <a:cs typeface="Traditional Arabic" pitchFamily="18" charset="-78"/>
            </a:endParaRPr>
          </a:p>
        </p:txBody>
      </p:sp>
      <p:sp>
        <p:nvSpPr>
          <p:cNvPr id="31" name="Rounded Rectangular Callout 30"/>
          <p:cNvSpPr/>
          <p:nvPr/>
        </p:nvSpPr>
        <p:spPr>
          <a:xfrm>
            <a:off x="6629400" y="3733800"/>
            <a:ext cx="2286000" cy="533400"/>
          </a:xfrm>
          <a:prstGeom prst="wedgeRoundRectCallout">
            <a:avLst>
              <a:gd name="adj1" fmla="val -20833"/>
              <a:gd name="adj2" fmla="val 90125"/>
              <a:gd name="adj3" fmla="val 16667"/>
            </a:avLst>
          </a:prstGeom>
          <a:solidFill>
            <a:schemeClr val="accent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rtl="1"/>
            <a:r>
              <a:rPr lang="ar-SY" b="1" dirty="0" smtClean="0">
                <a:solidFill>
                  <a:schemeClr val="tx1"/>
                </a:solidFill>
                <a:latin typeface="Traditional Arabic" pitchFamily="18" charset="-78"/>
                <a:cs typeface="Traditional Arabic" pitchFamily="18" charset="-78"/>
              </a:rPr>
              <a:t>تختزن في الكريات الحمراء مع</a:t>
            </a:r>
            <a:r>
              <a:rPr lang="en-US" b="1" dirty="0" smtClean="0">
                <a:solidFill>
                  <a:schemeClr val="tx1"/>
                </a:solidFill>
                <a:latin typeface="Traditional Arabic" pitchFamily="18" charset="-78"/>
                <a:cs typeface="Traditional Arabic" pitchFamily="18" charset="-78"/>
              </a:rPr>
              <a:t> </a:t>
            </a:r>
            <a:r>
              <a:rPr lang="ar-SY" b="1" dirty="0" smtClean="0">
                <a:solidFill>
                  <a:schemeClr val="tx1"/>
                </a:solidFill>
                <a:latin typeface="Traditional Arabic" pitchFamily="18" charset="-78"/>
                <a:cs typeface="Traditional Arabic" pitchFamily="18" charset="-78"/>
              </a:rPr>
              <a:t>زيادة الإطراح عن طريق البول</a:t>
            </a:r>
            <a:endParaRPr lang="en-US" b="1" dirty="0" smtClean="0">
              <a:solidFill>
                <a:schemeClr val="tx1"/>
              </a:solidFill>
              <a:latin typeface="Traditional Arabic" pitchFamily="18" charset="-78"/>
              <a:cs typeface="Traditional Arabic" pitchFamily="18" charset="-78"/>
            </a:endParaRPr>
          </a:p>
        </p:txBody>
      </p:sp>
      <p:sp>
        <p:nvSpPr>
          <p:cNvPr id="32" name="Rounded Rectangular Callout 31"/>
          <p:cNvSpPr/>
          <p:nvPr/>
        </p:nvSpPr>
        <p:spPr>
          <a:xfrm>
            <a:off x="6477000" y="6096000"/>
            <a:ext cx="2667000" cy="533400"/>
          </a:xfrm>
          <a:prstGeom prst="wedgeRoundRectCallout">
            <a:avLst>
              <a:gd name="adj1" fmla="val -22439"/>
              <a:gd name="adj2" fmla="val -83369"/>
              <a:gd name="adj3" fmla="val 16667"/>
            </a:avLst>
          </a:prstGeom>
          <a:solidFill>
            <a:schemeClr val="accent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rtl="1"/>
            <a:r>
              <a:rPr lang="ar-SY" b="1" dirty="0" smtClean="0">
                <a:solidFill>
                  <a:schemeClr val="tx1"/>
                </a:solidFill>
                <a:latin typeface="Traditional Arabic" pitchFamily="18" charset="-78"/>
                <a:cs typeface="Traditional Arabic" pitchFamily="18" charset="-78"/>
              </a:rPr>
              <a:t>المسؤولة عن إدخال الحديد إلى الهيم</a:t>
            </a:r>
            <a:endParaRPr lang="en-US" b="1" dirty="0" smtClean="0">
              <a:solidFill>
                <a:schemeClr val="tx1"/>
              </a:solidFill>
              <a:latin typeface="Traditional Arabic" pitchFamily="18" charset="-78"/>
              <a:cs typeface="Traditional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1000"/>
                                  </p:stCondLst>
                                  <p:childTnLst>
                                    <p:set>
                                      <p:cBhvr>
                                        <p:cTn id="9" dur="1" fill="hold">
                                          <p:stCondLst>
                                            <p:cond delay="0"/>
                                          </p:stCondLst>
                                        </p:cTn>
                                        <p:tgtEl>
                                          <p:spTgt spid="9"/>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1000"/>
                                  </p:stCondLst>
                                  <p:childTnLst>
                                    <p:set>
                                      <p:cBhvr>
                                        <p:cTn id="12" dur="1" fill="hold">
                                          <p:stCondLst>
                                            <p:cond delay="0"/>
                                          </p:stCondLst>
                                        </p:cTn>
                                        <p:tgtEl>
                                          <p:spTgt spid="10"/>
                                        </p:tgtEl>
                                        <p:attrNameLst>
                                          <p:attrName>style.visibility</p:attrName>
                                        </p:attrNameLst>
                                      </p:cBhvr>
                                      <p:to>
                                        <p:strVal val="visible"/>
                                      </p:to>
                                    </p:set>
                                  </p:childTnLst>
                                </p:cTn>
                              </p:par>
                            </p:childTnLst>
                          </p:cTn>
                        </p:par>
                        <p:par>
                          <p:cTn id="13" fill="hold">
                            <p:stCondLst>
                              <p:cond delay="2000"/>
                            </p:stCondLst>
                            <p:childTnLst>
                              <p:par>
                                <p:cTn id="14" presetID="1" presetClass="entr" presetSubtype="0" fill="hold" grpId="0" nodeType="afterEffect">
                                  <p:stCondLst>
                                    <p:cond delay="1000"/>
                                  </p:stCondLst>
                                  <p:childTnLst>
                                    <p:set>
                                      <p:cBhvr>
                                        <p:cTn id="15" dur="1" fill="hold">
                                          <p:stCondLst>
                                            <p:cond delay="0"/>
                                          </p:stCondLst>
                                        </p:cTn>
                                        <p:tgtEl>
                                          <p:spTgt spid="29"/>
                                        </p:tgtEl>
                                        <p:attrNameLst>
                                          <p:attrName>style.visibility</p:attrName>
                                        </p:attrNameLst>
                                      </p:cBhvr>
                                      <p:to>
                                        <p:strVal val="visible"/>
                                      </p:to>
                                    </p:set>
                                  </p:childTnLst>
                                </p:cTn>
                              </p:par>
                            </p:childTnLst>
                          </p:cTn>
                        </p:par>
                        <p:par>
                          <p:cTn id="16" fill="hold">
                            <p:stCondLst>
                              <p:cond delay="3000"/>
                            </p:stCondLst>
                            <p:childTnLst>
                              <p:par>
                                <p:cTn id="17" presetID="1" presetClass="entr" presetSubtype="0" fill="hold" nodeType="afterEffect">
                                  <p:stCondLst>
                                    <p:cond delay="1000"/>
                                  </p:stCondLst>
                                  <p:childTnLst>
                                    <p:set>
                                      <p:cBhvr>
                                        <p:cTn id="18" dur="1" fill="hold">
                                          <p:stCondLst>
                                            <p:cond delay="0"/>
                                          </p:stCondLst>
                                        </p:cTn>
                                        <p:tgtEl>
                                          <p:spTgt spid="3"/>
                                        </p:tgtEl>
                                        <p:attrNameLst>
                                          <p:attrName>style.visibility</p:attrName>
                                        </p:attrNameLst>
                                      </p:cBhvr>
                                      <p:to>
                                        <p:strVal val="visible"/>
                                      </p:to>
                                    </p:set>
                                  </p:childTnLst>
                                </p:cTn>
                              </p:par>
                            </p:childTnLst>
                          </p:cTn>
                        </p:par>
                        <p:par>
                          <p:cTn id="19" fill="hold">
                            <p:stCondLst>
                              <p:cond delay="4000"/>
                            </p:stCondLst>
                            <p:childTnLst>
                              <p:par>
                                <p:cTn id="20" presetID="1" presetClass="entr" presetSubtype="0" fill="hold" grpId="0" nodeType="afterEffect">
                                  <p:stCondLst>
                                    <p:cond delay="1000"/>
                                  </p:stCondLst>
                                  <p:childTnLst>
                                    <p:set>
                                      <p:cBhvr>
                                        <p:cTn id="21" dur="1" fill="hold">
                                          <p:stCondLst>
                                            <p:cond delay="0"/>
                                          </p:stCondLst>
                                        </p:cTn>
                                        <p:tgtEl>
                                          <p:spTgt spid="12"/>
                                        </p:tgtEl>
                                        <p:attrNameLst>
                                          <p:attrName>style.visibility</p:attrName>
                                        </p:attrNameLst>
                                      </p:cBhvr>
                                      <p:to>
                                        <p:strVal val="visible"/>
                                      </p:to>
                                    </p:set>
                                  </p:childTnLst>
                                </p:cTn>
                              </p:par>
                            </p:childTnLst>
                          </p:cTn>
                        </p:par>
                        <p:par>
                          <p:cTn id="22" fill="hold">
                            <p:stCondLst>
                              <p:cond delay="5000"/>
                            </p:stCondLst>
                            <p:childTnLst>
                              <p:par>
                                <p:cTn id="23" presetID="1" presetClass="entr" presetSubtype="0" fill="hold" nodeType="afterEffect">
                                  <p:stCondLst>
                                    <p:cond delay="1000"/>
                                  </p:stCondLst>
                                  <p:childTnLst>
                                    <p:set>
                                      <p:cBhvr>
                                        <p:cTn id="24" dur="1" fill="hold">
                                          <p:stCondLst>
                                            <p:cond delay="0"/>
                                          </p:stCondLst>
                                        </p:cTn>
                                        <p:tgtEl>
                                          <p:spTgt spid="18"/>
                                        </p:tgtEl>
                                        <p:attrNameLst>
                                          <p:attrName>style.visibility</p:attrName>
                                        </p:attrNameLst>
                                      </p:cBhvr>
                                      <p:to>
                                        <p:strVal val="visible"/>
                                      </p:to>
                                    </p:set>
                                  </p:childTnLst>
                                </p:cTn>
                              </p:par>
                            </p:childTnLst>
                          </p:cTn>
                        </p:par>
                        <p:par>
                          <p:cTn id="25" fill="hold">
                            <p:stCondLst>
                              <p:cond delay="6000"/>
                            </p:stCondLst>
                            <p:childTnLst>
                              <p:par>
                                <p:cTn id="26" presetID="1" presetClass="entr" presetSubtype="0" fill="hold" nodeType="afterEffect">
                                  <p:stCondLst>
                                    <p:cond delay="1000"/>
                                  </p:stCondLst>
                                  <p:childTnLst>
                                    <p:set>
                                      <p:cBhvr>
                                        <p:cTn id="27" dur="1" fill="hold">
                                          <p:stCondLst>
                                            <p:cond delay="0"/>
                                          </p:stCondLst>
                                        </p:cTn>
                                        <p:tgtEl>
                                          <p:spTgt spid="13"/>
                                        </p:tgtEl>
                                        <p:attrNameLst>
                                          <p:attrName>style.visibility</p:attrName>
                                        </p:attrNameLst>
                                      </p:cBhvr>
                                      <p:to>
                                        <p:strVal val="visible"/>
                                      </p:to>
                                    </p:set>
                                  </p:childTnLst>
                                </p:cTn>
                              </p:par>
                            </p:childTnLst>
                          </p:cTn>
                        </p:par>
                        <p:par>
                          <p:cTn id="28" fill="hold">
                            <p:stCondLst>
                              <p:cond delay="7000"/>
                            </p:stCondLst>
                            <p:childTnLst>
                              <p:par>
                                <p:cTn id="29" presetID="1" presetClass="entr" presetSubtype="0" fill="hold" nodeType="afterEffect">
                                  <p:stCondLst>
                                    <p:cond delay="1000"/>
                                  </p:stCondLst>
                                  <p:childTnLst>
                                    <p:set>
                                      <p:cBhvr>
                                        <p:cTn id="30" dur="1" fill="hold">
                                          <p:stCondLst>
                                            <p:cond delay="0"/>
                                          </p:stCondLst>
                                        </p:cTn>
                                        <p:tgtEl>
                                          <p:spTgt spid="20"/>
                                        </p:tgtEl>
                                        <p:attrNameLst>
                                          <p:attrName>style.visibility</p:attrName>
                                        </p:attrNameLst>
                                      </p:cBhvr>
                                      <p:to>
                                        <p:strVal val="visible"/>
                                      </p:to>
                                    </p:set>
                                  </p:childTnLst>
                                </p:cTn>
                              </p:par>
                            </p:childTnLst>
                          </p:cTn>
                        </p:par>
                        <p:par>
                          <p:cTn id="31" fill="hold">
                            <p:stCondLst>
                              <p:cond delay="8000"/>
                            </p:stCondLst>
                            <p:childTnLst>
                              <p:par>
                                <p:cTn id="32" presetID="1" presetClass="entr" presetSubtype="0" fill="hold" nodeType="afterEffect">
                                  <p:stCondLst>
                                    <p:cond delay="1000"/>
                                  </p:stCondLst>
                                  <p:childTnLst>
                                    <p:set>
                                      <p:cBhvr>
                                        <p:cTn id="33" dur="1" fill="hold">
                                          <p:stCondLst>
                                            <p:cond delay="0"/>
                                          </p:stCondLst>
                                        </p:cTn>
                                        <p:tgtEl>
                                          <p:spTgt spid="21"/>
                                        </p:tgtEl>
                                        <p:attrNameLst>
                                          <p:attrName>style.visibility</p:attrName>
                                        </p:attrNameLst>
                                      </p:cBhvr>
                                      <p:to>
                                        <p:strVal val="visible"/>
                                      </p:to>
                                    </p:set>
                                  </p:childTnLst>
                                </p:cTn>
                              </p:par>
                            </p:childTnLst>
                          </p:cTn>
                        </p:par>
                        <p:par>
                          <p:cTn id="34" fill="hold">
                            <p:stCondLst>
                              <p:cond delay="9000"/>
                            </p:stCondLst>
                            <p:childTnLst>
                              <p:par>
                                <p:cTn id="35" presetID="1" presetClass="entr" presetSubtype="0" fill="hold" nodeType="afterEffect">
                                  <p:stCondLst>
                                    <p:cond delay="1000"/>
                                  </p:stCondLst>
                                  <p:childTnLst>
                                    <p:set>
                                      <p:cBhvr>
                                        <p:cTn id="36" dur="1" fill="hold">
                                          <p:stCondLst>
                                            <p:cond delay="0"/>
                                          </p:stCondLst>
                                        </p:cTn>
                                        <p:tgtEl>
                                          <p:spTgt spid="30"/>
                                        </p:tgtEl>
                                        <p:attrNameLst>
                                          <p:attrName>style.visibility</p:attrName>
                                        </p:attrNameLst>
                                      </p:cBhvr>
                                      <p:to>
                                        <p:strVal val="visible"/>
                                      </p:to>
                                    </p:set>
                                  </p:childTnLst>
                                </p:cTn>
                              </p:par>
                            </p:childTnLst>
                          </p:cTn>
                        </p:par>
                        <p:par>
                          <p:cTn id="37" fill="hold">
                            <p:stCondLst>
                              <p:cond delay="10000"/>
                            </p:stCondLst>
                            <p:childTnLst>
                              <p:par>
                                <p:cTn id="38" presetID="1" presetClass="entr" presetSubtype="0" fill="hold" nodeType="afterEffect">
                                  <p:stCondLst>
                                    <p:cond delay="1000"/>
                                  </p:stCondLst>
                                  <p:childTnLst>
                                    <p:set>
                                      <p:cBhvr>
                                        <p:cTn id="39" dur="1" fill="hold">
                                          <p:stCondLst>
                                            <p:cond delay="0"/>
                                          </p:stCondLst>
                                        </p:cTn>
                                        <p:tgtEl>
                                          <p:spTgt spid="22"/>
                                        </p:tgtEl>
                                        <p:attrNameLst>
                                          <p:attrName>style.visibility</p:attrName>
                                        </p:attrNameLst>
                                      </p:cBhvr>
                                      <p:to>
                                        <p:strVal val="visible"/>
                                      </p:to>
                                    </p:set>
                                  </p:childTnLst>
                                </p:cTn>
                              </p:par>
                            </p:childTnLst>
                          </p:cTn>
                        </p:par>
                        <p:par>
                          <p:cTn id="40" fill="hold">
                            <p:stCondLst>
                              <p:cond delay="11000"/>
                            </p:stCondLst>
                            <p:childTnLst>
                              <p:par>
                                <p:cTn id="41" presetID="1" presetClass="entr" presetSubtype="0" fill="hold" nodeType="afterEffect">
                                  <p:stCondLst>
                                    <p:cond delay="1000"/>
                                  </p:stCondLst>
                                  <p:childTnLst>
                                    <p:set>
                                      <p:cBhvr>
                                        <p:cTn id="42" dur="1" fill="hold">
                                          <p:stCondLst>
                                            <p:cond delay="0"/>
                                          </p:stCondLst>
                                        </p:cTn>
                                        <p:tgtEl>
                                          <p:spTgt spid="23"/>
                                        </p:tgtEl>
                                        <p:attrNameLst>
                                          <p:attrName>style.visibility</p:attrName>
                                        </p:attrNameLst>
                                      </p:cBhvr>
                                      <p:to>
                                        <p:strVal val="visible"/>
                                      </p:to>
                                    </p:set>
                                  </p:childTnLst>
                                </p:cTn>
                              </p:par>
                            </p:childTnLst>
                          </p:cTn>
                        </p:par>
                        <p:par>
                          <p:cTn id="43" fill="hold">
                            <p:stCondLst>
                              <p:cond delay="12000"/>
                            </p:stCondLst>
                            <p:childTnLst>
                              <p:par>
                                <p:cTn id="44" presetID="1" presetClass="entr" presetSubtype="0" fill="hold" nodeType="afterEffect">
                                  <p:stCondLst>
                                    <p:cond delay="1000"/>
                                  </p:stCondLst>
                                  <p:childTnLst>
                                    <p:set>
                                      <p:cBhvr>
                                        <p:cTn id="45" dur="1" fill="hold">
                                          <p:stCondLst>
                                            <p:cond delay="0"/>
                                          </p:stCondLst>
                                        </p:cTn>
                                        <p:tgtEl>
                                          <p:spTgt spid="31"/>
                                        </p:tgtEl>
                                        <p:attrNameLst>
                                          <p:attrName>style.visibility</p:attrName>
                                        </p:attrNameLst>
                                      </p:cBhvr>
                                      <p:to>
                                        <p:strVal val="visible"/>
                                      </p:to>
                                    </p:set>
                                  </p:childTnLst>
                                </p:cTn>
                              </p:par>
                            </p:childTnLst>
                          </p:cTn>
                        </p:par>
                        <p:par>
                          <p:cTn id="46" fill="hold">
                            <p:stCondLst>
                              <p:cond delay="13000"/>
                            </p:stCondLst>
                            <p:childTnLst>
                              <p:par>
                                <p:cTn id="47" presetID="1" presetClass="entr" presetSubtype="0" fill="hold" nodeType="afterEffect">
                                  <p:stCondLst>
                                    <p:cond delay="1000"/>
                                  </p:stCondLst>
                                  <p:childTnLst>
                                    <p:set>
                                      <p:cBhvr>
                                        <p:cTn id="48" dur="1" fill="hold">
                                          <p:stCondLst>
                                            <p:cond delay="0"/>
                                          </p:stCondLst>
                                        </p:cTn>
                                        <p:tgtEl>
                                          <p:spTgt spid="4"/>
                                        </p:tgtEl>
                                        <p:attrNameLst>
                                          <p:attrName>style.visibility</p:attrName>
                                        </p:attrNameLst>
                                      </p:cBhvr>
                                      <p:to>
                                        <p:strVal val="visible"/>
                                      </p:to>
                                    </p:set>
                                  </p:childTnLst>
                                </p:cTn>
                              </p:par>
                            </p:childTnLst>
                          </p:cTn>
                        </p:par>
                        <p:par>
                          <p:cTn id="49" fill="hold">
                            <p:stCondLst>
                              <p:cond delay="14000"/>
                            </p:stCondLst>
                            <p:childTnLst>
                              <p:par>
                                <p:cTn id="50" presetID="1" presetClass="entr" presetSubtype="0" fill="hold" nodeType="afterEffect">
                                  <p:stCondLst>
                                    <p:cond delay="1000"/>
                                  </p:stCondLst>
                                  <p:childTnLst>
                                    <p:set>
                                      <p:cBhvr>
                                        <p:cTn id="51" dur="1" fill="hold">
                                          <p:stCondLst>
                                            <p:cond delay="0"/>
                                          </p:stCondLst>
                                        </p:cTn>
                                        <p:tgtEl>
                                          <p:spTgt spid="32"/>
                                        </p:tgtEl>
                                        <p:attrNameLst>
                                          <p:attrName>style.visibility</p:attrName>
                                        </p:attrNameLst>
                                      </p:cBhvr>
                                      <p:to>
                                        <p:strVal val="visible"/>
                                      </p:to>
                                    </p:set>
                                  </p:childTnLst>
                                </p:cTn>
                              </p:par>
                            </p:childTnLst>
                          </p:cTn>
                        </p:par>
                        <p:par>
                          <p:cTn id="52" fill="hold">
                            <p:stCondLst>
                              <p:cond delay="15000"/>
                            </p:stCondLst>
                            <p:childTnLst>
                              <p:par>
                                <p:cTn id="53" presetID="1" presetClass="entr" presetSubtype="0" fill="hold" nodeType="afterEffect">
                                  <p:stCondLst>
                                    <p:cond delay="1000"/>
                                  </p:stCondLst>
                                  <p:childTnLst>
                                    <p:set>
                                      <p:cBhvr>
                                        <p:cTn id="54" dur="1" fill="hold">
                                          <p:stCondLst>
                                            <p:cond delay="0"/>
                                          </p:stCondLst>
                                        </p:cTn>
                                        <p:tgtEl>
                                          <p:spTgt spid="26"/>
                                        </p:tgtEl>
                                        <p:attrNameLst>
                                          <p:attrName>style.visibility</p:attrName>
                                        </p:attrNameLst>
                                      </p:cBhvr>
                                      <p:to>
                                        <p:strVal val="visible"/>
                                      </p:to>
                                    </p:set>
                                  </p:childTnLst>
                                </p:cTn>
                              </p:par>
                            </p:childTnLst>
                          </p:cTn>
                        </p:par>
                        <p:par>
                          <p:cTn id="55" fill="hold">
                            <p:stCondLst>
                              <p:cond delay="16000"/>
                            </p:stCondLst>
                            <p:childTnLst>
                              <p:par>
                                <p:cTn id="56" presetID="1" presetClass="entr" presetSubtype="0" fill="hold" nodeType="afterEffect">
                                  <p:stCondLst>
                                    <p:cond delay="1000"/>
                                  </p:stCondLst>
                                  <p:childTnLst>
                                    <p:set>
                                      <p:cBhvr>
                                        <p:cTn id="57" dur="1" fill="hold">
                                          <p:stCondLst>
                                            <p:cond delay="0"/>
                                          </p:stCondLst>
                                        </p:cTn>
                                        <p:tgtEl>
                                          <p:spTgt spid="28"/>
                                        </p:tgtEl>
                                        <p:attrNameLst>
                                          <p:attrName>style.visibility</p:attrName>
                                        </p:attrNameLst>
                                      </p:cBhvr>
                                      <p:to>
                                        <p:strVal val="visible"/>
                                      </p:to>
                                    </p:set>
                                  </p:childTnLst>
                                </p:cTn>
                              </p:par>
                            </p:childTnLst>
                          </p:cTn>
                        </p:par>
                        <p:par>
                          <p:cTn id="58" fill="hold">
                            <p:stCondLst>
                              <p:cond delay="17000"/>
                            </p:stCondLst>
                            <p:childTnLst>
                              <p:par>
                                <p:cTn id="59" presetID="1" presetClass="entr" presetSubtype="0" fill="hold" nodeType="afterEffect">
                                  <p:stCondLst>
                                    <p:cond delay="1000"/>
                                  </p:stCondLst>
                                  <p:childTnLst>
                                    <p:set>
                                      <p:cBhvr>
                                        <p:cTn id="6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P spid="12" grpId="0"/>
      <p:bldP spid="2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SY" dirty="0" smtClean="0"/>
              <a:t>آلية التأثير على المستوى الجزيئي </a:t>
            </a:r>
            <a:r>
              <a:rPr lang="en-US" dirty="0" smtClean="0"/>
              <a:t>Mechanism of Action</a:t>
            </a:r>
            <a:endParaRPr lang="en-US" dirty="0"/>
          </a:p>
        </p:txBody>
      </p:sp>
      <p:sp>
        <p:nvSpPr>
          <p:cNvPr id="3" name="TextBox 2"/>
          <p:cNvSpPr txBox="1"/>
          <p:nvPr/>
        </p:nvSpPr>
        <p:spPr>
          <a:xfrm>
            <a:off x="152400" y="1371600"/>
            <a:ext cx="8763000" cy="4154984"/>
          </a:xfrm>
          <a:prstGeom prst="rect">
            <a:avLst/>
          </a:prstGeom>
          <a:noFill/>
        </p:spPr>
        <p:txBody>
          <a:bodyPr wrap="square" rtlCol="0">
            <a:spAutoFit/>
          </a:bodyPr>
          <a:lstStyle/>
          <a:p>
            <a:pPr lvl="0" algn="ctr" rtl="1"/>
            <a:r>
              <a:rPr lang="ar-SY"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تتحد شوارد الرصاص مع زمرة التيول </a:t>
            </a:r>
            <a: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SH</a:t>
            </a:r>
            <a:r>
              <a:rPr lang="ar-SY"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الموجود في البروتينات وخاصة الأنزيمية حيث يتثبط عملها ونشاهد هذا التأثير بشكل واضح في عملية تشكل الهيموغلوبين حيث ترتبط شوارد الرصاص بالأنزيمات التي تساهم بذلك:</a:t>
            </a:r>
            <a:endPar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algn="ctr" rtl="1"/>
            <a:endParaRPr lang="ar-SY"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algn="r" rtl="1"/>
            <a:r>
              <a:rPr lang="ar-SY" sz="2400" b="1" dirty="0" smtClean="0">
                <a:ln w="1905"/>
                <a:solidFill>
                  <a:srgbClr val="FF0000"/>
                </a:solidFill>
                <a:effectLst>
                  <a:innerShdw blurRad="69850" dist="43180" dir="5400000">
                    <a:srgbClr val="000000">
                      <a:alpha val="65000"/>
                    </a:srgbClr>
                  </a:innerShdw>
                </a:effectLst>
              </a:rPr>
              <a:t>شرح المصطلحات السابقة</a:t>
            </a:r>
            <a:endParaRPr lang="en-US" dirty="0" smtClean="0">
              <a:solidFill>
                <a:srgbClr val="FF0000"/>
              </a:solidFill>
            </a:endParaRPr>
          </a:p>
          <a:p>
            <a:pPr algn="r" rtl="1"/>
            <a:r>
              <a:rPr lang="en-US" sz="2400" b="1" dirty="0" smtClean="0">
                <a:solidFill>
                  <a:srgbClr val="FF0000"/>
                </a:solidFill>
                <a:latin typeface="Comic Sans MS" pitchFamily="66" charset="0"/>
              </a:rPr>
              <a:t>*</a:t>
            </a:r>
            <a:r>
              <a:rPr lang="ar-SY" sz="2400" dirty="0" smtClean="0">
                <a:latin typeface="Traditional Arabic" pitchFamily="18" charset="-78"/>
                <a:cs typeface="Traditional Arabic" pitchFamily="18" charset="-78"/>
              </a:rPr>
              <a:t>تثبط شاردة الرصاص أنزيم </a:t>
            </a:r>
            <a:r>
              <a:rPr lang="en-US" sz="2400" dirty="0" smtClean="0">
                <a:latin typeface="Traditional Arabic" pitchFamily="18" charset="-78"/>
                <a:cs typeface="Traditional Arabic" pitchFamily="18" charset="-78"/>
              </a:rPr>
              <a:t>δ ALA</a:t>
            </a:r>
            <a:r>
              <a:rPr lang="ar-SY" sz="2400" dirty="0" smtClean="0">
                <a:latin typeface="Traditional Arabic" pitchFamily="18" charset="-78"/>
                <a:cs typeface="Traditional Arabic" pitchFamily="18" charset="-78"/>
              </a:rPr>
              <a:t> مما يؤدي إلى زيادة تركيز مركب </a:t>
            </a:r>
            <a:r>
              <a:rPr lang="en-US" sz="2400" dirty="0" smtClean="0">
                <a:latin typeface="Traditional Arabic" pitchFamily="18" charset="-78"/>
                <a:cs typeface="Traditional Arabic" pitchFamily="18" charset="-78"/>
              </a:rPr>
              <a:t>ALA</a:t>
            </a:r>
            <a:r>
              <a:rPr lang="ar-SY" sz="2400" dirty="0" smtClean="0">
                <a:latin typeface="Traditional Arabic" pitchFamily="18" charset="-78"/>
                <a:cs typeface="Traditional Arabic" pitchFamily="18" charset="-78"/>
              </a:rPr>
              <a:t> في الدم وطرح كميات كبيرة في البول ويعد هذا من ضمن الفحوص التي تدل على التسمم المزمن بالرصاص .</a:t>
            </a:r>
            <a:endParaRPr lang="en-US" sz="2400" dirty="0" smtClean="0">
              <a:latin typeface="Traditional Arabic" pitchFamily="18" charset="-78"/>
              <a:cs typeface="Traditional Arabic" pitchFamily="18" charset="-78"/>
            </a:endParaRPr>
          </a:p>
          <a:p>
            <a:pPr algn="r" rtl="1"/>
            <a:r>
              <a:rPr lang="en-US" sz="2400" b="1" dirty="0" smtClean="0">
                <a:solidFill>
                  <a:srgbClr val="FF0000"/>
                </a:solidFill>
                <a:latin typeface="Comic Sans MS" pitchFamily="66" charset="0"/>
                <a:cs typeface="Traditional Arabic" pitchFamily="18" charset="-78"/>
              </a:rPr>
              <a:t>**</a:t>
            </a:r>
            <a:r>
              <a:rPr lang="ar-SY" sz="2400" dirty="0" smtClean="0">
                <a:latin typeface="Traditional Arabic" pitchFamily="18" charset="-78"/>
                <a:cs typeface="Traditional Arabic" pitchFamily="18" charset="-78"/>
              </a:rPr>
              <a:t>تثبيط كوبروبورفرينوجين ديكاربوكسيلاز </a:t>
            </a:r>
            <a:r>
              <a:rPr lang="en-US" sz="2400" dirty="0" err="1" smtClean="0">
                <a:latin typeface="Traditional Arabic" pitchFamily="18" charset="-78"/>
                <a:cs typeface="Traditional Arabic" pitchFamily="18" charset="-78"/>
              </a:rPr>
              <a:t>Coproporphyrinogen</a:t>
            </a:r>
            <a:r>
              <a:rPr lang="en-US" sz="2400" dirty="0" smtClean="0">
                <a:latin typeface="Traditional Arabic" pitchFamily="18" charset="-78"/>
                <a:cs typeface="Traditional Arabic" pitchFamily="18" charset="-78"/>
              </a:rPr>
              <a:t> </a:t>
            </a:r>
            <a:r>
              <a:rPr lang="en-US" sz="2400" dirty="0" err="1" smtClean="0">
                <a:latin typeface="Traditional Arabic" pitchFamily="18" charset="-78"/>
                <a:cs typeface="Traditional Arabic" pitchFamily="18" charset="-78"/>
              </a:rPr>
              <a:t>Decarboxylase</a:t>
            </a:r>
            <a:r>
              <a:rPr lang="ar-SY" sz="2400" dirty="0" smtClean="0">
                <a:latin typeface="Traditional Arabic" pitchFamily="18" charset="-78"/>
                <a:cs typeface="Traditional Arabic" pitchFamily="18" charset="-78"/>
              </a:rPr>
              <a:t> يؤدي إلى تراكمه ويطرح بكميات كبيرة في البول.</a:t>
            </a:r>
            <a:endParaRPr lang="en-US" sz="2400" dirty="0" smtClean="0">
              <a:latin typeface="Traditional Arabic" pitchFamily="18" charset="-78"/>
              <a:cs typeface="Traditional Arabic" pitchFamily="18" charset="-78"/>
            </a:endParaRPr>
          </a:p>
          <a:p>
            <a:pPr algn="r" rtl="1"/>
            <a:r>
              <a:rPr lang="en-US" sz="2400" b="1" dirty="0" smtClean="0">
                <a:solidFill>
                  <a:srgbClr val="FF0000"/>
                </a:solidFill>
                <a:latin typeface="Comic Sans MS" pitchFamily="66" charset="0"/>
                <a:cs typeface="Traditional Arabic" pitchFamily="18" charset="-78"/>
              </a:rPr>
              <a:t>***</a:t>
            </a:r>
            <a:r>
              <a:rPr lang="ar-SY" sz="2400" dirty="0" smtClean="0">
                <a:latin typeface="Traditional Arabic" pitchFamily="18" charset="-78"/>
                <a:cs typeface="Traditional Arabic" pitchFamily="18" charset="-78"/>
              </a:rPr>
              <a:t>ويثبط أيضاً خميرة </a:t>
            </a:r>
            <a:r>
              <a:rPr lang="en-US" sz="2400" dirty="0" err="1" smtClean="0">
                <a:latin typeface="Traditional Arabic" pitchFamily="18" charset="-78"/>
                <a:cs typeface="Traditional Arabic" pitchFamily="18" charset="-78"/>
              </a:rPr>
              <a:t>Ferrochelatase</a:t>
            </a:r>
            <a:r>
              <a:rPr lang="ar-SY" sz="2400" dirty="0" smtClean="0">
                <a:latin typeface="Traditional Arabic" pitchFamily="18" charset="-78"/>
                <a:cs typeface="Traditional Arabic" pitchFamily="18" charset="-78"/>
              </a:rPr>
              <a:t> الخميرة المسؤولة عن إدخال الحديد إلى الهيم وبالتالي زيادة </a:t>
            </a:r>
            <a:r>
              <a:rPr lang="en-US" sz="2400" dirty="0" err="1" smtClean="0">
                <a:latin typeface="Traditional Arabic" pitchFamily="18" charset="-78"/>
                <a:cs typeface="Traditional Arabic" pitchFamily="18" charset="-78"/>
              </a:rPr>
              <a:t>Protoporphyrin</a:t>
            </a:r>
            <a:r>
              <a:rPr lang="ar-SY" sz="2400" dirty="0" smtClean="0">
                <a:latin typeface="Traditional Arabic" pitchFamily="18" charset="-78"/>
                <a:cs typeface="Traditional Arabic" pitchFamily="18" charset="-78"/>
              </a:rPr>
              <a:t> وبالنتيجة لا يتشكل الهيم أي لا يتشكل الهيموغلوبين.</a:t>
            </a:r>
            <a:endParaRPr lang="en-US" sz="2400" dirty="0" smtClean="0">
              <a:latin typeface="Traditional Arabic" pitchFamily="18" charset="-78"/>
              <a:cs typeface="Traditional Arabic" pitchFamily="18"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SY" dirty="0" smtClean="0"/>
              <a:t>أعراض التسمم </a:t>
            </a:r>
            <a:r>
              <a:rPr lang="en-US" dirty="0" smtClean="0"/>
              <a:t>Intoxication Symptoms</a:t>
            </a:r>
            <a:endParaRPr lang="en-US" dirty="0"/>
          </a:p>
        </p:txBody>
      </p:sp>
      <p:sp>
        <p:nvSpPr>
          <p:cNvPr id="3" name="Content Placeholder 2"/>
          <p:cNvSpPr>
            <a:spLocks noGrp="1"/>
          </p:cNvSpPr>
          <p:nvPr>
            <p:ph sz="quarter" idx="1"/>
          </p:nvPr>
        </p:nvSpPr>
        <p:spPr/>
        <p:txBody>
          <a:bodyPr>
            <a:normAutofit fontScale="92500" lnSpcReduction="20000"/>
          </a:bodyPr>
          <a:lstStyle/>
          <a:p>
            <a:pPr algn="r" rtl="1">
              <a:buNone/>
            </a:pPr>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التسمم الحاد:</a:t>
            </a: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r" rtl="1">
              <a:buNone/>
            </a:pPr>
            <a:r>
              <a:rPr lang="ar-SY" dirty="0" smtClean="0"/>
              <a:t> نادراً ما يكون انتحارياً أو اجرامياً ولكنه يحدث نتيجة الإهمال. </a:t>
            </a:r>
            <a:endParaRPr lang="en-US" dirty="0" smtClean="0"/>
          </a:p>
          <a:p>
            <a:pPr algn="r" rtl="1">
              <a:buNone/>
            </a:pPr>
            <a:r>
              <a:rPr lang="ar-SY" dirty="0" smtClean="0"/>
              <a:t>الأعراض:</a:t>
            </a:r>
            <a:endParaRPr lang="en-US" dirty="0" smtClean="0"/>
          </a:p>
          <a:p>
            <a:pPr algn="r" rtl="1">
              <a:buNone/>
            </a:pPr>
            <a:r>
              <a:rPr lang="ar-SY" b="1" dirty="0" smtClean="0"/>
              <a:t>1- طعم حلو</a:t>
            </a:r>
            <a:r>
              <a:rPr lang="ar-SY" dirty="0" smtClean="0"/>
              <a:t> في الفم سرعان ما يتحول إلى </a:t>
            </a:r>
            <a:r>
              <a:rPr lang="ar-SY" b="1" dirty="0" smtClean="0"/>
              <a:t>طعم قابض</a:t>
            </a:r>
            <a:r>
              <a:rPr lang="ar-SY" dirty="0" smtClean="0"/>
              <a:t> وكريه مع شعور باحتراق على طول الجهاز الهضمي (فم، بلعوم، مري، معدة).</a:t>
            </a:r>
            <a:endParaRPr lang="en-US" dirty="0" smtClean="0"/>
          </a:p>
          <a:p>
            <a:pPr algn="r" rtl="1">
              <a:buNone/>
            </a:pPr>
            <a:r>
              <a:rPr lang="ar-SY" b="1" dirty="0" smtClean="0"/>
              <a:t>2- تقيؤ</a:t>
            </a:r>
            <a:r>
              <a:rPr lang="ar-SY" dirty="0" smtClean="0"/>
              <a:t> </a:t>
            </a:r>
            <a:r>
              <a:rPr lang="ar-SY" b="1" dirty="0" smtClean="0"/>
              <a:t>حاد</a:t>
            </a:r>
            <a:r>
              <a:rPr lang="ar-SY" dirty="0" smtClean="0"/>
              <a:t> بلون أبيض بسبب تشكل </a:t>
            </a:r>
            <a:r>
              <a:rPr lang="en-US" dirty="0" smtClean="0"/>
              <a:t>PbCl</a:t>
            </a:r>
            <a:r>
              <a:rPr lang="en-US" baseline="-25000" dirty="0" smtClean="0"/>
              <a:t>2</a:t>
            </a:r>
            <a:r>
              <a:rPr lang="en-US" dirty="0" smtClean="0"/>
              <a:t> </a:t>
            </a:r>
            <a:r>
              <a:rPr lang="ar-SY" dirty="0" smtClean="0"/>
              <a:t> وألبومينات الرصاص.</a:t>
            </a:r>
            <a:endParaRPr lang="en-US" dirty="0" smtClean="0"/>
          </a:p>
          <a:p>
            <a:pPr algn="r" rtl="1">
              <a:buNone/>
            </a:pPr>
            <a:r>
              <a:rPr lang="ar-SY" b="1" dirty="0" smtClean="0"/>
              <a:t>3- مغص حاد</a:t>
            </a:r>
            <a:r>
              <a:rPr lang="ar-SY" dirty="0" smtClean="0"/>
              <a:t>.</a:t>
            </a:r>
            <a:r>
              <a:rPr lang="ar-SY" b="1" dirty="0" smtClean="0"/>
              <a:t> </a:t>
            </a:r>
            <a:endParaRPr lang="en-US" dirty="0" smtClean="0"/>
          </a:p>
          <a:p>
            <a:pPr algn="r" rtl="1">
              <a:buNone/>
            </a:pPr>
            <a:r>
              <a:rPr lang="ar-SY" b="1" dirty="0" smtClean="0"/>
              <a:t>4- اسهال </a:t>
            </a:r>
            <a:r>
              <a:rPr lang="ar-SY" dirty="0" smtClean="0"/>
              <a:t>بلون أسود بسبب تشكل </a:t>
            </a:r>
            <a:r>
              <a:rPr lang="en-US" dirty="0" err="1" smtClean="0"/>
              <a:t>PbS</a:t>
            </a:r>
            <a:r>
              <a:rPr lang="ar-SY" dirty="0" smtClean="0"/>
              <a:t> كبريت الرصاص ثم إمساك.</a:t>
            </a:r>
            <a:endParaRPr lang="en-US" dirty="0" smtClean="0"/>
          </a:p>
          <a:p>
            <a:pPr algn="r" rtl="1">
              <a:buNone/>
            </a:pPr>
            <a:r>
              <a:rPr lang="ar-SY" b="1" dirty="0" smtClean="0"/>
              <a:t>5- ضعف في اطراح البول</a:t>
            </a:r>
            <a:r>
              <a:rPr lang="ar-SY" dirty="0" smtClean="0"/>
              <a:t> ووجود كريات حمراء وألبومينات في البول مع التهاب في الكلية.</a:t>
            </a:r>
            <a:endParaRPr lang="en-US" dirty="0" smtClean="0"/>
          </a:p>
          <a:p>
            <a:pPr algn="r" rtl="1">
              <a:buNone/>
            </a:pPr>
            <a:r>
              <a:rPr lang="ar-SY" b="1" dirty="0" smtClean="0"/>
              <a:t>6-</a:t>
            </a:r>
            <a:r>
              <a:rPr lang="ar-SY" dirty="0" smtClean="0"/>
              <a:t>  وأخيراً يصبح </a:t>
            </a:r>
            <a:r>
              <a:rPr lang="ar-SY" b="1" dirty="0" smtClean="0"/>
              <a:t>لون الجسم شاحباً</a:t>
            </a:r>
            <a:r>
              <a:rPr lang="ar-SY" dirty="0" smtClean="0"/>
              <a:t> ويشعر بالبرودة وشلل الأطراف ثم يأتي الموت بعد 2-3 أيام من الإصابة بسبب توقف القلب.</a:t>
            </a:r>
            <a:endParaRPr lang="en-US" dirty="0" smtClean="0"/>
          </a:p>
          <a:p>
            <a:pPr algn="r" rtl="1">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SY" dirty="0" smtClean="0"/>
              <a:t>أعراض التسمم </a:t>
            </a:r>
            <a:r>
              <a:rPr lang="en-US" dirty="0" smtClean="0"/>
              <a:t>Intoxication Symptoms</a:t>
            </a:r>
            <a:endParaRPr lang="en-US" dirty="0"/>
          </a:p>
        </p:txBody>
      </p:sp>
      <p:sp>
        <p:nvSpPr>
          <p:cNvPr id="3" name="Content Placeholder 2"/>
          <p:cNvSpPr>
            <a:spLocks noGrp="1"/>
          </p:cNvSpPr>
          <p:nvPr>
            <p:ph sz="quarter" idx="1"/>
          </p:nvPr>
        </p:nvSpPr>
        <p:spPr>
          <a:xfrm>
            <a:off x="301752" y="1527048"/>
            <a:ext cx="8503920" cy="5102352"/>
          </a:xfrm>
        </p:spPr>
        <p:txBody>
          <a:bodyPr>
            <a:noAutofit/>
          </a:bodyPr>
          <a:lstStyle/>
          <a:p>
            <a:pPr algn="r" rtl="1">
              <a:buNone/>
            </a:pPr>
            <a:r>
              <a:rPr lang="ar-SY"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التسمم المزمن:</a:t>
            </a:r>
            <a:endPar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r" rtl="1">
              <a:buNone/>
            </a:pPr>
            <a:r>
              <a:rPr lang="ar-SY" sz="1600" dirty="0" smtClean="0"/>
              <a:t> </a:t>
            </a:r>
            <a:r>
              <a:rPr lang="ar-SY" sz="2000" dirty="0" smtClean="0"/>
              <a:t>تظهر الأعراض على مرحلتين :</a:t>
            </a:r>
            <a:endParaRPr lang="en-US" sz="2000" dirty="0" smtClean="0"/>
          </a:p>
          <a:p>
            <a:pPr algn="r" rtl="1">
              <a:buNone/>
            </a:pPr>
            <a:r>
              <a:rPr lang="ar-SY" sz="2000" b="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المرحلة الأولى - ما قبل الاسرابية:</a:t>
            </a:r>
            <a:endParaRPr lang="en-U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algn="r" rtl="1">
              <a:buNone/>
            </a:pPr>
            <a:r>
              <a:rPr lang="ar-SY" sz="2000" dirty="0" smtClean="0"/>
              <a:t>تتميز بتشكل </a:t>
            </a:r>
            <a:r>
              <a:rPr lang="ar-SY" sz="2000" b="1" dirty="0" smtClean="0"/>
              <a:t>خطوط عرضية بلون أسمر على الأسنان</a:t>
            </a:r>
            <a:r>
              <a:rPr lang="ar-SY" sz="2000" dirty="0" smtClean="0"/>
              <a:t> موازية لحافة اللثة نتيجة ترسب كبريت الرصاص. ويتشكل هذا الأخير من اطراح الرصاص عن طريق اللعاب الذي يتفاعل مع </a:t>
            </a:r>
            <a:r>
              <a:rPr lang="en-US" sz="2000" dirty="0" smtClean="0"/>
              <a:t>H</a:t>
            </a:r>
            <a:r>
              <a:rPr lang="en-US" sz="2000" baseline="-25000" dirty="0" smtClean="0"/>
              <a:t>2</a:t>
            </a:r>
            <a:r>
              <a:rPr lang="en-US" sz="2000" dirty="0" smtClean="0"/>
              <a:t>S</a:t>
            </a:r>
            <a:r>
              <a:rPr lang="ar-SY" sz="2000" dirty="0" smtClean="0"/>
              <a:t> الآتي من الأمعاء والمعدة ليتشكل </a:t>
            </a:r>
            <a:r>
              <a:rPr lang="en-US" sz="2000" dirty="0" err="1" smtClean="0"/>
              <a:t>PbS</a:t>
            </a:r>
            <a:r>
              <a:rPr lang="ar-SY" sz="2000" dirty="0" smtClean="0"/>
              <a:t>. ويمكن أن لا تظهر عند العمال الذين ينظفون أسنانهم.</a:t>
            </a:r>
            <a:endParaRPr lang="en-US" sz="2000" dirty="0" smtClean="0"/>
          </a:p>
          <a:p>
            <a:pPr lvl="0" algn="r" rtl="1">
              <a:buNone/>
            </a:pPr>
            <a:r>
              <a:rPr lang="ar-SY" sz="2000" b="1" dirty="0" smtClean="0"/>
              <a:t>ضعف في العضلات الباسطة لليدين</a:t>
            </a:r>
            <a:r>
              <a:rPr lang="ar-SY" sz="2000" dirty="0" smtClean="0"/>
              <a:t> حيث لا يستطيع المتسمم فتح أصابع يده.</a:t>
            </a:r>
            <a:endParaRPr lang="en-US" sz="2000" dirty="0" smtClean="0"/>
          </a:p>
          <a:p>
            <a:pPr lvl="0" algn="r" rtl="1">
              <a:buNone/>
            </a:pPr>
            <a:r>
              <a:rPr lang="ar-SY" sz="2000" b="1" dirty="0" smtClean="0"/>
              <a:t>الأعراض الحيوية:</a:t>
            </a:r>
            <a:r>
              <a:rPr lang="ar-SY" sz="2000" dirty="0" smtClean="0"/>
              <a:t> </a:t>
            </a:r>
            <a:endParaRPr lang="en-US" sz="2000" dirty="0" smtClean="0"/>
          </a:p>
          <a:p>
            <a:pPr algn="r" rtl="1">
              <a:buNone/>
            </a:pPr>
            <a:r>
              <a:rPr lang="ar-SY" sz="2000" dirty="0" smtClean="0"/>
              <a:t>- تبدل في النسيج الدموي. </a:t>
            </a:r>
            <a:endParaRPr lang="en-US" sz="2000" dirty="0" smtClean="0"/>
          </a:p>
          <a:p>
            <a:pPr algn="r" rtl="1">
              <a:buNone/>
            </a:pPr>
            <a:r>
              <a:rPr lang="ar-SY" sz="2000" dirty="0" smtClean="0"/>
              <a:t>- فقر دم شديد ناقص الصباغ وتقل كمية الهيموغلوبين.</a:t>
            </a:r>
            <a:endParaRPr lang="en-US" sz="2000" dirty="0" smtClean="0"/>
          </a:p>
          <a:p>
            <a:pPr algn="r" rtl="1">
              <a:buNone/>
            </a:pPr>
            <a:r>
              <a:rPr lang="ar-SY" sz="2000" dirty="0" smtClean="0"/>
              <a:t>- ازدياد عدد الكريات القاعدية </a:t>
            </a:r>
            <a:r>
              <a:rPr lang="en-US" sz="2000" dirty="0" smtClean="0"/>
              <a:t>Basophiles</a:t>
            </a:r>
            <a:r>
              <a:rPr lang="ar-SY" sz="2000" dirty="0" smtClean="0"/>
              <a:t> لتتخطى 10 % .</a:t>
            </a:r>
            <a:endParaRPr lang="en-US" sz="2000" dirty="0" smtClean="0"/>
          </a:p>
          <a:p>
            <a:pPr algn="r" rtl="1">
              <a:buNone/>
            </a:pPr>
            <a:r>
              <a:rPr lang="ar-SY" sz="2000" dirty="0" smtClean="0"/>
              <a:t>- ارتفاع كمية </a:t>
            </a:r>
            <a:r>
              <a:rPr lang="en-US" sz="2000" dirty="0" smtClean="0"/>
              <a:t>ALA</a:t>
            </a:r>
            <a:r>
              <a:rPr lang="ar-SY" sz="2000" dirty="0" smtClean="0"/>
              <a:t> في الدم والبول والكوبروبورفيرين في البول والبروتوبورفيرين في الدم.</a:t>
            </a:r>
            <a:endParaRPr lang="en-US" sz="2000"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20</TotalTime>
  <Words>3003</Words>
  <Application>Microsoft Office PowerPoint</Application>
  <PresentationFormat>On-screen Show (4:3)</PresentationFormat>
  <Paragraphs>287</Paragraphs>
  <Slides>37</Slides>
  <Notes>0</Notes>
  <HiddenSlides>0</HiddenSlides>
  <MMClips>0</MMClips>
  <ScaleCrop>false</ScaleCrop>
  <HeadingPairs>
    <vt:vector size="4" baseType="variant">
      <vt:variant>
        <vt:lpstr>Theme</vt:lpstr>
      </vt:variant>
      <vt:variant>
        <vt:i4>2</vt:i4>
      </vt:variant>
      <vt:variant>
        <vt:lpstr>Slide Titles</vt:lpstr>
      </vt:variant>
      <vt:variant>
        <vt:i4>37</vt:i4>
      </vt:variant>
    </vt:vector>
  </HeadingPairs>
  <TitlesOfParts>
    <vt:vector size="39" baseType="lpstr">
      <vt:lpstr>Civic</vt:lpstr>
      <vt:lpstr>Solstice</vt:lpstr>
      <vt:lpstr>السموم المعدنية</vt:lpstr>
      <vt:lpstr>الرصاص</vt:lpstr>
      <vt:lpstr>طرق دخول الرصاص إلى الجسم</vt:lpstr>
      <vt:lpstr>طبيعة التسمم Type of Intoxication</vt:lpstr>
      <vt:lpstr>طبيعة التسمم Type of Intoxication</vt:lpstr>
      <vt:lpstr>آلية التأثير على المستوى الجزيئي Mechanism of Action</vt:lpstr>
      <vt:lpstr>آلية التأثير على المستوى الجزيئي Mechanism of Action</vt:lpstr>
      <vt:lpstr>أعراض التسمم Intoxication Symptoms</vt:lpstr>
      <vt:lpstr>أعراض التسمم Intoxication Symptoms</vt:lpstr>
      <vt:lpstr>أعراض التسمم Intoxication Symptoms</vt:lpstr>
      <vt:lpstr>العلاج Treatment</vt:lpstr>
      <vt:lpstr>العلاج Treatment</vt:lpstr>
      <vt:lpstr>الكشف والمعايرة Detection &amp; Assay of Lead: </vt:lpstr>
      <vt:lpstr>التاليوم Thallium (Tl)</vt:lpstr>
      <vt:lpstr>الصفات الكيميائية والفيزيائية  Chemical &amp; Physical Properties</vt:lpstr>
      <vt:lpstr>الأعراض Symptoms</vt:lpstr>
      <vt:lpstr>الأعراض Symptoms</vt:lpstr>
      <vt:lpstr>الأعراض Symptoms</vt:lpstr>
      <vt:lpstr>المعالجة Treatment</vt:lpstr>
      <vt:lpstr>الكشف</vt:lpstr>
      <vt:lpstr>الكادميوم Cadmium (Cd)</vt:lpstr>
      <vt:lpstr>طبيعة التسمم  Type Of Intoxication</vt:lpstr>
      <vt:lpstr>الكادميوم Cadmium (Cd)</vt:lpstr>
      <vt:lpstr>أعراض التسمم  Intoxication Symptoms</vt:lpstr>
      <vt:lpstr>المعالجة Treatment</vt:lpstr>
      <vt:lpstr>النحاس  (Cu)</vt:lpstr>
      <vt:lpstr>السمية</vt:lpstr>
      <vt:lpstr>أعراض التسمم  Intoxication Symptoms</vt:lpstr>
      <vt:lpstr>النحاس  (Cu)</vt:lpstr>
      <vt:lpstr>الكشف</vt:lpstr>
      <vt:lpstr>الباريوم Barium (Ba)</vt:lpstr>
      <vt:lpstr>آلية التأثير  Mechanism Of Action</vt:lpstr>
      <vt:lpstr>التأثير على القلب  Action On The Heart:</vt:lpstr>
      <vt:lpstr>أعراض التسمم  Intoxication Symptoms</vt:lpstr>
      <vt:lpstr>العلاج Treatment</vt:lpstr>
      <vt:lpstr>العلاج Treatment</vt:lpstr>
      <vt:lpstr>الكشف عن الباريوم  Detection Of Barium</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السموم المعدنية</dc:title>
  <dc:creator>Jack</dc:creator>
  <cp:lastModifiedBy>Jiro</cp:lastModifiedBy>
  <cp:revision>2</cp:revision>
  <dcterms:created xsi:type="dcterms:W3CDTF">2006-08-16T00:00:00Z</dcterms:created>
  <dcterms:modified xsi:type="dcterms:W3CDTF">2011-11-19T15:26:58Z</dcterms:modified>
</cp:coreProperties>
</file>