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21" r:id="rId3"/>
    <p:sldId id="260" r:id="rId4"/>
    <p:sldId id="322" r:id="rId5"/>
    <p:sldId id="257" r:id="rId6"/>
    <p:sldId id="328" r:id="rId7"/>
    <p:sldId id="338" r:id="rId8"/>
    <p:sldId id="339" r:id="rId9"/>
    <p:sldId id="327" r:id="rId10"/>
    <p:sldId id="282" r:id="rId11"/>
    <p:sldId id="341" r:id="rId12"/>
    <p:sldId id="340" r:id="rId13"/>
    <p:sldId id="330" r:id="rId14"/>
    <p:sldId id="331" r:id="rId15"/>
    <p:sldId id="332" r:id="rId16"/>
    <p:sldId id="273" r:id="rId17"/>
    <p:sldId id="334" r:id="rId18"/>
    <p:sldId id="275" r:id="rId19"/>
    <p:sldId id="335" r:id="rId20"/>
    <p:sldId id="277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yrChvRrv4/pjCNQOriXeiQ==" hashData="Gldcc+qRHw5P076/fPDJxpC3+PIx8zwJYHveB5e8aixsYsDUa1hzR7/NT+nspd6a07SgoRM7QVCpPFFI1q8y5Q=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380"/>
    <a:srgbClr val="EF8AA2"/>
    <a:srgbClr val="BC6087"/>
    <a:srgbClr val="FF6244"/>
    <a:srgbClr val="F8A065"/>
    <a:srgbClr val="51839E"/>
    <a:srgbClr val="40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12" autoAdjust="0"/>
    <p:restoredTop sz="94660"/>
  </p:normalViewPr>
  <p:slideViewPr>
    <p:cSldViewPr snapToGrid="0">
      <p:cViewPr>
        <p:scale>
          <a:sx n="63" d="100"/>
          <a:sy n="63" d="100"/>
        </p:scale>
        <p:origin x="32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5D549-E303-4344-ABC5-357ADE4A2E07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8DF18-EF41-444D-BBC7-CEAB4CFEC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873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93d42c1dd5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93d42c1dd5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2" name="Google Shape;3412;gb6f41107cf_0_1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3" name="Google Shape;3413;gb6f41107cf_0_1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1335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2" name="Google Shape;3412;gb6f41107cf_0_1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3" name="Google Shape;3413;gb6f41107cf_0_1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4753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4" name="Google Shape;4364;gb6f41107cf_0_2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5" name="Google Shape;4365;gb6f41107cf_0_2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33077-27BC-1468-6FB2-3ED31E239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B597DD-8054-87E5-A596-961A0C686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A6169-FB4B-6346-767E-D8BCEDDFB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79EA0-04B4-15E8-0B6B-78D452991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88F57-B2DF-28A0-012A-271E3A509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39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60337-E170-2A13-D8C3-D4ED84132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576878-155F-3AA2-0EB1-3B91A0F4C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97457-4DB0-6842-2CE5-270847CE4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87E8D-85DF-1810-4A18-D62DC85EA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0D1FF-1D83-5565-2398-37013CBB6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9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6177A4-B17D-3EC0-2C1A-18FB9C4B89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BE3105-ED8F-9E44-AB94-DEF1C5C19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F5226-5F32-EDEE-EA25-67F7D4F65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79E4A-268F-7507-8359-D88BA80EB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0190A-483F-BA4C-9DE5-809C43AA7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82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50FF7-60E3-5F85-3BC1-C0BC9E51C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9E075-347E-C373-44E5-F08C3395D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3CF92-1A50-6B4E-1924-A575FD6AF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A4D84-239A-355E-5194-A7770F810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460E33-29AA-C4BD-3D62-7B9DCA7A0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63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19157-8306-18A8-E71A-8AC1EF2F6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2AC52-8C8D-F1E2-4231-8CFC39C02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18C73-3E9B-2577-D181-EDF1584B1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810D6-B176-4A3F-C8E3-7D2DC2F10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D7ECF-8D34-EC02-C730-A75B604A8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47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6545B-93E5-6B0E-1B9E-EF923F100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96C3B-1BD2-158E-314E-AEE63B2B54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91BB81-300B-D8CC-6542-B31A9F8FF7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E96119-1C49-618F-03AF-9E5E86319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1FFE7-93E8-B54C-2771-13DBAD56F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625F4-A2CB-4E68-C19F-2C3ECDF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2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4D558-851E-AB76-3526-CE9BFBF17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C9CC16-AECB-11B8-AB3C-2130BED2E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5C6682-FB4F-02D4-EE4C-4B070CF52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4EA677-E955-6143-2D07-641AC1F44D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68DEA9-43D9-F433-C59A-E632E6FE4D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C375C4-5A02-1AFB-2293-A48D40857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5AB43D-878A-50D3-67DF-C8A2EE4AF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9FD8E0-7A97-ADB8-C45E-6B83789CD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4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3264F-1177-F54A-A83C-5FCCBC13A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F5AEB1-2948-4919-7B82-1960B4F70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A37452-2AD9-2FC1-8313-B1E28F74E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6EE72C-4552-2276-5520-B1DBBE89F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3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24139D-C93B-EE2E-55C8-AA7397D34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1729AE-8176-1742-2305-469807324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CED72-296C-72DE-6130-9E095F28F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01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6F913-E22C-E5C4-0ABA-739DA57F7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0640F-FD30-27B3-94D0-71F4AE310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4FCB1B-AEC6-414C-4B90-740897BC62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9352A-1655-BF09-53C6-3A5DFD0F8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6ED5B7-EAB6-D656-6911-BE0E13566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FD4E1B-9471-0632-274C-E027EA6C9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18E00-89B7-5EEA-BC19-C87A7827C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C0A09C-3544-9AF7-7012-A9E9F4A479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392C3F-B132-64F8-E0C9-FE37886CE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A1BAF1-C890-0866-5EF1-2F9C2858B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3D18B7-719C-D002-8DCE-DCD390E47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C0668B-8067-B42F-F4CC-803832BC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79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8DB5E1-0111-E5E5-FBFD-3738DADAE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32A47-DABA-4FC5-5967-305A7D789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11ACB-99E0-41C2-FDB3-29F37145DD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2D79C-37AD-47A3-9158-E05A46C50003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36FD2-9AE2-7FFC-D5AA-A3B4279580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4035E-F15E-7E51-8619-2BB1C4DF67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582C-D777-43FB-A60D-3BA5DD82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42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on&#10;&#10;Description automatically generated with medium confidence">
            <a:extLst>
              <a:ext uri="{FF2B5EF4-FFF2-40B4-BE49-F238E27FC236}">
                <a16:creationId xmlns:a16="http://schemas.microsoft.com/office/drawing/2014/main" id="{90CFA1EE-8064-9C90-3B0A-87E0EB5B9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9CCC84B5-49A6-69F8-F0DE-ADDC1EEFF78E}"/>
              </a:ext>
            </a:extLst>
          </p:cNvPr>
          <p:cNvSpPr txBox="1">
            <a:spLocks/>
          </p:cNvSpPr>
          <p:nvPr/>
        </p:nvSpPr>
        <p:spPr>
          <a:xfrm>
            <a:off x="1197643" y="6259107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800" dirty="0">
                <a:solidFill>
                  <a:srgbClr val="C0000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800" dirty="0">
              <a:solidFill>
                <a:srgbClr val="C0000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20007-0314-982F-8B6F-BB23D1D1AF72}"/>
              </a:ext>
            </a:extLst>
          </p:cNvPr>
          <p:cNvSpPr/>
          <p:nvPr/>
        </p:nvSpPr>
        <p:spPr>
          <a:xfrm>
            <a:off x="7771212" y="1623248"/>
            <a:ext cx="3182505" cy="894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50000"/>
              </a:lnSpc>
              <a:spcAft>
                <a:spcPts val="800"/>
              </a:spcAft>
            </a:pPr>
            <a:r>
              <a:rPr lang="ar-OM" sz="2400" dirty="0">
                <a:solidFill>
                  <a:schemeClr val="bg1"/>
                </a:solidFill>
                <a:effectLst/>
                <a:latin typeface="FF Hekaya Light" panose="00000A00000000000000" pitchFamily="50" charset="-78"/>
                <a:ea typeface="Calibri" panose="020F0502020204030204" pitchFamily="34" charset="0"/>
                <a:cs typeface="FF Hekaya Light" panose="00000A00000000000000" pitchFamily="50" charset="-78"/>
              </a:rPr>
              <a:t>المادة: أحياء</a:t>
            </a:r>
          </a:p>
          <a:p>
            <a:pPr algn="ctr" rtl="1">
              <a:lnSpc>
                <a:spcPct val="50000"/>
              </a:lnSpc>
              <a:spcAft>
                <a:spcPts val="800"/>
              </a:spcAft>
            </a:pPr>
            <a:r>
              <a:rPr lang="ar-OM" sz="2400" dirty="0">
                <a:solidFill>
                  <a:schemeClr val="bg1"/>
                </a:solidFill>
                <a:latin typeface="FF Hekaya Light" panose="00000A00000000000000" pitchFamily="50" charset="-78"/>
                <a:ea typeface="Calibri" panose="020F0502020204030204" pitchFamily="34" charset="0"/>
                <a:cs typeface="FF Hekaya Light" panose="00000A00000000000000" pitchFamily="50" charset="-78"/>
              </a:rPr>
              <a:t>الصف: التاسع</a:t>
            </a:r>
          </a:p>
          <a:p>
            <a:pPr algn="ctr" rtl="1">
              <a:lnSpc>
                <a:spcPct val="50000"/>
              </a:lnSpc>
              <a:spcAft>
                <a:spcPts val="800"/>
              </a:spcAft>
            </a:pPr>
            <a:r>
              <a:rPr lang="ar-OM" sz="2400" dirty="0">
                <a:solidFill>
                  <a:schemeClr val="bg1"/>
                </a:solidFill>
                <a:effectLst/>
                <a:latin typeface="FF Hekaya Light" panose="00000A00000000000000" pitchFamily="50" charset="-78"/>
                <a:ea typeface="Calibri" panose="020F0502020204030204" pitchFamily="34" charset="0"/>
                <a:cs typeface="FF Hekaya Light" panose="00000A00000000000000" pitchFamily="50" charset="-78"/>
              </a:rPr>
              <a:t>الفصل ال</a:t>
            </a:r>
            <a:r>
              <a:rPr lang="ar-OM" sz="2400" dirty="0">
                <a:solidFill>
                  <a:schemeClr val="bg1"/>
                </a:solidFill>
                <a:latin typeface="FF Hekaya Light" panose="00000A00000000000000" pitchFamily="50" charset="-78"/>
                <a:ea typeface="Calibri" panose="020F0502020204030204" pitchFamily="34" charset="0"/>
                <a:cs typeface="FF Hekaya Light" panose="00000A00000000000000" pitchFamily="50" charset="-78"/>
              </a:rPr>
              <a:t>دراسي الاول</a:t>
            </a:r>
            <a:endParaRPr lang="en-GB" sz="2000" dirty="0">
              <a:solidFill>
                <a:schemeClr val="bg1"/>
              </a:solidFill>
              <a:effectLst/>
              <a:latin typeface="FF Hekaya Light" panose="00000A00000000000000" pitchFamily="50" charset="-78"/>
              <a:ea typeface="Calibri" panose="020F0502020204030204" pitchFamily="34" charset="0"/>
              <a:cs typeface="FF Hekaya Light" panose="00000A00000000000000" pitchFamily="50" charset="-78"/>
            </a:endParaRPr>
          </a:p>
        </p:txBody>
      </p:sp>
      <p:pic>
        <p:nvPicPr>
          <p:cNvPr id="13" name="Picture 12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E102D815-6555-6029-2114-59B149792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760" y="0"/>
            <a:ext cx="2477005" cy="13933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944678-44F4-F509-D716-A6598FCE2FB4}"/>
              </a:ext>
            </a:extLst>
          </p:cNvPr>
          <p:cNvSpPr/>
          <p:nvPr/>
        </p:nvSpPr>
        <p:spPr>
          <a:xfrm>
            <a:off x="-101600" y="1852281"/>
            <a:ext cx="5384801" cy="2800767"/>
          </a:xfrm>
          <a:custGeom>
            <a:avLst/>
            <a:gdLst>
              <a:gd name="connsiteX0" fmla="*/ 0 w 5384801"/>
              <a:gd name="connsiteY0" fmla="*/ 0 h 2800767"/>
              <a:gd name="connsiteX1" fmla="*/ 652159 w 5384801"/>
              <a:gd name="connsiteY1" fmla="*/ 0 h 2800767"/>
              <a:gd name="connsiteX2" fmla="*/ 1250470 w 5384801"/>
              <a:gd name="connsiteY2" fmla="*/ 0 h 2800767"/>
              <a:gd name="connsiteX3" fmla="*/ 1848782 w 5384801"/>
              <a:gd name="connsiteY3" fmla="*/ 0 h 2800767"/>
              <a:gd name="connsiteX4" fmla="*/ 2447093 w 5384801"/>
              <a:gd name="connsiteY4" fmla="*/ 0 h 2800767"/>
              <a:gd name="connsiteX5" fmla="*/ 2991556 w 5384801"/>
              <a:gd name="connsiteY5" fmla="*/ 0 h 2800767"/>
              <a:gd name="connsiteX6" fmla="*/ 3643715 w 5384801"/>
              <a:gd name="connsiteY6" fmla="*/ 0 h 2800767"/>
              <a:gd name="connsiteX7" fmla="*/ 4188179 w 5384801"/>
              <a:gd name="connsiteY7" fmla="*/ 0 h 2800767"/>
              <a:gd name="connsiteX8" fmla="*/ 4732642 w 5384801"/>
              <a:gd name="connsiteY8" fmla="*/ 0 h 2800767"/>
              <a:gd name="connsiteX9" fmla="*/ 5384801 w 5384801"/>
              <a:gd name="connsiteY9" fmla="*/ 0 h 2800767"/>
              <a:gd name="connsiteX10" fmla="*/ 5384801 w 5384801"/>
              <a:gd name="connsiteY10" fmla="*/ 476130 h 2800767"/>
              <a:gd name="connsiteX11" fmla="*/ 5384801 w 5384801"/>
              <a:gd name="connsiteY11" fmla="*/ 1036284 h 2800767"/>
              <a:gd name="connsiteX12" fmla="*/ 5384801 w 5384801"/>
              <a:gd name="connsiteY12" fmla="*/ 1540422 h 2800767"/>
              <a:gd name="connsiteX13" fmla="*/ 5384801 w 5384801"/>
              <a:gd name="connsiteY13" fmla="*/ 2016552 h 2800767"/>
              <a:gd name="connsiteX14" fmla="*/ 5384801 w 5384801"/>
              <a:gd name="connsiteY14" fmla="*/ 2800767 h 2800767"/>
              <a:gd name="connsiteX15" fmla="*/ 4840338 w 5384801"/>
              <a:gd name="connsiteY15" fmla="*/ 2800767 h 2800767"/>
              <a:gd name="connsiteX16" fmla="*/ 4403571 w 5384801"/>
              <a:gd name="connsiteY16" fmla="*/ 2800767 h 2800767"/>
              <a:gd name="connsiteX17" fmla="*/ 3805259 w 5384801"/>
              <a:gd name="connsiteY17" fmla="*/ 2800767 h 2800767"/>
              <a:gd name="connsiteX18" fmla="*/ 3099252 w 5384801"/>
              <a:gd name="connsiteY18" fmla="*/ 2800767 h 2800767"/>
              <a:gd name="connsiteX19" fmla="*/ 2500941 w 5384801"/>
              <a:gd name="connsiteY19" fmla="*/ 2800767 h 2800767"/>
              <a:gd name="connsiteX20" fmla="*/ 1848782 w 5384801"/>
              <a:gd name="connsiteY20" fmla="*/ 2800767 h 2800767"/>
              <a:gd name="connsiteX21" fmla="*/ 1358166 w 5384801"/>
              <a:gd name="connsiteY21" fmla="*/ 2800767 h 2800767"/>
              <a:gd name="connsiteX22" fmla="*/ 706007 w 5384801"/>
              <a:gd name="connsiteY22" fmla="*/ 2800767 h 2800767"/>
              <a:gd name="connsiteX23" fmla="*/ 0 w 5384801"/>
              <a:gd name="connsiteY23" fmla="*/ 2800767 h 2800767"/>
              <a:gd name="connsiteX24" fmla="*/ 0 w 5384801"/>
              <a:gd name="connsiteY24" fmla="*/ 2212606 h 2800767"/>
              <a:gd name="connsiteX25" fmla="*/ 0 w 5384801"/>
              <a:gd name="connsiteY25" fmla="*/ 1680460 h 2800767"/>
              <a:gd name="connsiteX26" fmla="*/ 0 w 5384801"/>
              <a:gd name="connsiteY26" fmla="*/ 1120307 h 2800767"/>
              <a:gd name="connsiteX27" fmla="*/ 0 w 5384801"/>
              <a:gd name="connsiteY27" fmla="*/ 504138 h 2800767"/>
              <a:gd name="connsiteX28" fmla="*/ 0 w 5384801"/>
              <a:gd name="connsiteY28" fmla="*/ 0 h 280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384801" h="2800767" fill="none" extrusionOk="0">
                <a:moveTo>
                  <a:pt x="0" y="0"/>
                </a:moveTo>
                <a:cubicBezTo>
                  <a:pt x="216123" y="-77834"/>
                  <a:pt x="338874" y="74243"/>
                  <a:pt x="652159" y="0"/>
                </a:cubicBezTo>
                <a:cubicBezTo>
                  <a:pt x="965444" y="-74243"/>
                  <a:pt x="987696" y="63164"/>
                  <a:pt x="1250470" y="0"/>
                </a:cubicBezTo>
                <a:cubicBezTo>
                  <a:pt x="1513244" y="-63164"/>
                  <a:pt x="1672436" y="32881"/>
                  <a:pt x="1848782" y="0"/>
                </a:cubicBezTo>
                <a:cubicBezTo>
                  <a:pt x="2025128" y="-32881"/>
                  <a:pt x="2308437" y="56078"/>
                  <a:pt x="2447093" y="0"/>
                </a:cubicBezTo>
                <a:cubicBezTo>
                  <a:pt x="2585749" y="-56078"/>
                  <a:pt x="2729731" y="14300"/>
                  <a:pt x="2991556" y="0"/>
                </a:cubicBezTo>
                <a:cubicBezTo>
                  <a:pt x="3253381" y="-14300"/>
                  <a:pt x="3506579" y="69937"/>
                  <a:pt x="3643715" y="0"/>
                </a:cubicBezTo>
                <a:cubicBezTo>
                  <a:pt x="3780851" y="-69937"/>
                  <a:pt x="3944931" y="45045"/>
                  <a:pt x="4188179" y="0"/>
                </a:cubicBezTo>
                <a:cubicBezTo>
                  <a:pt x="4431427" y="-45045"/>
                  <a:pt x="4569347" y="2411"/>
                  <a:pt x="4732642" y="0"/>
                </a:cubicBezTo>
                <a:cubicBezTo>
                  <a:pt x="4895937" y="-2411"/>
                  <a:pt x="5199762" y="22761"/>
                  <a:pt x="5384801" y="0"/>
                </a:cubicBezTo>
                <a:cubicBezTo>
                  <a:pt x="5415063" y="226691"/>
                  <a:pt x="5349856" y="258466"/>
                  <a:pt x="5384801" y="476130"/>
                </a:cubicBezTo>
                <a:cubicBezTo>
                  <a:pt x="5419746" y="693794"/>
                  <a:pt x="5348462" y="909663"/>
                  <a:pt x="5384801" y="1036284"/>
                </a:cubicBezTo>
                <a:cubicBezTo>
                  <a:pt x="5421140" y="1162905"/>
                  <a:pt x="5353223" y="1364892"/>
                  <a:pt x="5384801" y="1540422"/>
                </a:cubicBezTo>
                <a:cubicBezTo>
                  <a:pt x="5416379" y="1715952"/>
                  <a:pt x="5354360" y="1792284"/>
                  <a:pt x="5384801" y="2016552"/>
                </a:cubicBezTo>
                <a:cubicBezTo>
                  <a:pt x="5415242" y="2240820"/>
                  <a:pt x="5303247" y="2477364"/>
                  <a:pt x="5384801" y="2800767"/>
                </a:cubicBezTo>
                <a:cubicBezTo>
                  <a:pt x="5178088" y="2810920"/>
                  <a:pt x="5010809" y="2797318"/>
                  <a:pt x="4840338" y="2800767"/>
                </a:cubicBezTo>
                <a:cubicBezTo>
                  <a:pt x="4669867" y="2804216"/>
                  <a:pt x="4574554" y="2787124"/>
                  <a:pt x="4403571" y="2800767"/>
                </a:cubicBezTo>
                <a:cubicBezTo>
                  <a:pt x="4232588" y="2814410"/>
                  <a:pt x="3960086" y="2731639"/>
                  <a:pt x="3805259" y="2800767"/>
                </a:cubicBezTo>
                <a:cubicBezTo>
                  <a:pt x="3650432" y="2869895"/>
                  <a:pt x="3373240" y="2799820"/>
                  <a:pt x="3099252" y="2800767"/>
                </a:cubicBezTo>
                <a:cubicBezTo>
                  <a:pt x="2825264" y="2801714"/>
                  <a:pt x="2784774" y="2773193"/>
                  <a:pt x="2500941" y="2800767"/>
                </a:cubicBezTo>
                <a:cubicBezTo>
                  <a:pt x="2217108" y="2828341"/>
                  <a:pt x="2099493" y="2777115"/>
                  <a:pt x="1848782" y="2800767"/>
                </a:cubicBezTo>
                <a:cubicBezTo>
                  <a:pt x="1598071" y="2824419"/>
                  <a:pt x="1520005" y="2775108"/>
                  <a:pt x="1358166" y="2800767"/>
                </a:cubicBezTo>
                <a:cubicBezTo>
                  <a:pt x="1196327" y="2826426"/>
                  <a:pt x="972903" y="2759332"/>
                  <a:pt x="706007" y="2800767"/>
                </a:cubicBezTo>
                <a:cubicBezTo>
                  <a:pt x="439111" y="2842202"/>
                  <a:pt x="310120" y="2726268"/>
                  <a:pt x="0" y="2800767"/>
                </a:cubicBezTo>
                <a:cubicBezTo>
                  <a:pt x="-59766" y="2555400"/>
                  <a:pt x="29705" y="2447505"/>
                  <a:pt x="0" y="2212606"/>
                </a:cubicBezTo>
                <a:cubicBezTo>
                  <a:pt x="-29705" y="1977707"/>
                  <a:pt x="32304" y="1927995"/>
                  <a:pt x="0" y="1680460"/>
                </a:cubicBezTo>
                <a:cubicBezTo>
                  <a:pt x="-32304" y="1432925"/>
                  <a:pt x="6355" y="1397950"/>
                  <a:pt x="0" y="1120307"/>
                </a:cubicBezTo>
                <a:cubicBezTo>
                  <a:pt x="-6355" y="842664"/>
                  <a:pt x="60559" y="634391"/>
                  <a:pt x="0" y="504138"/>
                </a:cubicBezTo>
                <a:cubicBezTo>
                  <a:pt x="-60559" y="373885"/>
                  <a:pt x="6448" y="132633"/>
                  <a:pt x="0" y="0"/>
                </a:cubicBezTo>
                <a:close/>
              </a:path>
              <a:path w="5384801" h="2800767" stroke="0" extrusionOk="0">
                <a:moveTo>
                  <a:pt x="0" y="0"/>
                </a:moveTo>
                <a:cubicBezTo>
                  <a:pt x="190547" y="-44954"/>
                  <a:pt x="375436" y="43862"/>
                  <a:pt x="490615" y="0"/>
                </a:cubicBezTo>
                <a:cubicBezTo>
                  <a:pt x="605794" y="-43862"/>
                  <a:pt x="846319" y="33639"/>
                  <a:pt x="1196622" y="0"/>
                </a:cubicBezTo>
                <a:cubicBezTo>
                  <a:pt x="1546925" y="-33639"/>
                  <a:pt x="1587180" y="48988"/>
                  <a:pt x="1687238" y="0"/>
                </a:cubicBezTo>
                <a:cubicBezTo>
                  <a:pt x="1787296" y="-48988"/>
                  <a:pt x="2059241" y="1948"/>
                  <a:pt x="2393245" y="0"/>
                </a:cubicBezTo>
                <a:cubicBezTo>
                  <a:pt x="2727249" y="-1948"/>
                  <a:pt x="2719984" y="31111"/>
                  <a:pt x="2883860" y="0"/>
                </a:cubicBezTo>
                <a:cubicBezTo>
                  <a:pt x="3047737" y="-31111"/>
                  <a:pt x="3351551" y="32101"/>
                  <a:pt x="3482171" y="0"/>
                </a:cubicBezTo>
                <a:cubicBezTo>
                  <a:pt x="3612791" y="-32101"/>
                  <a:pt x="3757058" y="25898"/>
                  <a:pt x="3918939" y="0"/>
                </a:cubicBezTo>
                <a:cubicBezTo>
                  <a:pt x="4080820" y="-25898"/>
                  <a:pt x="4256282" y="20047"/>
                  <a:pt x="4571098" y="0"/>
                </a:cubicBezTo>
                <a:cubicBezTo>
                  <a:pt x="4885914" y="-20047"/>
                  <a:pt x="5127415" y="10072"/>
                  <a:pt x="5384801" y="0"/>
                </a:cubicBezTo>
                <a:cubicBezTo>
                  <a:pt x="5390945" y="184248"/>
                  <a:pt x="5327212" y="347799"/>
                  <a:pt x="5384801" y="560153"/>
                </a:cubicBezTo>
                <a:cubicBezTo>
                  <a:pt x="5442390" y="772507"/>
                  <a:pt x="5337325" y="977072"/>
                  <a:pt x="5384801" y="1120307"/>
                </a:cubicBezTo>
                <a:cubicBezTo>
                  <a:pt x="5432277" y="1263542"/>
                  <a:pt x="5349982" y="1530019"/>
                  <a:pt x="5384801" y="1652453"/>
                </a:cubicBezTo>
                <a:cubicBezTo>
                  <a:pt x="5419620" y="1774887"/>
                  <a:pt x="5338378" y="1916806"/>
                  <a:pt x="5384801" y="2156591"/>
                </a:cubicBezTo>
                <a:cubicBezTo>
                  <a:pt x="5431224" y="2396376"/>
                  <a:pt x="5352087" y="2508888"/>
                  <a:pt x="5384801" y="2800767"/>
                </a:cubicBezTo>
                <a:cubicBezTo>
                  <a:pt x="5269407" y="2827762"/>
                  <a:pt x="5043526" y="2768437"/>
                  <a:pt x="4840338" y="2800767"/>
                </a:cubicBezTo>
                <a:cubicBezTo>
                  <a:pt x="4637150" y="2833097"/>
                  <a:pt x="4394171" y="2730757"/>
                  <a:pt x="4242027" y="2800767"/>
                </a:cubicBezTo>
                <a:cubicBezTo>
                  <a:pt x="4089883" y="2870777"/>
                  <a:pt x="3689368" y="2767139"/>
                  <a:pt x="3536019" y="2800767"/>
                </a:cubicBezTo>
                <a:cubicBezTo>
                  <a:pt x="3382670" y="2834395"/>
                  <a:pt x="3075071" y="2761417"/>
                  <a:pt x="2830012" y="2800767"/>
                </a:cubicBezTo>
                <a:cubicBezTo>
                  <a:pt x="2584953" y="2840117"/>
                  <a:pt x="2485645" y="2736115"/>
                  <a:pt x="2285549" y="2800767"/>
                </a:cubicBezTo>
                <a:cubicBezTo>
                  <a:pt x="2085453" y="2865419"/>
                  <a:pt x="1929183" y="2759324"/>
                  <a:pt x="1579542" y="2800767"/>
                </a:cubicBezTo>
                <a:cubicBezTo>
                  <a:pt x="1229901" y="2842210"/>
                  <a:pt x="1123151" y="2772193"/>
                  <a:pt x="927382" y="2800767"/>
                </a:cubicBezTo>
                <a:cubicBezTo>
                  <a:pt x="731613" y="2829341"/>
                  <a:pt x="424199" y="2699983"/>
                  <a:pt x="0" y="2800767"/>
                </a:cubicBezTo>
                <a:cubicBezTo>
                  <a:pt x="-24465" y="2554118"/>
                  <a:pt x="30330" y="2384166"/>
                  <a:pt x="0" y="2268621"/>
                </a:cubicBezTo>
                <a:cubicBezTo>
                  <a:pt x="-30330" y="2153076"/>
                  <a:pt x="61318" y="1890570"/>
                  <a:pt x="0" y="1680460"/>
                </a:cubicBezTo>
                <a:cubicBezTo>
                  <a:pt x="-61318" y="1470350"/>
                  <a:pt x="21602" y="1338500"/>
                  <a:pt x="0" y="1204330"/>
                </a:cubicBezTo>
                <a:cubicBezTo>
                  <a:pt x="-21602" y="1070160"/>
                  <a:pt x="52098" y="929927"/>
                  <a:pt x="0" y="700192"/>
                </a:cubicBezTo>
                <a:cubicBezTo>
                  <a:pt x="-52098" y="470457"/>
                  <a:pt x="71347" y="197431"/>
                  <a:pt x="0" y="0"/>
                </a:cubicBezTo>
                <a:close/>
              </a:path>
            </a:pathLst>
          </a:custGeom>
          <a:ln w="28575">
            <a:noFill/>
            <a:prstDash val="lgDash"/>
            <a:extLst>
              <a:ext uri="{C807C97D-BFC1-408E-A445-0C87EB9F89A2}">
                <ask:lineSketchStyleProps xmlns:ask="http://schemas.microsoft.com/office/drawing/2018/sketchyshapes" sd="212599845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 rtl="1"/>
            <a:r>
              <a:rPr lang="ar-OM" sz="8000" b="1" dirty="0">
                <a:solidFill>
                  <a:srgbClr val="4068B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1-5:</a:t>
            </a:r>
          </a:p>
          <a:p>
            <a:pPr algn="ctr" rtl="1"/>
            <a:r>
              <a:rPr lang="ar-OM" sz="9600" b="1" dirty="0">
                <a:solidFill>
                  <a:srgbClr val="4068B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</a:t>
            </a:r>
            <a:r>
              <a:rPr lang="ar-OM" sz="6600" b="1" dirty="0">
                <a:solidFill>
                  <a:srgbClr val="4068B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التنفس</a:t>
            </a:r>
            <a:endParaRPr lang="ar-OM" sz="9600" b="1" dirty="0">
              <a:solidFill>
                <a:srgbClr val="4068B1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3A820A-BBA7-9B9C-7EF5-CECB35693ABE}"/>
              </a:ext>
            </a:extLst>
          </p:cNvPr>
          <p:cNvSpPr txBox="1">
            <a:spLocks/>
          </p:cNvSpPr>
          <p:nvPr/>
        </p:nvSpPr>
        <p:spPr>
          <a:xfrm>
            <a:off x="1988464" y="-1"/>
            <a:ext cx="4167041" cy="125802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OM" sz="3200" dirty="0">
                <a:solidFill>
                  <a:srgbClr val="BC6087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الوحدة الخامسة: </a:t>
            </a:r>
          </a:p>
          <a:p>
            <a:pPr rtl="1"/>
            <a:r>
              <a:rPr lang="ar-OM" sz="3500" dirty="0">
                <a:solidFill>
                  <a:srgbClr val="BC6087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التنفس</a:t>
            </a:r>
          </a:p>
        </p:txBody>
      </p:sp>
    </p:spTree>
    <p:extLst>
      <p:ext uri="{BB962C8B-B14F-4D97-AF65-F5344CB8AC3E}">
        <p14:creationId xmlns:p14="http://schemas.microsoft.com/office/powerpoint/2010/main" val="2137079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A picture containing text&#10;&#10;Description automatically generated">
            <a:extLst>
              <a:ext uri="{FF2B5EF4-FFF2-40B4-BE49-F238E27FC236}">
                <a16:creationId xmlns:a16="http://schemas.microsoft.com/office/drawing/2014/main" id="{180A3D4B-3E02-6CCA-31BB-C9597758FB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45"/>
          <a:stretch/>
        </p:blipFill>
        <p:spPr>
          <a:xfrm>
            <a:off x="10405240" y="0"/>
            <a:ext cx="1786759" cy="6858000"/>
          </a:xfrm>
          <a:prstGeom prst="rect">
            <a:avLst/>
          </a:prstGeom>
        </p:spPr>
      </p:pic>
      <p:pic>
        <p:nvPicPr>
          <p:cNvPr id="46" name="Picture 45" descr="A picture containing text&#10;&#10;Description automatically generated">
            <a:extLst>
              <a:ext uri="{FF2B5EF4-FFF2-40B4-BE49-F238E27FC236}">
                <a16:creationId xmlns:a16="http://schemas.microsoft.com/office/drawing/2014/main" id="{7B0769B6-4100-AC59-8145-0C6D292966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69" b="59375"/>
          <a:stretch/>
        </p:blipFill>
        <p:spPr>
          <a:xfrm>
            <a:off x="0" y="0"/>
            <a:ext cx="2454414" cy="2786051"/>
          </a:xfrm>
          <a:prstGeom prst="rect">
            <a:avLst/>
          </a:prstGeom>
        </p:spPr>
      </p:pic>
      <p:sp>
        <p:nvSpPr>
          <p:cNvPr id="4367" name="Google Shape;4367;p41"/>
          <p:cNvSpPr txBox="1">
            <a:spLocks noGrp="1"/>
          </p:cNvSpPr>
          <p:nvPr>
            <p:ph type="title"/>
          </p:nvPr>
        </p:nvSpPr>
        <p:spPr>
          <a:xfrm>
            <a:off x="750836" y="60588"/>
            <a:ext cx="10972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ar-OM" sz="4400" b="1" dirty="0">
                <a:solidFill>
                  <a:schemeClr val="accent1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استخدام الخميرة في صنع الخبز</a:t>
            </a:r>
          </a:p>
        </p:txBody>
      </p:sp>
      <p:sp>
        <p:nvSpPr>
          <p:cNvPr id="4595" name="Google Shape;4595;p41"/>
          <p:cNvSpPr txBox="1"/>
          <p:nvPr/>
        </p:nvSpPr>
        <p:spPr>
          <a:xfrm>
            <a:off x="3450173" y="988984"/>
            <a:ext cx="6493600" cy="4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rtl="1"/>
            <a:r>
              <a:rPr lang="ar-OM" sz="3200" b="1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لصنع الخبز نحتاج إلى: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8" descr="Free Vector | Dough ingredients illustrations set water butter and eggs oil  salt and milk homemade baking pastry cooking components yeast sugar and  flour">
            <a:extLst>
              <a:ext uri="{FF2B5EF4-FFF2-40B4-BE49-F238E27FC236}">
                <a16:creationId xmlns:a16="http://schemas.microsoft.com/office/drawing/2014/main" id="{67F5217C-6D48-82B8-051C-7747BD5126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1" t="16823" r="66902" b="67269"/>
          <a:stretch/>
        </p:blipFill>
        <p:spPr bwMode="auto">
          <a:xfrm>
            <a:off x="9721959" y="3181476"/>
            <a:ext cx="2142772" cy="145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B3A245-7256-76FD-BBDD-6713A1CDE54B}"/>
              </a:ext>
            </a:extLst>
          </p:cNvPr>
          <p:cNvSpPr txBox="1"/>
          <p:nvPr/>
        </p:nvSpPr>
        <p:spPr>
          <a:xfrm>
            <a:off x="1235839" y="2809582"/>
            <a:ext cx="15758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OM" sz="2400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 </a:t>
            </a:r>
            <a:r>
              <a:rPr lang="ar-OM" sz="2400" dirty="0">
                <a:solidFill>
                  <a:srgbClr val="BC6087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سكر المالتوز و جلكوز</a:t>
            </a:r>
            <a:endParaRPr lang="en-US" sz="2400" dirty="0"/>
          </a:p>
        </p:txBody>
      </p:sp>
      <p:sp>
        <p:nvSpPr>
          <p:cNvPr id="12" name="Google Shape;4600;p41">
            <a:extLst>
              <a:ext uri="{FF2B5EF4-FFF2-40B4-BE49-F238E27FC236}">
                <a16:creationId xmlns:a16="http://schemas.microsoft.com/office/drawing/2014/main" id="{2E250456-5B57-56F3-452C-37ECFAF0F672}"/>
              </a:ext>
            </a:extLst>
          </p:cNvPr>
          <p:cNvSpPr txBox="1"/>
          <p:nvPr/>
        </p:nvSpPr>
        <p:spPr>
          <a:xfrm flipH="1">
            <a:off x="6442708" y="2509740"/>
            <a:ext cx="2426577" cy="9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 rtl="1"/>
            <a:r>
              <a:rPr lang="ar-OM" sz="2400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كميات كبيرة من النشا + البروتينات (الغلوتين)</a:t>
            </a:r>
            <a:endParaRPr lang="en-US" sz="2400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16" name="Google Shape;4604;p41">
            <a:extLst>
              <a:ext uri="{FF2B5EF4-FFF2-40B4-BE49-F238E27FC236}">
                <a16:creationId xmlns:a16="http://schemas.microsoft.com/office/drawing/2014/main" id="{397B1594-BECB-357C-832D-0C1E49ECA27E}"/>
              </a:ext>
            </a:extLst>
          </p:cNvPr>
          <p:cNvSpPr txBox="1"/>
          <p:nvPr/>
        </p:nvSpPr>
        <p:spPr>
          <a:xfrm flipH="1">
            <a:off x="6897236" y="3648644"/>
            <a:ext cx="2112000" cy="4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rtl="1"/>
            <a:r>
              <a:rPr lang="ar-OM" sz="3600" dirty="0">
                <a:solidFill>
                  <a:schemeClr val="accent2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الماء 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22" name="Google Shape;4610;p41">
            <a:extLst>
              <a:ext uri="{FF2B5EF4-FFF2-40B4-BE49-F238E27FC236}">
                <a16:creationId xmlns:a16="http://schemas.microsoft.com/office/drawing/2014/main" id="{2ED406EC-EBFC-C71E-8E9C-614AD6594A4B}"/>
              </a:ext>
            </a:extLst>
          </p:cNvPr>
          <p:cNvSpPr txBox="1"/>
          <p:nvPr/>
        </p:nvSpPr>
        <p:spPr>
          <a:xfrm flipH="1">
            <a:off x="702267" y="1372197"/>
            <a:ext cx="3323091" cy="96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rtl="1">
              <a:buClr>
                <a:schemeClr val="dk1"/>
              </a:buClr>
              <a:buSzPts val="1100"/>
            </a:pPr>
            <a:r>
              <a:rPr lang="ar-OM" sz="2400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تحتوي على (انزيم </a:t>
            </a:r>
            <a:r>
              <a:rPr lang="ar-OM" sz="2400" dirty="0" err="1">
                <a:latin typeface="FF Hekaya Light" panose="00000A00000000000000" pitchFamily="50" charset="-78"/>
                <a:cs typeface="FF Hekaya Light" panose="00000A00000000000000" pitchFamily="50" charset="-78"/>
              </a:rPr>
              <a:t>الاميليز</a:t>
            </a:r>
            <a:r>
              <a:rPr lang="ar-OM" sz="2400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) الذي يفكك بعض </a:t>
            </a:r>
            <a:r>
              <a:rPr lang="ar-OM" sz="2400" dirty="0">
                <a:solidFill>
                  <a:srgbClr val="BC6087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النشأ</a:t>
            </a:r>
            <a:r>
              <a:rPr lang="ar-OM" sz="2400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 الموجود في الدقيق</a:t>
            </a:r>
            <a:endParaRPr sz="2400" dirty="0">
              <a:latin typeface="FF Hekaya Light" panose="00000A00000000000000" pitchFamily="50" charset="-78"/>
              <a:ea typeface="Roboto"/>
              <a:cs typeface="FF Hekaya Light" panose="00000A00000000000000" pitchFamily="50" charset="-78"/>
              <a:sym typeface="Roboto"/>
            </a:endParaRPr>
          </a:p>
        </p:txBody>
      </p:sp>
      <p:sp>
        <p:nvSpPr>
          <p:cNvPr id="23" name="Google Shape;4609;p41">
            <a:extLst>
              <a:ext uri="{FF2B5EF4-FFF2-40B4-BE49-F238E27FC236}">
                <a16:creationId xmlns:a16="http://schemas.microsoft.com/office/drawing/2014/main" id="{BE7C7E79-BB35-F4B4-8E7D-5222A1B1E47F}"/>
              </a:ext>
            </a:extLst>
          </p:cNvPr>
          <p:cNvSpPr txBox="1"/>
          <p:nvPr/>
        </p:nvSpPr>
        <p:spPr>
          <a:xfrm flipH="1">
            <a:off x="1290704" y="943822"/>
            <a:ext cx="1644995" cy="4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rtl="1"/>
            <a:r>
              <a:rPr lang="ar-OM" sz="3600" dirty="0">
                <a:solidFill>
                  <a:schemeClr val="accent2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الخميرة 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25" name="Google Shape;4602;p41">
            <a:extLst>
              <a:ext uri="{FF2B5EF4-FFF2-40B4-BE49-F238E27FC236}">
                <a16:creationId xmlns:a16="http://schemas.microsoft.com/office/drawing/2014/main" id="{A213569F-2780-C1D5-4F4D-588EB3906682}"/>
              </a:ext>
            </a:extLst>
          </p:cNvPr>
          <p:cNvSpPr/>
          <p:nvPr/>
        </p:nvSpPr>
        <p:spPr>
          <a:xfrm>
            <a:off x="9020808" y="3434348"/>
            <a:ext cx="900800" cy="9008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rtl="1">
              <a:buClr>
                <a:schemeClr val="dk1"/>
              </a:buClr>
              <a:buSzPts val="1100"/>
            </a:pPr>
            <a:r>
              <a:rPr lang="en" sz="5400" b="1" dirty="0">
                <a:solidFill>
                  <a:schemeClr val="lt1"/>
                </a:solidFill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  <a:sym typeface="Fira Sans Extra Condensed"/>
              </a:rPr>
              <a:t>2</a:t>
            </a:r>
            <a:endParaRPr sz="4400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B9D5399-6C9A-00B8-FAF5-EE9A11292D45}"/>
              </a:ext>
            </a:extLst>
          </p:cNvPr>
          <p:cNvGrpSpPr/>
          <p:nvPr/>
        </p:nvGrpSpPr>
        <p:grpSpPr>
          <a:xfrm>
            <a:off x="6418687" y="1502286"/>
            <a:ext cx="6086576" cy="1732300"/>
            <a:chOff x="6418687" y="1502286"/>
            <a:chExt cx="6086576" cy="1732300"/>
          </a:xfrm>
        </p:grpSpPr>
        <p:pic>
          <p:nvPicPr>
            <p:cNvPr id="3" name="Picture 8" descr="Free Vector | Dough ingredients illustrations set water butter and eggs oil  salt and milk homemade baking pastry cooking components yeast sugar and  flour">
              <a:extLst>
                <a:ext uri="{FF2B5EF4-FFF2-40B4-BE49-F238E27FC236}">
                  <a16:creationId xmlns:a16="http://schemas.microsoft.com/office/drawing/2014/main" id="{D70019F4-61FF-4B07-9080-4CB483C0AF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98" t="71052" r="2404" b="9108"/>
            <a:stretch/>
          </p:blipFill>
          <p:spPr bwMode="auto">
            <a:xfrm>
              <a:off x="9903528" y="1502286"/>
              <a:ext cx="2601735" cy="1732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Google Shape;4597;p41">
              <a:extLst>
                <a:ext uri="{FF2B5EF4-FFF2-40B4-BE49-F238E27FC236}">
                  <a16:creationId xmlns:a16="http://schemas.microsoft.com/office/drawing/2014/main" id="{C6B67BDC-3484-8425-CC5C-5E2AAD4DD3AD}"/>
                </a:ext>
              </a:extLst>
            </p:cNvPr>
            <p:cNvSpPr/>
            <p:nvPr/>
          </p:nvSpPr>
          <p:spPr>
            <a:xfrm>
              <a:off x="9026364" y="2089532"/>
              <a:ext cx="900800" cy="9008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>
                <a:buClr>
                  <a:schemeClr val="dk1"/>
                </a:buClr>
                <a:buSzPts val="1100"/>
              </a:pPr>
              <a:r>
                <a:rPr lang="en" sz="5400" b="1" dirty="0">
                  <a:solidFill>
                    <a:schemeClr val="lt1"/>
                  </a:solidFill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1</a:t>
              </a:r>
              <a:endParaRPr sz="4800" dirty="0">
                <a:solidFill>
                  <a:schemeClr val="lt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27" name="Google Shape;4599;p41">
              <a:extLst>
                <a:ext uri="{FF2B5EF4-FFF2-40B4-BE49-F238E27FC236}">
                  <a16:creationId xmlns:a16="http://schemas.microsoft.com/office/drawing/2014/main" id="{7B3F2AE0-2D35-2D7D-B683-53E538E777EB}"/>
                </a:ext>
              </a:extLst>
            </p:cNvPr>
            <p:cNvSpPr txBox="1"/>
            <p:nvPr/>
          </p:nvSpPr>
          <p:spPr>
            <a:xfrm flipH="1">
              <a:off x="6418687" y="2035429"/>
              <a:ext cx="2529102" cy="45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r>
                <a:rPr lang="ar-OM" sz="3600" dirty="0">
                  <a:solidFill>
                    <a:schemeClr val="accent2">
                      <a:lumMod val="50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دقيق القمح </a:t>
              </a:r>
              <a:endParaRPr lang="en-US" sz="3600" dirty="0">
                <a:solidFill>
                  <a:schemeClr val="accent2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8FE2FEE-78D9-41D4-FF1A-1F350F42CD1F}"/>
              </a:ext>
            </a:extLst>
          </p:cNvPr>
          <p:cNvSpPr txBox="1"/>
          <p:nvPr/>
        </p:nvSpPr>
        <p:spPr>
          <a:xfrm>
            <a:off x="863166" y="4076709"/>
            <a:ext cx="29461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OM" sz="2400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تستخدمهما خلايا الخميرة في عملية    </a:t>
            </a:r>
            <a:r>
              <a:rPr lang="ar-OM" sz="2400" dirty="0">
                <a:solidFill>
                  <a:srgbClr val="51839E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التنفس اللاهوائي</a:t>
            </a:r>
            <a:endParaRPr lang="en-US" sz="2400" dirty="0">
              <a:solidFill>
                <a:srgbClr val="51839E"/>
              </a:solidFill>
            </a:endParaRPr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CBE55FEF-04AB-EF26-4C2B-AE5FED1FBD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20193">
            <a:off x="918183" y="4878310"/>
            <a:ext cx="321701" cy="449533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BC522C04-D88B-EC12-44E6-B337F2D38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79807" flipH="1">
            <a:off x="2692826" y="4795185"/>
            <a:ext cx="329210" cy="46002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5D5958A-C139-7F7F-A40C-662A845BF3BE}"/>
              </a:ext>
            </a:extLst>
          </p:cNvPr>
          <p:cNvSpPr txBox="1"/>
          <p:nvPr/>
        </p:nvSpPr>
        <p:spPr>
          <a:xfrm>
            <a:off x="2113202" y="5164974"/>
            <a:ext cx="1748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OM" sz="2000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فقاعات من غاز ثاني أكسيد الكربون 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28C217-D3C8-F18B-B2BA-596EB5D40970}"/>
              </a:ext>
            </a:extLst>
          </p:cNvPr>
          <p:cNvSpPr txBox="1"/>
          <p:nvPr/>
        </p:nvSpPr>
        <p:spPr>
          <a:xfrm>
            <a:off x="182911" y="5376690"/>
            <a:ext cx="17486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OM" sz="2400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الكحول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A221743-ABC6-2042-78DF-C4DFD8952561}"/>
              </a:ext>
            </a:extLst>
          </p:cNvPr>
          <p:cNvSpPr txBox="1"/>
          <p:nvPr/>
        </p:nvSpPr>
        <p:spPr>
          <a:xfrm>
            <a:off x="372973" y="6296770"/>
            <a:ext cx="19225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OM" sz="2000" dirty="0">
                <a:solidFill>
                  <a:srgbClr val="BC6087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يتبخر أثناء عملية الخبز</a:t>
            </a:r>
            <a:endParaRPr lang="en-US" sz="2000" dirty="0">
              <a:solidFill>
                <a:srgbClr val="BC6087"/>
              </a:solidFill>
            </a:endParaRPr>
          </a:p>
        </p:txBody>
      </p:sp>
      <p:pic>
        <p:nvPicPr>
          <p:cNvPr id="36" name="Picture 35" descr="Shape&#10;&#10;Description automatically generated with low confidence">
            <a:extLst>
              <a:ext uri="{FF2B5EF4-FFF2-40B4-BE49-F238E27FC236}">
                <a16:creationId xmlns:a16="http://schemas.microsoft.com/office/drawing/2014/main" id="{585EDD3A-5609-56AF-3CC0-51275FD3D7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19474" y="5868341"/>
            <a:ext cx="475544" cy="357185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0925F858-5407-2EAF-2D57-C612B4C032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20193">
            <a:off x="3028886" y="5874389"/>
            <a:ext cx="321701" cy="44953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CA93454-8D33-8E34-0F0E-98D057E1BC32}"/>
              </a:ext>
            </a:extLst>
          </p:cNvPr>
          <p:cNvSpPr txBox="1"/>
          <p:nvPr/>
        </p:nvSpPr>
        <p:spPr>
          <a:xfrm>
            <a:off x="3426837" y="5920563"/>
            <a:ext cx="19902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OM" sz="2000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ينتج عن تنفس الخميرة انتفاخ العجين </a:t>
            </a:r>
            <a:endParaRPr lang="en-US" sz="2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1C214B4-7B99-B3B5-B548-81CF246B1429}"/>
              </a:ext>
            </a:extLst>
          </p:cNvPr>
          <p:cNvSpPr txBox="1"/>
          <p:nvPr/>
        </p:nvSpPr>
        <p:spPr>
          <a:xfrm>
            <a:off x="5891264" y="5984867"/>
            <a:ext cx="21496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OM" sz="2000" dirty="0">
                <a:solidFill>
                  <a:srgbClr val="BC6087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بسبب مادة الغلوتين التي تجعل العجين مرن</a:t>
            </a:r>
            <a:endParaRPr lang="en-US" sz="2000" dirty="0">
              <a:solidFill>
                <a:srgbClr val="BC6087"/>
              </a:solidFill>
            </a:endParaRPr>
          </a:p>
        </p:txBody>
      </p:sp>
      <p:pic>
        <p:nvPicPr>
          <p:cNvPr id="40" name="Picture 39" descr="Shape&#10;&#10;Description automatically generated with low confidence">
            <a:extLst>
              <a:ext uri="{FF2B5EF4-FFF2-40B4-BE49-F238E27FC236}">
                <a16:creationId xmlns:a16="http://schemas.microsoft.com/office/drawing/2014/main" id="{2CCA8AD0-E7E8-8DF9-62AF-1B2070EE1A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5416392" y="6160217"/>
            <a:ext cx="475544" cy="357185"/>
          </a:xfrm>
          <a:prstGeom prst="rect">
            <a:avLst/>
          </a:prstGeom>
        </p:spPr>
      </p:pic>
      <p:pic>
        <p:nvPicPr>
          <p:cNvPr id="41" name="Picture 40" descr="Shape&#10;&#10;Description automatically generated with low confidence">
            <a:extLst>
              <a:ext uri="{FF2B5EF4-FFF2-40B4-BE49-F238E27FC236}">
                <a16:creationId xmlns:a16="http://schemas.microsoft.com/office/drawing/2014/main" id="{4E467D3F-F54C-E66B-99CE-7642AB7A33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865736" y="2363552"/>
            <a:ext cx="475544" cy="357185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A8CE644A-D434-26BE-53B8-76D6B6A400CE}"/>
              </a:ext>
            </a:extLst>
          </p:cNvPr>
          <p:cNvGrpSpPr/>
          <p:nvPr/>
        </p:nvGrpSpPr>
        <p:grpSpPr>
          <a:xfrm>
            <a:off x="6042504" y="4521054"/>
            <a:ext cx="5551824" cy="1578101"/>
            <a:chOff x="6042504" y="4521054"/>
            <a:chExt cx="5551824" cy="1578101"/>
          </a:xfrm>
        </p:grpSpPr>
        <p:pic>
          <p:nvPicPr>
            <p:cNvPr id="5" name="Picture 10" descr="Dry yeast in wooden plate cartoon Royalty Free Vector Image">
              <a:extLst>
                <a:ext uri="{FF2B5EF4-FFF2-40B4-BE49-F238E27FC236}">
                  <a16:creationId xmlns:a16="http://schemas.microsoft.com/office/drawing/2014/main" id="{4DFE6E45-49C8-C6E9-DD9E-58BE390CDB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1976" y="4521054"/>
              <a:ext cx="1502352" cy="1578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Google Shape;4609;p41">
              <a:extLst>
                <a:ext uri="{FF2B5EF4-FFF2-40B4-BE49-F238E27FC236}">
                  <a16:creationId xmlns:a16="http://schemas.microsoft.com/office/drawing/2014/main" id="{32E3BD0B-9C7B-9379-A4AB-371A2114163A}"/>
                </a:ext>
              </a:extLst>
            </p:cNvPr>
            <p:cNvSpPr txBox="1"/>
            <p:nvPr/>
          </p:nvSpPr>
          <p:spPr>
            <a:xfrm flipH="1">
              <a:off x="6042504" y="4903526"/>
              <a:ext cx="2958423" cy="45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r>
                <a:rPr lang="ar-OM" sz="3600" dirty="0">
                  <a:solidFill>
                    <a:schemeClr val="accent2">
                      <a:lumMod val="50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 الخميرة </a:t>
              </a:r>
              <a:endParaRPr lang="en-US" sz="3600" dirty="0">
                <a:solidFill>
                  <a:schemeClr val="accent2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43" name="Google Shape;4602;p41">
              <a:extLst>
                <a:ext uri="{FF2B5EF4-FFF2-40B4-BE49-F238E27FC236}">
                  <a16:creationId xmlns:a16="http://schemas.microsoft.com/office/drawing/2014/main" id="{20F97E89-5885-FAD0-A3AD-5A634D082AD0}"/>
                </a:ext>
              </a:extLst>
            </p:cNvPr>
            <p:cNvSpPr/>
            <p:nvPr/>
          </p:nvSpPr>
          <p:spPr>
            <a:xfrm>
              <a:off x="9021795" y="4736872"/>
              <a:ext cx="900800" cy="9008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>
                <a:buClr>
                  <a:schemeClr val="dk1"/>
                </a:buClr>
                <a:buSzPts val="1100"/>
              </a:pPr>
              <a:r>
                <a:rPr lang="ar-OM" sz="5400" b="1" dirty="0">
                  <a:solidFill>
                    <a:schemeClr val="lt1"/>
                  </a:solidFill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3</a:t>
              </a:r>
              <a:endParaRPr sz="44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pic>
        <p:nvPicPr>
          <p:cNvPr id="44" name="Picture 43" descr="Shape&#10;&#10;Description automatically generated with low confidence">
            <a:extLst>
              <a:ext uri="{FF2B5EF4-FFF2-40B4-BE49-F238E27FC236}">
                <a16:creationId xmlns:a16="http://schemas.microsoft.com/office/drawing/2014/main" id="{A5F6480F-EF35-E72C-DB2F-D18F73B5D3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835885" y="3777514"/>
            <a:ext cx="475544" cy="357185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F8242B9-880A-79E5-CCE7-2F2D16EF0FFC}"/>
              </a:ext>
            </a:extLst>
          </p:cNvPr>
          <p:cNvCxnSpPr/>
          <p:nvPr/>
        </p:nvCxnSpPr>
        <p:spPr>
          <a:xfrm>
            <a:off x="5731351" y="1207782"/>
            <a:ext cx="0" cy="439974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E6CD944-65DE-2D94-3D2F-8FCB37F3C86C}"/>
              </a:ext>
            </a:extLst>
          </p:cNvPr>
          <p:cNvSpPr txBox="1"/>
          <p:nvPr/>
        </p:nvSpPr>
        <p:spPr>
          <a:xfrm>
            <a:off x="5912970" y="5257876"/>
            <a:ext cx="277992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algn="r" rtl="1">
              <a:defRPr sz="2400">
                <a:latin typeface="FF Hekaya Light" panose="00000A00000000000000" pitchFamily="50" charset="-78"/>
                <a:cs typeface="FF Hekaya Light" panose="00000A00000000000000" pitchFamily="50" charset="-78"/>
              </a:defRPr>
            </a:lvl1pPr>
          </a:lstStyle>
          <a:p>
            <a:r>
              <a:rPr lang="ar-OM" dirty="0"/>
              <a:t>تحتوي على (انزيم </a:t>
            </a:r>
            <a:r>
              <a:rPr lang="ar-OM" dirty="0" err="1"/>
              <a:t>الاميليز</a:t>
            </a:r>
            <a:r>
              <a:rPr lang="ar-OM" dirty="0"/>
              <a:t>) </a:t>
            </a:r>
            <a:endParaRPr lang="en-US" dirty="0"/>
          </a:p>
        </p:txBody>
      </p:sp>
      <p:sp>
        <p:nvSpPr>
          <p:cNvPr id="53" name="Subtitle 2">
            <a:extLst>
              <a:ext uri="{FF2B5EF4-FFF2-40B4-BE49-F238E27FC236}">
                <a16:creationId xmlns:a16="http://schemas.microsoft.com/office/drawing/2014/main" id="{A980FE31-1B0D-44E5-2445-68FA70003BEA}"/>
              </a:ext>
            </a:extLst>
          </p:cNvPr>
          <p:cNvSpPr txBox="1">
            <a:spLocks/>
          </p:cNvSpPr>
          <p:nvPr/>
        </p:nvSpPr>
        <p:spPr>
          <a:xfrm>
            <a:off x="8065592" y="6411854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6" grpId="0"/>
      <p:bldP spid="22" grpId="0"/>
      <p:bldP spid="23" grpId="0"/>
      <p:bldP spid="25" grpId="0" animBg="1"/>
      <p:bldP spid="30" grpId="0"/>
      <p:bldP spid="33" grpId="0"/>
      <p:bldP spid="34" grpId="0"/>
      <p:bldP spid="35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1EBC08E-72DD-3CDC-2B75-77A8A4E8A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758667-243D-18EC-83EB-4AB10D7427E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07360" y="1176814"/>
            <a:ext cx="5811520" cy="4806902"/>
          </a:xfrm>
          <a:prstGeom prst="rect">
            <a:avLst/>
          </a:prstGeom>
        </p:spPr>
      </p:pic>
      <p:sp>
        <p:nvSpPr>
          <p:cNvPr id="4" name="Google Shape;4367;p41">
            <a:extLst>
              <a:ext uri="{FF2B5EF4-FFF2-40B4-BE49-F238E27FC236}">
                <a16:creationId xmlns:a16="http://schemas.microsoft.com/office/drawing/2014/main" id="{BABD185B-CEB2-3299-7A62-22920D1D4ED2}"/>
              </a:ext>
            </a:extLst>
          </p:cNvPr>
          <p:cNvSpPr txBox="1">
            <a:spLocks/>
          </p:cNvSpPr>
          <p:nvPr/>
        </p:nvSpPr>
        <p:spPr>
          <a:xfrm>
            <a:off x="750836" y="60588"/>
            <a:ext cx="10972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OM" b="1" dirty="0">
                <a:solidFill>
                  <a:schemeClr val="accent1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مقارنة بين التنفس الهوائي واللاهوائي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3A12C9E8-A3BB-4250-06AA-8FD317EEDA7E}"/>
              </a:ext>
            </a:extLst>
          </p:cNvPr>
          <p:cNvSpPr txBox="1">
            <a:spLocks/>
          </p:cNvSpPr>
          <p:nvPr/>
        </p:nvSpPr>
        <p:spPr>
          <a:xfrm>
            <a:off x="1672359" y="6404790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74350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DC3B927-E062-CD65-A199-DA5D31FEB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C7A626F-FFC8-C423-CF59-E8DB15E8D05D}"/>
              </a:ext>
            </a:extLst>
          </p:cNvPr>
          <p:cNvSpPr/>
          <p:nvPr/>
        </p:nvSpPr>
        <p:spPr>
          <a:xfrm>
            <a:off x="-101600" y="1852281"/>
            <a:ext cx="5384801" cy="1446550"/>
          </a:xfrm>
          <a:custGeom>
            <a:avLst/>
            <a:gdLst>
              <a:gd name="connsiteX0" fmla="*/ 0 w 5384801"/>
              <a:gd name="connsiteY0" fmla="*/ 0 h 1446550"/>
              <a:gd name="connsiteX1" fmla="*/ 436767 w 5384801"/>
              <a:gd name="connsiteY1" fmla="*/ 0 h 1446550"/>
              <a:gd name="connsiteX2" fmla="*/ 1035078 w 5384801"/>
              <a:gd name="connsiteY2" fmla="*/ 0 h 1446550"/>
              <a:gd name="connsiteX3" fmla="*/ 1579542 w 5384801"/>
              <a:gd name="connsiteY3" fmla="*/ 0 h 1446550"/>
              <a:gd name="connsiteX4" fmla="*/ 2070157 w 5384801"/>
              <a:gd name="connsiteY4" fmla="*/ 0 h 1446550"/>
              <a:gd name="connsiteX5" fmla="*/ 2668468 w 5384801"/>
              <a:gd name="connsiteY5" fmla="*/ 0 h 1446550"/>
              <a:gd name="connsiteX6" fmla="*/ 3266779 w 5384801"/>
              <a:gd name="connsiteY6" fmla="*/ 0 h 1446550"/>
              <a:gd name="connsiteX7" fmla="*/ 3865090 w 5384801"/>
              <a:gd name="connsiteY7" fmla="*/ 0 h 1446550"/>
              <a:gd name="connsiteX8" fmla="*/ 4409554 w 5384801"/>
              <a:gd name="connsiteY8" fmla="*/ 0 h 1446550"/>
              <a:gd name="connsiteX9" fmla="*/ 5384801 w 5384801"/>
              <a:gd name="connsiteY9" fmla="*/ 0 h 1446550"/>
              <a:gd name="connsiteX10" fmla="*/ 5384801 w 5384801"/>
              <a:gd name="connsiteY10" fmla="*/ 467718 h 1446550"/>
              <a:gd name="connsiteX11" fmla="*/ 5384801 w 5384801"/>
              <a:gd name="connsiteY11" fmla="*/ 978832 h 1446550"/>
              <a:gd name="connsiteX12" fmla="*/ 5384801 w 5384801"/>
              <a:gd name="connsiteY12" fmla="*/ 1446550 h 1446550"/>
              <a:gd name="connsiteX13" fmla="*/ 4894186 w 5384801"/>
              <a:gd name="connsiteY13" fmla="*/ 1446550 h 1446550"/>
              <a:gd name="connsiteX14" fmla="*/ 4242027 w 5384801"/>
              <a:gd name="connsiteY14" fmla="*/ 1446550 h 1446550"/>
              <a:gd name="connsiteX15" fmla="*/ 3536019 w 5384801"/>
              <a:gd name="connsiteY15" fmla="*/ 1446550 h 1446550"/>
              <a:gd name="connsiteX16" fmla="*/ 3045404 w 5384801"/>
              <a:gd name="connsiteY16" fmla="*/ 1446550 h 1446550"/>
              <a:gd name="connsiteX17" fmla="*/ 2447093 w 5384801"/>
              <a:gd name="connsiteY17" fmla="*/ 1446550 h 1446550"/>
              <a:gd name="connsiteX18" fmla="*/ 1902630 w 5384801"/>
              <a:gd name="connsiteY18" fmla="*/ 1446550 h 1446550"/>
              <a:gd name="connsiteX19" fmla="*/ 1465862 w 5384801"/>
              <a:gd name="connsiteY19" fmla="*/ 1446550 h 1446550"/>
              <a:gd name="connsiteX20" fmla="*/ 867551 w 5384801"/>
              <a:gd name="connsiteY20" fmla="*/ 1446550 h 1446550"/>
              <a:gd name="connsiteX21" fmla="*/ 0 w 5384801"/>
              <a:gd name="connsiteY21" fmla="*/ 1446550 h 1446550"/>
              <a:gd name="connsiteX22" fmla="*/ 0 w 5384801"/>
              <a:gd name="connsiteY22" fmla="*/ 964367 h 1446550"/>
              <a:gd name="connsiteX23" fmla="*/ 0 w 5384801"/>
              <a:gd name="connsiteY23" fmla="*/ 496649 h 1446550"/>
              <a:gd name="connsiteX24" fmla="*/ 0 w 5384801"/>
              <a:gd name="connsiteY24" fmla="*/ 0 h 144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384801" h="1446550" fill="none" extrusionOk="0">
                <a:moveTo>
                  <a:pt x="0" y="0"/>
                </a:moveTo>
                <a:cubicBezTo>
                  <a:pt x="146493" y="-32148"/>
                  <a:pt x="255260" y="19574"/>
                  <a:pt x="436767" y="0"/>
                </a:cubicBezTo>
                <a:cubicBezTo>
                  <a:pt x="618274" y="-19574"/>
                  <a:pt x="805443" y="68935"/>
                  <a:pt x="1035078" y="0"/>
                </a:cubicBezTo>
                <a:cubicBezTo>
                  <a:pt x="1264713" y="-68935"/>
                  <a:pt x="1374192" y="18563"/>
                  <a:pt x="1579542" y="0"/>
                </a:cubicBezTo>
                <a:cubicBezTo>
                  <a:pt x="1784892" y="-18563"/>
                  <a:pt x="1849089" y="25623"/>
                  <a:pt x="2070157" y="0"/>
                </a:cubicBezTo>
                <a:cubicBezTo>
                  <a:pt x="2291226" y="-25623"/>
                  <a:pt x="2405694" y="63164"/>
                  <a:pt x="2668468" y="0"/>
                </a:cubicBezTo>
                <a:cubicBezTo>
                  <a:pt x="2931242" y="-63164"/>
                  <a:pt x="3092660" y="36097"/>
                  <a:pt x="3266779" y="0"/>
                </a:cubicBezTo>
                <a:cubicBezTo>
                  <a:pt x="3440898" y="-36097"/>
                  <a:pt x="3726434" y="56078"/>
                  <a:pt x="3865090" y="0"/>
                </a:cubicBezTo>
                <a:cubicBezTo>
                  <a:pt x="4003746" y="-56078"/>
                  <a:pt x="4141452" y="7487"/>
                  <a:pt x="4409554" y="0"/>
                </a:cubicBezTo>
                <a:cubicBezTo>
                  <a:pt x="4677656" y="-7487"/>
                  <a:pt x="5145135" y="70615"/>
                  <a:pt x="5384801" y="0"/>
                </a:cubicBezTo>
                <a:cubicBezTo>
                  <a:pt x="5421862" y="210451"/>
                  <a:pt x="5329324" y="273986"/>
                  <a:pt x="5384801" y="467718"/>
                </a:cubicBezTo>
                <a:cubicBezTo>
                  <a:pt x="5440278" y="661450"/>
                  <a:pt x="5379431" y="856691"/>
                  <a:pt x="5384801" y="978832"/>
                </a:cubicBezTo>
                <a:cubicBezTo>
                  <a:pt x="5390171" y="1100973"/>
                  <a:pt x="5335522" y="1341487"/>
                  <a:pt x="5384801" y="1446550"/>
                </a:cubicBezTo>
                <a:cubicBezTo>
                  <a:pt x="5226852" y="1493512"/>
                  <a:pt x="5033124" y="1440535"/>
                  <a:pt x="4894186" y="1446550"/>
                </a:cubicBezTo>
                <a:cubicBezTo>
                  <a:pt x="4755249" y="1452565"/>
                  <a:pt x="4531508" y="1390877"/>
                  <a:pt x="4242027" y="1446550"/>
                </a:cubicBezTo>
                <a:cubicBezTo>
                  <a:pt x="3952546" y="1502223"/>
                  <a:pt x="3706409" y="1436826"/>
                  <a:pt x="3536019" y="1446550"/>
                </a:cubicBezTo>
                <a:cubicBezTo>
                  <a:pt x="3365629" y="1456274"/>
                  <a:pt x="3181134" y="1429706"/>
                  <a:pt x="3045404" y="1446550"/>
                </a:cubicBezTo>
                <a:cubicBezTo>
                  <a:pt x="2909674" y="1463394"/>
                  <a:pt x="2668860" y="1398975"/>
                  <a:pt x="2447093" y="1446550"/>
                </a:cubicBezTo>
                <a:cubicBezTo>
                  <a:pt x="2225326" y="1494125"/>
                  <a:pt x="2073101" y="1443101"/>
                  <a:pt x="1902630" y="1446550"/>
                </a:cubicBezTo>
                <a:cubicBezTo>
                  <a:pt x="1732159" y="1449999"/>
                  <a:pt x="1641862" y="1442294"/>
                  <a:pt x="1465862" y="1446550"/>
                </a:cubicBezTo>
                <a:cubicBezTo>
                  <a:pt x="1289862" y="1450806"/>
                  <a:pt x="1020862" y="1444323"/>
                  <a:pt x="867551" y="1446550"/>
                </a:cubicBezTo>
                <a:cubicBezTo>
                  <a:pt x="714240" y="1448777"/>
                  <a:pt x="371078" y="1348078"/>
                  <a:pt x="0" y="1446550"/>
                </a:cubicBezTo>
                <a:cubicBezTo>
                  <a:pt x="-47786" y="1288085"/>
                  <a:pt x="47555" y="1176701"/>
                  <a:pt x="0" y="964367"/>
                </a:cubicBezTo>
                <a:cubicBezTo>
                  <a:pt x="-47555" y="752033"/>
                  <a:pt x="54310" y="684207"/>
                  <a:pt x="0" y="496649"/>
                </a:cubicBezTo>
                <a:cubicBezTo>
                  <a:pt x="-54310" y="309091"/>
                  <a:pt x="23048" y="110601"/>
                  <a:pt x="0" y="0"/>
                </a:cubicBezTo>
                <a:close/>
              </a:path>
              <a:path w="5384801" h="1446550" stroke="0" extrusionOk="0">
                <a:moveTo>
                  <a:pt x="0" y="0"/>
                </a:moveTo>
                <a:cubicBezTo>
                  <a:pt x="190547" y="-44954"/>
                  <a:pt x="375436" y="43862"/>
                  <a:pt x="490615" y="0"/>
                </a:cubicBezTo>
                <a:cubicBezTo>
                  <a:pt x="605794" y="-43862"/>
                  <a:pt x="846319" y="33639"/>
                  <a:pt x="1196622" y="0"/>
                </a:cubicBezTo>
                <a:cubicBezTo>
                  <a:pt x="1546925" y="-33639"/>
                  <a:pt x="1587180" y="48988"/>
                  <a:pt x="1687238" y="0"/>
                </a:cubicBezTo>
                <a:cubicBezTo>
                  <a:pt x="1787296" y="-48988"/>
                  <a:pt x="2059241" y="1948"/>
                  <a:pt x="2393245" y="0"/>
                </a:cubicBezTo>
                <a:cubicBezTo>
                  <a:pt x="2727249" y="-1948"/>
                  <a:pt x="2719984" y="31111"/>
                  <a:pt x="2883860" y="0"/>
                </a:cubicBezTo>
                <a:cubicBezTo>
                  <a:pt x="3047737" y="-31111"/>
                  <a:pt x="3351551" y="32101"/>
                  <a:pt x="3482171" y="0"/>
                </a:cubicBezTo>
                <a:cubicBezTo>
                  <a:pt x="3612791" y="-32101"/>
                  <a:pt x="3757058" y="25898"/>
                  <a:pt x="3918939" y="0"/>
                </a:cubicBezTo>
                <a:cubicBezTo>
                  <a:pt x="4080820" y="-25898"/>
                  <a:pt x="4256282" y="20047"/>
                  <a:pt x="4571098" y="0"/>
                </a:cubicBezTo>
                <a:cubicBezTo>
                  <a:pt x="4885914" y="-20047"/>
                  <a:pt x="5127415" y="10072"/>
                  <a:pt x="5384801" y="0"/>
                </a:cubicBezTo>
                <a:cubicBezTo>
                  <a:pt x="5433883" y="122734"/>
                  <a:pt x="5344768" y="375931"/>
                  <a:pt x="5384801" y="482183"/>
                </a:cubicBezTo>
                <a:cubicBezTo>
                  <a:pt x="5424834" y="588435"/>
                  <a:pt x="5384179" y="739137"/>
                  <a:pt x="5384801" y="964367"/>
                </a:cubicBezTo>
                <a:cubicBezTo>
                  <a:pt x="5385423" y="1189597"/>
                  <a:pt x="5338057" y="1238796"/>
                  <a:pt x="5384801" y="1446550"/>
                </a:cubicBezTo>
                <a:cubicBezTo>
                  <a:pt x="5173697" y="1503817"/>
                  <a:pt x="5070109" y="1441608"/>
                  <a:pt x="4894186" y="1446550"/>
                </a:cubicBezTo>
                <a:cubicBezTo>
                  <a:pt x="4718264" y="1451492"/>
                  <a:pt x="4566789" y="1395878"/>
                  <a:pt x="4403571" y="1446550"/>
                </a:cubicBezTo>
                <a:cubicBezTo>
                  <a:pt x="4240353" y="1497222"/>
                  <a:pt x="4068314" y="1414425"/>
                  <a:pt x="3859107" y="1446550"/>
                </a:cubicBezTo>
                <a:cubicBezTo>
                  <a:pt x="3649900" y="1478675"/>
                  <a:pt x="3412940" y="1376540"/>
                  <a:pt x="3260796" y="1446550"/>
                </a:cubicBezTo>
                <a:cubicBezTo>
                  <a:pt x="3108652" y="1516560"/>
                  <a:pt x="2703630" y="1407833"/>
                  <a:pt x="2554789" y="1446550"/>
                </a:cubicBezTo>
                <a:cubicBezTo>
                  <a:pt x="2405948" y="1485267"/>
                  <a:pt x="2093841" y="1407200"/>
                  <a:pt x="1848782" y="1446550"/>
                </a:cubicBezTo>
                <a:cubicBezTo>
                  <a:pt x="1603723" y="1485900"/>
                  <a:pt x="1506673" y="1385164"/>
                  <a:pt x="1304318" y="1446550"/>
                </a:cubicBezTo>
                <a:cubicBezTo>
                  <a:pt x="1101963" y="1507936"/>
                  <a:pt x="947952" y="1405107"/>
                  <a:pt x="598311" y="1446550"/>
                </a:cubicBezTo>
                <a:cubicBezTo>
                  <a:pt x="248670" y="1487993"/>
                  <a:pt x="121704" y="1429174"/>
                  <a:pt x="0" y="1446550"/>
                </a:cubicBezTo>
                <a:cubicBezTo>
                  <a:pt x="-3141" y="1259120"/>
                  <a:pt x="2976" y="1211325"/>
                  <a:pt x="0" y="1007763"/>
                </a:cubicBezTo>
                <a:cubicBezTo>
                  <a:pt x="-2976" y="804201"/>
                  <a:pt x="36678" y="682744"/>
                  <a:pt x="0" y="511114"/>
                </a:cubicBezTo>
                <a:cubicBezTo>
                  <a:pt x="-36678" y="339484"/>
                  <a:pt x="49743" y="246816"/>
                  <a:pt x="0" y="0"/>
                </a:cubicBezTo>
                <a:close/>
              </a:path>
            </a:pathLst>
          </a:custGeom>
          <a:ln w="28575">
            <a:noFill/>
            <a:prstDash val="lgDash"/>
            <a:extLst>
              <a:ext uri="{C807C97D-BFC1-408E-A445-0C87EB9F89A2}">
                <ask:lineSketchStyleProps xmlns:ask="http://schemas.microsoft.com/office/drawing/2018/sketchyshapes" sd="212599845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 rtl="1"/>
            <a:r>
              <a:rPr lang="ar-OM" sz="8800" b="1" dirty="0">
                <a:solidFill>
                  <a:srgbClr val="4068B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المختبر</a:t>
            </a:r>
            <a:endParaRPr lang="ar-OM" sz="16600" b="1" dirty="0">
              <a:solidFill>
                <a:srgbClr val="4068B1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70091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1E64AC-F8B1-6AA0-A99E-40F442AA1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47" y="357352"/>
            <a:ext cx="11106402" cy="62641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C0E650-F596-A84D-EA75-F6CB9A926217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77675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6BEA49D3-C121-4B26-47AA-5B91CC385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01" y="342356"/>
            <a:ext cx="10913491" cy="61732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82CA88D-15AD-AD55-AC77-5AFFA5A4331B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B160CB-7655-B3F0-4930-F5C7B0A9AF14}"/>
              </a:ext>
            </a:extLst>
          </p:cNvPr>
          <p:cNvSpPr txBox="1"/>
          <p:nvPr/>
        </p:nvSpPr>
        <p:spPr>
          <a:xfrm>
            <a:off x="3190240" y="65892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8582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7D1EEE9C-FDC5-8FC7-8935-6589DC70A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544" y="407247"/>
            <a:ext cx="9889484" cy="57696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A58F1E-76D7-1676-BB13-1F937F646C55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68643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509" y="283779"/>
            <a:ext cx="9389491" cy="5928741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1A6E772-6D44-0001-9C1F-E23A2BC4CF26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16216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13" y="199696"/>
            <a:ext cx="10515600" cy="6036031"/>
          </a:xfrm>
        </p:spPr>
      </p:pic>
    </p:spTree>
    <p:extLst>
      <p:ext uri="{BB962C8B-B14F-4D97-AF65-F5344CB8AC3E}">
        <p14:creationId xmlns:p14="http://schemas.microsoft.com/office/powerpoint/2010/main" val="3589480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" y="0"/>
            <a:ext cx="11865429" cy="691431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E47105-16EE-A496-0C46-158B61757E33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842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69" y="515007"/>
            <a:ext cx="10785231" cy="6096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120BA4-200A-A3A2-BEA3-218DB47AAB99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819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9437FE4B-1811-A09E-579E-58040E6B0B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89" name="Google Shape;534;p47">
            <a:extLst>
              <a:ext uri="{FF2B5EF4-FFF2-40B4-BE49-F238E27FC236}">
                <a16:creationId xmlns:a16="http://schemas.microsoft.com/office/drawing/2014/main" id="{24FFFB67-821F-214D-D16E-6D997EEA9C52}"/>
              </a:ext>
            </a:extLst>
          </p:cNvPr>
          <p:cNvPicPr preferRelativeResize="0"/>
          <p:nvPr/>
        </p:nvPicPr>
        <p:blipFill rotWithShape="1">
          <a:blip r:embed="rId3">
            <a:alphaModFix amt="19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23822" r="28542"/>
          <a:stretch/>
        </p:blipFill>
        <p:spPr>
          <a:xfrm>
            <a:off x="9127834" y="1354134"/>
            <a:ext cx="965325" cy="113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535;p47">
            <a:extLst>
              <a:ext uri="{FF2B5EF4-FFF2-40B4-BE49-F238E27FC236}">
                <a16:creationId xmlns:a16="http://schemas.microsoft.com/office/drawing/2014/main" id="{785FDFDB-B8CF-1B2E-5464-FDADA7DDDD5F}"/>
              </a:ext>
            </a:extLst>
          </p:cNvPr>
          <p:cNvPicPr preferRelativeResize="0"/>
          <p:nvPr/>
        </p:nvPicPr>
        <p:blipFill rotWithShape="1">
          <a:blip r:embed="rId3">
            <a:alphaModFix amt="19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23822" r="28542"/>
          <a:stretch/>
        </p:blipFill>
        <p:spPr>
          <a:xfrm>
            <a:off x="5613367" y="1354134"/>
            <a:ext cx="965325" cy="113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536;p47">
            <a:extLst>
              <a:ext uri="{FF2B5EF4-FFF2-40B4-BE49-F238E27FC236}">
                <a16:creationId xmlns:a16="http://schemas.microsoft.com/office/drawing/2014/main" id="{401C4FEF-F8FA-CFAC-69EC-955E5476C7FB}"/>
              </a:ext>
            </a:extLst>
          </p:cNvPr>
          <p:cNvPicPr preferRelativeResize="0"/>
          <p:nvPr/>
        </p:nvPicPr>
        <p:blipFill rotWithShape="1">
          <a:blip r:embed="rId3">
            <a:alphaModFix amt="19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23822" r="28542"/>
          <a:stretch/>
        </p:blipFill>
        <p:spPr>
          <a:xfrm>
            <a:off x="1969767" y="1354134"/>
            <a:ext cx="965325" cy="113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538;p47">
            <a:extLst>
              <a:ext uri="{FF2B5EF4-FFF2-40B4-BE49-F238E27FC236}">
                <a16:creationId xmlns:a16="http://schemas.microsoft.com/office/drawing/2014/main" id="{6FE08F9A-7ED2-4E3F-D450-30131C0A920E}"/>
              </a:ext>
            </a:extLst>
          </p:cNvPr>
          <p:cNvPicPr preferRelativeResize="0"/>
          <p:nvPr/>
        </p:nvPicPr>
        <p:blipFill rotWithShape="1">
          <a:blip r:embed="rId3">
            <a:alphaModFix amt="19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23822" r="28542"/>
          <a:stretch/>
        </p:blipFill>
        <p:spPr>
          <a:xfrm>
            <a:off x="5613367" y="3199112"/>
            <a:ext cx="965325" cy="113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539;p47">
            <a:extLst>
              <a:ext uri="{FF2B5EF4-FFF2-40B4-BE49-F238E27FC236}">
                <a16:creationId xmlns:a16="http://schemas.microsoft.com/office/drawing/2014/main" id="{62C147DB-8003-A81D-924F-0C30F6428331}"/>
              </a:ext>
            </a:extLst>
          </p:cNvPr>
          <p:cNvPicPr preferRelativeResize="0"/>
          <p:nvPr/>
        </p:nvPicPr>
        <p:blipFill rotWithShape="1">
          <a:blip r:embed="rId3">
            <a:alphaModFix amt="19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23822" r="28542"/>
          <a:stretch/>
        </p:blipFill>
        <p:spPr>
          <a:xfrm>
            <a:off x="1969767" y="3199112"/>
            <a:ext cx="965325" cy="113492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540;p47">
            <a:extLst>
              <a:ext uri="{FF2B5EF4-FFF2-40B4-BE49-F238E27FC236}">
                <a16:creationId xmlns:a16="http://schemas.microsoft.com/office/drawing/2014/main" id="{90521339-57C0-1B28-CCE3-CA34353991D5}"/>
              </a:ext>
            </a:extLst>
          </p:cNvPr>
          <p:cNvSpPr txBox="1">
            <a:spLocks/>
          </p:cNvSpPr>
          <p:nvPr/>
        </p:nvSpPr>
        <p:spPr>
          <a:xfrm>
            <a:off x="8952664" y="1670167"/>
            <a:ext cx="1484800" cy="49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OM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01</a:t>
            </a:r>
            <a:endParaRPr lang="en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296" name="Google Shape;541;p47">
            <a:extLst>
              <a:ext uri="{FF2B5EF4-FFF2-40B4-BE49-F238E27FC236}">
                <a16:creationId xmlns:a16="http://schemas.microsoft.com/office/drawing/2014/main" id="{6E432E29-ADD0-5934-95BB-2359DCCBFDDF}"/>
              </a:ext>
            </a:extLst>
          </p:cNvPr>
          <p:cNvSpPr txBox="1">
            <a:spLocks/>
          </p:cNvSpPr>
          <p:nvPr/>
        </p:nvSpPr>
        <p:spPr>
          <a:xfrm>
            <a:off x="960000" y="2377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ar-OM" sz="6000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معايير النجاح</a:t>
            </a:r>
            <a:endParaRPr lang="ar-OM" dirty="0">
              <a:solidFill>
                <a:schemeClr val="accent2">
                  <a:lumMod val="75000"/>
                </a:schemeClr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298" name="Google Shape;543;p47">
            <a:extLst>
              <a:ext uri="{FF2B5EF4-FFF2-40B4-BE49-F238E27FC236}">
                <a16:creationId xmlns:a16="http://schemas.microsoft.com/office/drawing/2014/main" id="{67779FF8-70E8-4FD3-93CC-4D8C9A993C71}"/>
              </a:ext>
            </a:extLst>
          </p:cNvPr>
          <p:cNvSpPr txBox="1">
            <a:spLocks/>
          </p:cNvSpPr>
          <p:nvPr/>
        </p:nvSpPr>
        <p:spPr>
          <a:xfrm>
            <a:off x="960000" y="2924233"/>
            <a:ext cx="3074000" cy="64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endParaRPr lang="pt-BR" sz="2400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00" name="Google Shape;545;p47">
            <a:extLst>
              <a:ext uri="{FF2B5EF4-FFF2-40B4-BE49-F238E27FC236}">
                <a16:creationId xmlns:a16="http://schemas.microsoft.com/office/drawing/2014/main" id="{38B09091-62B7-58A6-B543-4AA5B2CD9F1A}"/>
              </a:ext>
            </a:extLst>
          </p:cNvPr>
          <p:cNvSpPr txBox="1">
            <a:spLocks/>
          </p:cNvSpPr>
          <p:nvPr/>
        </p:nvSpPr>
        <p:spPr>
          <a:xfrm>
            <a:off x="4559029" y="2924233"/>
            <a:ext cx="3074000" cy="64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endParaRPr lang="pt-BR" sz="2400" dirty="0">
              <a:latin typeface="FF Hekaya Light" panose="00000A00000000000000" pitchFamily="50" charset="-78"/>
              <a:ea typeface="Didact Gothic"/>
              <a:cs typeface="FF Hekaya Light" panose="00000A00000000000000" pitchFamily="50" charset="-78"/>
              <a:sym typeface="Didact Gothic"/>
            </a:endParaRPr>
          </a:p>
        </p:txBody>
      </p:sp>
      <p:sp>
        <p:nvSpPr>
          <p:cNvPr id="306" name="Google Shape;551;p47">
            <a:extLst>
              <a:ext uri="{FF2B5EF4-FFF2-40B4-BE49-F238E27FC236}">
                <a16:creationId xmlns:a16="http://schemas.microsoft.com/office/drawing/2014/main" id="{1F49BFD1-9E8A-3F2E-32DE-D37D960B0D45}"/>
              </a:ext>
            </a:extLst>
          </p:cNvPr>
          <p:cNvSpPr txBox="1">
            <a:spLocks/>
          </p:cNvSpPr>
          <p:nvPr/>
        </p:nvSpPr>
        <p:spPr>
          <a:xfrm>
            <a:off x="8158064" y="2924233"/>
            <a:ext cx="3074000" cy="64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endParaRPr lang="pt-BR" sz="2400" dirty="0">
              <a:latin typeface="FF Hekaya Light" panose="00000A00000000000000" pitchFamily="50" charset="-78"/>
              <a:ea typeface="Didact Gothic"/>
              <a:cs typeface="FF Hekaya Light" panose="00000A00000000000000" pitchFamily="50" charset="-78"/>
              <a:sym typeface="Didact Gothic"/>
            </a:endParaRPr>
          </a:p>
        </p:txBody>
      </p:sp>
      <p:sp>
        <p:nvSpPr>
          <p:cNvPr id="309" name="Google Shape;554;p47">
            <a:extLst>
              <a:ext uri="{FF2B5EF4-FFF2-40B4-BE49-F238E27FC236}">
                <a16:creationId xmlns:a16="http://schemas.microsoft.com/office/drawing/2014/main" id="{61432452-D360-4BBA-8A6D-A655D337F13E}"/>
              </a:ext>
            </a:extLst>
          </p:cNvPr>
          <p:cNvSpPr txBox="1">
            <a:spLocks/>
          </p:cNvSpPr>
          <p:nvPr/>
        </p:nvSpPr>
        <p:spPr>
          <a:xfrm>
            <a:off x="1754600" y="1670167"/>
            <a:ext cx="1484800" cy="49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OM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03</a:t>
            </a:r>
            <a:endParaRPr lang="en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10" name="Google Shape;555;p47">
            <a:extLst>
              <a:ext uri="{FF2B5EF4-FFF2-40B4-BE49-F238E27FC236}">
                <a16:creationId xmlns:a16="http://schemas.microsoft.com/office/drawing/2014/main" id="{C8F084A2-B480-2F68-7A9A-93DC999DAEA5}"/>
              </a:ext>
            </a:extLst>
          </p:cNvPr>
          <p:cNvSpPr txBox="1">
            <a:spLocks/>
          </p:cNvSpPr>
          <p:nvPr/>
        </p:nvSpPr>
        <p:spPr>
          <a:xfrm>
            <a:off x="5353629" y="1670167"/>
            <a:ext cx="1484800" cy="49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OM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02</a:t>
            </a:r>
            <a:endParaRPr lang="en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11" name="Google Shape;556;p47">
            <a:extLst>
              <a:ext uri="{FF2B5EF4-FFF2-40B4-BE49-F238E27FC236}">
                <a16:creationId xmlns:a16="http://schemas.microsoft.com/office/drawing/2014/main" id="{F23AAC4E-DB9D-68EF-8C8C-E7BF1EC228E0}"/>
              </a:ext>
            </a:extLst>
          </p:cNvPr>
          <p:cNvSpPr txBox="1">
            <a:spLocks/>
          </p:cNvSpPr>
          <p:nvPr/>
        </p:nvSpPr>
        <p:spPr>
          <a:xfrm>
            <a:off x="1754600" y="3547407"/>
            <a:ext cx="1484800" cy="49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OM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06</a:t>
            </a:r>
            <a:endParaRPr lang="en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12" name="Google Shape;557;p47">
            <a:extLst>
              <a:ext uri="{FF2B5EF4-FFF2-40B4-BE49-F238E27FC236}">
                <a16:creationId xmlns:a16="http://schemas.microsoft.com/office/drawing/2014/main" id="{80FC68E0-B7F7-856A-5FFF-8F1B36A8E92E}"/>
              </a:ext>
            </a:extLst>
          </p:cNvPr>
          <p:cNvSpPr txBox="1">
            <a:spLocks/>
          </p:cNvSpPr>
          <p:nvPr/>
        </p:nvSpPr>
        <p:spPr>
          <a:xfrm>
            <a:off x="5353629" y="3547407"/>
            <a:ext cx="1484800" cy="49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OM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05</a:t>
            </a:r>
            <a:endParaRPr lang="en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930701E-57C1-EE50-3A07-07FD94443853}"/>
              </a:ext>
            </a:extLst>
          </p:cNvPr>
          <p:cNvGrpSpPr/>
          <p:nvPr/>
        </p:nvGrpSpPr>
        <p:grpSpPr>
          <a:xfrm>
            <a:off x="8971203" y="3076079"/>
            <a:ext cx="1484800" cy="1134925"/>
            <a:chOff x="8952664" y="3199112"/>
            <a:chExt cx="1484800" cy="1134925"/>
          </a:xfrm>
        </p:grpSpPr>
        <p:pic>
          <p:nvPicPr>
            <p:cNvPr id="292" name="Google Shape;537;p47">
              <a:extLst>
                <a:ext uri="{FF2B5EF4-FFF2-40B4-BE49-F238E27FC236}">
                  <a16:creationId xmlns:a16="http://schemas.microsoft.com/office/drawing/2014/main" id="{151E8D54-DB60-998C-08DE-798C2DD73B2C}"/>
                </a:ext>
              </a:extLst>
            </p:cNvPr>
            <p:cNvPicPr preferRelativeResize="0"/>
            <p:nvPr/>
          </p:nvPicPr>
          <p:blipFill rotWithShape="1">
            <a:blip r:embed="rId3">
              <a:alphaModFix amt="19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23822" r="28542"/>
            <a:stretch/>
          </p:blipFill>
          <p:spPr>
            <a:xfrm>
              <a:off x="9127834" y="3199112"/>
              <a:ext cx="965325" cy="1134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3" name="Google Shape;558;p47">
              <a:extLst>
                <a:ext uri="{FF2B5EF4-FFF2-40B4-BE49-F238E27FC236}">
                  <a16:creationId xmlns:a16="http://schemas.microsoft.com/office/drawing/2014/main" id="{F445C67B-BEEF-3CB8-7A68-4916C4219E54}"/>
                </a:ext>
              </a:extLst>
            </p:cNvPr>
            <p:cNvSpPr txBox="1">
              <a:spLocks/>
            </p:cNvSpPr>
            <p:nvPr/>
          </p:nvSpPr>
          <p:spPr>
            <a:xfrm>
              <a:off x="8952664" y="3547407"/>
              <a:ext cx="1484800" cy="495200"/>
            </a:xfrm>
            <a:prstGeom prst="rect">
              <a:avLst/>
            </a:prstGeom>
          </p:spPr>
          <p:txBody>
            <a:bodyPr spcFirstLastPara="1" vert="horz" wrap="square" lIns="121900" tIns="121900" rIns="121900" bIns="12190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rtl="1"/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04</a:t>
              </a:r>
              <a:endParaRPr lang="en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E1779CE-A705-9ED4-6C40-A1F64BDBE816}"/>
              </a:ext>
            </a:extLst>
          </p:cNvPr>
          <p:cNvGrpSpPr/>
          <p:nvPr/>
        </p:nvGrpSpPr>
        <p:grpSpPr>
          <a:xfrm>
            <a:off x="8559788" y="4958152"/>
            <a:ext cx="1484800" cy="1134925"/>
            <a:chOff x="8434907" y="5122985"/>
            <a:chExt cx="1484800" cy="1134925"/>
          </a:xfrm>
        </p:grpSpPr>
        <p:pic>
          <p:nvPicPr>
            <p:cNvPr id="317" name="Google Shape;539;p47">
              <a:extLst>
                <a:ext uri="{FF2B5EF4-FFF2-40B4-BE49-F238E27FC236}">
                  <a16:creationId xmlns:a16="http://schemas.microsoft.com/office/drawing/2014/main" id="{E2CC9A1F-3C5F-5CD9-45D2-7154A1BC65DC}"/>
                </a:ext>
              </a:extLst>
            </p:cNvPr>
            <p:cNvPicPr preferRelativeResize="0"/>
            <p:nvPr/>
          </p:nvPicPr>
          <p:blipFill rotWithShape="1">
            <a:blip r:embed="rId3">
              <a:alphaModFix amt="19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23822" r="28542"/>
            <a:stretch/>
          </p:blipFill>
          <p:spPr>
            <a:xfrm>
              <a:off x="8681671" y="5122985"/>
              <a:ext cx="965325" cy="1134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8" name="Google Shape;556;p47">
              <a:extLst>
                <a:ext uri="{FF2B5EF4-FFF2-40B4-BE49-F238E27FC236}">
                  <a16:creationId xmlns:a16="http://schemas.microsoft.com/office/drawing/2014/main" id="{9A6DBDB8-5C06-F566-8E75-F60FD1225350}"/>
                </a:ext>
              </a:extLst>
            </p:cNvPr>
            <p:cNvSpPr txBox="1">
              <a:spLocks/>
            </p:cNvSpPr>
            <p:nvPr/>
          </p:nvSpPr>
          <p:spPr>
            <a:xfrm>
              <a:off x="8434907" y="5377626"/>
              <a:ext cx="1484800" cy="495200"/>
            </a:xfrm>
            <a:prstGeom prst="rect">
              <a:avLst/>
            </a:prstGeom>
          </p:spPr>
          <p:txBody>
            <a:bodyPr spcFirstLastPara="1" vert="horz" wrap="square" lIns="121900" tIns="121900" rIns="121900" bIns="12190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rtl="1"/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07</a:t>
              </a:r>
              <a:endParaRPr lang="en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sp>
        <p:nvSpPr>
          <p:cNvPr id="321" name="Subtitle 2">
            <a:extLst>
              <a:ext uri="{FF2B5EF4-FFF2-40B4-BE49-F238E27FC236}">
                <a16:creationId xmlns:a16="http://schemas.microsoft.com/office/drawing/2014/main" id="{B61ED679-B568-DE04-2C94-16BCF9FDBCF3}"/>
              </a:ext>
            </a:extLst>
          </p:cNvPr>
          <p:cNvSpPr txBox="1">
            <a:spLocks/>
          </p:cNvSpPr>
          <p:nvPr/>
        </p:nvSpPr>
        <p:spPr>
          <a:xfrm rot="16200000">
            <a:off x="10253014" y="2872970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F8BEBE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F8BEBE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4" name="مستطيل 5">
            <a:extLst>
              <a:ext uri="{FF2B5EF4-FFF2-40B4-BE49-F238E27FC236}">
                <a16:creationId xmlns:a16="http://schemas.microsoft.com/office/drawing/2014/main" id="{3B2D6E52-DBAB-BB44-9CAA-F1770D08A38C}"/>
              </a:ext>
            </a:extLst>
          </p:cNvPr>
          <p:cNvSpPr/>
          <p:nvPr/>
        </p:nvSpPr>
        <p:spPr>
          <a:xfrm>
            <a:off x="4567541" y="2341420"/>
            <a:ext cx="30318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OM" sz="2400" dirty="0">
                <a:solidFill>
                  <a:schemeClr val="accent3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يصف الاستخدامات الرئيسية للطاقة في جسم الإنسان.</a:t>
            </a:r>
          </a:p>
        </p:txBody>
      </p:sp>
      <p:sp>
        <p:nvSpPr>
          <p:cNvPr id="5" name="مستطيل 6">
            <a:extLst>
              <a:ext uri="{FF2B5EF4-FFF2-40B4-BE49-F238E27FC236}">
                <a16:creationId xmlns:a16="http://schemas.microsoft.com/office/drawing/2014/main" id="{7695BA91-5006-D6BB-5470-EA18554B8432}"/>
              </a:ext>
            </a:extLst>
          </p:cNvPr>
          <p:cNvSpPr/>
          <p:nvPr/>
        </p:nvSpPr>
        <p:spPr>
          <a:xfrm>
            <a:off x="8300720" y="2459042"/>
            <a:ext cx="2727088" cy="43088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 rtl="1">
              <a:lnSpc>
                <a:spcPct val="90000"/>
              </a:lnSpc>
              <a:spcBef>
                <a:spcPct val="0"/>
              </a:spcBef>
            </a:pPr>
            <a:r>
              <a:rPr lang="ar-OM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F Hekaya Light" panose="00000A00000000000000" pitchFamily="50" charset="-78"/>
                <a:ea typeface="+mj-ea"/>
                <a:cs typeface="FF Hekaya Light" panose="00000A00000000000000" pitchFamily="50" charset="-78"/>
              </a:rPr>
              <a:t>  يشرح مصدر الطاقة في جسم الإنسان.</a:t>
            </a:r>
          </a:p>
        </p:txBody>
      </p:sp>
      <p:sp>
        <p:nvSpPr>
          <p:cNvPr id="6" name="مستطيل 7">
            <a:extLst>
              <a:ext uri="{FF2B5EF4-FFF2-40B4-BE49-F238E27FC236}">
                <a16:creationId xmlns:a16="http://schemas.microsoft.com/office/drawing/2014/main" id="{605EC84A-6A26-04E2-569D-F98AD63FEDD4}"/>
              </a:ext>
            </a:extLst>
          </p:cNvPr>
          <p:cNvSpPr/>
          <p:nvPr/>
        </p:nvSpPr>
        <p:spPr>
          <a:xfrm>
            <a:off x="1404109" y="2360495"/>
            <a:ext cx="2347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OM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يبين أن التنفس هو عملية تحدث داخل الخلايا.</a:t>
            </a:r>
          </a:p>
        </p:txBody>
      </p:sp>
      <p:sp>
        <p:nvSpPr>
          <p:cNvPr id="7" name="مستطيل 8">
            <a:extLst>
              <a:ext uri="{FF2B5EF4-FFF2-40B4-BE49-F238E27FC236}">
                <a16:creationId xmlns:a16="http://schemas.microsoft.com/office/drawing/2014/main" id="{644E05AA-9A04-A544-4F90-05E8EEB2BD7C}"/>
              </a:ext>
            </a:extLst>
          </p:cNvPr>
          <p:cNvSpPr/>
          <p:nvPr/>
        </p:nvSpPr>
        <p:spPr>
          <a:xfrm>
            <a:off x="8377335" y="4142291"/>
            <a:ext cx="2672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OM" sz="2400" dirty="0">
                <a:solidFill>
                  <a:schemeClr val="accent3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يصف التنفس بأنه عملية يحدث فيها تفاعلات كيميائية.</a:t>
            </a:r>
          </a:p>
        </p:txBody>
      </p:sp>
      <p:sp>
        <p:nvSpPr>
          <p:cNvPr id="8" name="مستطيل 10">
            <a:extLst>
              <a:ext uri="{FF2B5EF4-FFF2-40B4-BE49-F238E27FC236}">
                <a16:creationId xmlns:a16="http://schemas.microsoft.com/office/drawing/2014/main" id="{E0520255-D564-A5E9-1543-4BD218121A3C}"/>
              </a:ext>
            </a:extLst>
          </p:cNvPr>
          <p:cNvSpPr/>
          <p:nvPr/>
        </p:nvSpPr>
        <p:spPr>
          <a:xfrm>
            <a:off x="4524720" y="4198179"/>
            <a:ext cx="3057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يشرح المقصود بالتنفس الهوائي.</a:t>
            </a:r>
          </a:p>
        </p:txBody>
      </p:sp>
      <p:sp>
        <p:nvSpPr>
          <p:cNvPr id="9" name="مستطيل 11">
            <a:extLst>
              <a:ext uri="{FF2B5EF4-FFF2-40B4-BE49-F238E27FC236}">
                <a16:creationId xmlns:a16="http://schemas.microsoft.com/office/drawing/2014/main" id="{DFB963A8-A6C5-26D0-9310-A9DA851D0772}"/>
              </a:ext>
            </a:extLst>
          </p:cNvPr>
          <p:cNvSpPr/>
          <p:nvPr/>
        </p:nvSpPr>
        <p:spPr>
          <a:xfrm>
            <a:off x="1224475" y="4187771"/>
            <a:ext cx="2672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OM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يُسمي المواد المتفاعلة في عملية التنفس الهوائي.</a:t>
            </a:r>
          </a:p>
        </p:txBody>
      </p:sp>
      <p:sp>
        <p:nvSpPr>
          <p:cNvPr id="11" name="مستطيل 13">
            <a:extLst>
              <a:ext uri="{FF2B5EF4-FFF2-40B4-BE49-F238E27FC236}">
                <a16:creationId xmlns:a16="http://schemas.microsoft.com/office/drawing/2014/main" id="{FC1AF3DB-E639-040A-06FC-9AC6F9409BAD}"/>
              </a:ext>
            </a:extLst>
          </p:cNvPr>
          <p:cNvSpPr/>
          <p:nvPr/>
        </p:nvSpPr>
        <p:spPr>
          <a:xfrm>
            <a:off x="7581966" y="5925278"/>
            <a:ext cx="2418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OM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يسمي نواتج عملية التنفس الهوائي. </a:t>
            </a:r>
          </a:p>
        </p:txBody>
      </p:sp>
      <p:sp>
        <p:nvSpPr>
          <p:cNvPr id="12" name="مستطيل 14">
            <a:extLst>
              <a:ext uri="{FF2B5EF4-FFF2-40B4-BE49-F238E27FC236}">
                <a16:creationId xmlns:a16="http://schemas.microsoft.com/office/drawing/2014/main" id="{C1C1A699-BE19-6EBB-7A7F-F7023A76B33E}"/>
              </a:ext>
            </a:extLst>
          </p:cNvPr>
          <p:cNvSpPr/>
          <p:nvPr/>
        </p:nvSpPr>
        <p:spPr>
          <a:xfrm>
            <a:off x="915429" y="6089876"/>
            <a:ext cx="307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OM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يذكر الصيغة الكيميائية للجلوكوز.</a:t>
            </a:r>
          </a:p>
        </p:txBody>
      </p:sp>
      <p:sp>
        <p:nvSpPr>
          <p:cNvPr id="13" name="مستطيل 15">
            <a:extLst>
              <a:ext uri="{FF2B5EF4-FFF2-40B4-BE49-F238E27FC236}">
                <a16:creationId xmlns:a16="http://schemas.microsoft.com/office/drawing/2014/main" id="{AD6CAA52-08D4-19B5-5CD4-ED4906B8B4CC}"/>
              </a:ext>
            </a:extLst>
          </p:cNvPr>
          <p:cNvSpPr/>
          <p:nvPr/>
        </p:nvSpPr>
        <p:spPr>
          <a:xfrm>
            <a:off x="4369714" y="5916416"/>
            <a:ext cx="3425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OM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يكتب المعادلة اللفظية و الكيميائيّة الموزونة للتّنفّس الهوائيّ 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71E8525-41FA-DB44-FE42-D9FB1D2838C4}"/>
              </a:ext>
            </a:extLst>
          </p:cNvPr>
          <p:cNvGrpSpPr/>
          <p:nvPr/>
        </p:nvGrpSpPr>
        <p:grpSpPr>
          <a:xfrm>
            <a:off x="5323917" y="5015025"/>
            <a:ext cx="1484800" cy="1134925"/>
            <a:chOff x="5323917" y="5015025"/>
            <a:chExt cx="1484800" cy="1134925"/>
          </a:xfrm>
        </p:grpSpPr>
        <p:pic>
          <p:nvPicPr>
            <p:cNvPr id="14" name="Google Shape;539;p47">
              <a:extLst>
                <a:ext uri="{FF2B5EF4-FFF2-40B4-BE49-F238E27FC236}">
                  <a16:creationId xmlns:a16="http://schemas.microsoft.com/office/drawing/2014/main" id="{7A4AD655-F6FF-A5F3-BB09-20CA63A9E184}"/>
                </a:ext>
              </a:extLst>
            </p:cNvPr>
            <p:cNvPicPr preferRelativeResize="0"/>
            <p:nvPr/>
          </p:nvPicPr>
          <p:blipFill rotWithShape="1">
            <a:blip r:embed="rId3">
              <a:alphaModFix amt="19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23822" r="28542"/>
            <a:stretch/>
          </p:blipFill>
          <p:spPr>
            <a:xfrm>
              <a:off x="5570681" y="5015025"/>
              <a:ext cx="965325" cy="1134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Google Shape;556;p47">
              <a:extLst>
                <a:ext uri="{FF2B5EF4-FFF2-40B4-BE49-F238E27FC236}">
                  <a16:creationId xmlns:a16="http://schemas.microsoft.com/office/drawing/2014/main" id="{304A2E86-6FDC-041C-EB38-9D13646A099A}"/>
                </a:ext>
              </a:extLst>
            </p:cNvPr>
            <p:cNvSpPr txBox="1">
              <a:spLocks/>
            </p:cNvSpPr>
            <p:nvPr/>
          </p:nvSpPr>
          <p:spPr>
            <a:xfrm>
              <a:off x="5323917" y="5269666"/>
              <a:ext cx="1484800" cy="495200"/>
            </a:xfrm>
            <a:prstGeom prst="rect">
              <a:avLst/>
            </a:prstGeom>
          </p:spPr>
          <p:txBody>
            <a:bodyPr spcFirstLastPara="1" vert="horz" wrap="square" lIns="121900" tIns="121900" rIns="121900" bIns="12190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rtl="1"/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08</a:t>
              </a:r>
              <a:endParaRPr lang="en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178E70-668C-784C-4104-7B1BE39949E3}"/>
              </a:ext>
            </a:extLst>
          </p:cNvPr>
          <p:cNvGrpSpPr/>
          <p:nvPr/>
        </p:nvGrpSpPr>
        <p:grpSpPr>
          <a:xfrm>
            <a:off x="1766277" y="5068443"/>
            <a:ext cx="1484800" cy="1134925"/>
            <a:chOff x="5323917" y="5015025"/>
            <a:chExt cx="1484800" cy="1134925"/>
          </a:xfrm>
        </p:grpSpPr>
        <p:pic>
          <p:nvPicPr>
            <p:cNvPr id="18" name="Google Shape;539;p47">
              <a:extLst>
                <a:ext uri="{FF2B5EF4-FFF2-40B4-BE49-F238E27FC236}">
                  <a16:creationId xmlns:a16="http://schemas.microsoft.com/office/drawing/2014/main" id="{F5C612A1-19B9-D777-D233-42099E3C1B2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 amt="19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23822" r="28542"/>
            <a:stretch/>
          </p:blipFill>
          <p:spPr>
            <a:xfrm>
              <a:off x="5570681" y="5015025"/>
              <a:ext cx="965325" cy="1134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Google Shape;556;p47">
              <a:extLst>
                <a:ext uri="{FF2B5EF4-FFF2-40B4-BE49-F238E27FC236}">
                  <a16:creationId xmlns:a16="http://schemas.microsoft.com/office/drawing/2014/main" id="{B0221A89-B254-D309-51F5-E3730C6F5E30}"/>
                </a:ext>
              </a:extLst>
            </p:cNvPr>
            <p:cNvSpPr txBox="1">
              <a:spLocks/>
            </p:cNvSpPr>
            <p:nvPr/>
          </p:nvSpPr>
          <p:spPr>
            <a:xfrm>
              <a:off x="5323917" y="5269666"/>
              <a:ext cx="1484800" cy="495200"/>
            </a:xfrm>
            <a:prstGeom prst="rect">
              <a:avLst/>
            </a:prstGeom>
          </p:spPr>
          <p:txBody>
            <a:bodyPr spcFirstLastPara="1" vert="horz" wrap="square" lIns="121900" tIns="121900" rIns="121900" bIns="12190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rtl="1"/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09</a:t>
              </a:r>
              <a:endParaRPr lang="en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7762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816" y="516206"/>
            <a:ext cx="10515600" cy="582558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682467-4386-8DB5-8DD8-31DDBD3BE3E0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5439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063" y="365125"/>
            <a:ext cx="10181054" cy="578069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E87EE5-5721-AD54-E699-A929455C1505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7680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414" y="-74511"/>
            <a:ext cx="9897066" cy="6235551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1D96F1-E302-E413-7DE0-CBBFA9FB5370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8547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393" y="419355"/>
            <a:ext cx="10083971" cy="607352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B131D2-EDF6-B4BE-8C4C-BE3224E1896D}"/>
              </a:ext>
            </a:extLst>
          </p:cNvPr>
          <p:cNvSpPr txBox="1"/>
          <p:nvPr/>
        </p:nvSpPr>
        <p:spPr>
          <a:xfrm>
            <a:off x="3037840" y="6436851"/>
            <a:ext cx="210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>
                <a:solidFill>
                  <a:srgbClr val="EF8AA2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أ. سمية الريامية</a:t>
            </a:r>
            <a:endParaRPr lang="en-US" sz="1600" dirty="0">
              <a:solidFill>
                <a:srgbClr val="EF8AA2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07172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CB3C26EB-20E0-EB2D-4292-1BC5FAB14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986027-4D61-63D4-BC0E-B5D77E23DC93}"/>
              </a:ext>
            </a:extLst>
          </p:cNvPr>
          <p:cNvSpPr txBox="1"/>
          <p:nvPr/>
        </p:nvSpPr>
        <p:spPr>
          <a:xfrm>
            <a:off x="7730947" y="2120087"/>
            <a:ext cx="432232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 rtl="1"/>
            <a:r>
              <a:rPr lang="ar-OM" sz="44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لماذا يحتاج الجسم للطاقة ؟</a:t>
            </a:r>
            <a:r>
              <a:rPr lang="en-US" sz="44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 </a:t>
            </a:r>
            <a:r>
              <a:rPr lang="ar-OM" sz="44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ومن أين نحصل عليها؟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ED48AC2-D0A0-AA00-011D-F1E018EC6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638" y="1645920"/>
            <a:ext cx="5900361" cy="3441877"/>
          </a:xfrm>
          <a:prstGeom prst="rect">
            <a:avLst/>
          </a:prstGeom>
        </p:spPr>
      </p:pic>
      <p:sp>
        <p:nvSpPr>
          <p:cNvPr id="20" name="Subtitle 2">
            <a:extLst>
              <a:ext uri="{FF2B5EF4-FFF2-40B4-BE49-F238E27FC236}">
                <a16:creationId xmlns:a16="http://schemas.microsoft.com/office/drawing/2014/main" id="{9778A4FC-1F5A-2753-4E0B-AAFC9ABC99F9}"/>
              </a:ext>
            </a:extLst>
          </p:cNvPr>
          <p:cNvSpPr txBox="1">
            <a:spLocks/>
          </p:cNvSpPr>
          <p:nvPr/>
        </p:nvSpPr>
        <p:spPr>
          <a:xfrm>
            <a:off x="4133883" y="6434270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026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A14C86EF-9AF1-D8DF-D861-3CF4C264EF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535AB9F-A58B-B7CA-02C9-F63B93BC8747}"/>
              </a:ext>
            </a:extLst>
          </p:cNvPr>
          <p:cNvGrpSpPr/>
          <p:nvPr/>
        </p:nvGrpSpPr>
        <p:grpSpPr>
          <a:xfrm>
            <a:off x="3200249" y="2599388"/>
            <a:ext cx="1271460" cy="736428"/>
            <a:chOff x="2394082" y="2098054"/>
            <a:chExt cx="953595" cy="552321"/>
          </a:xfrm>
        </p:grpSpPr>
        <p:sp>
          <p:nvSpPr>
            <p:cNvPr id="303" name="Google Shape;303;p29"/>
            <p:cNvSpPr/>
            <p:nvPr/>
          </p:nvSpPr>
          <p:spPr>
            <a:xfrm>
              <a:off x="2394082" y="2098054"/>
              <a:ext cx="878466" cy="452003"/>
            </a:xfrm>
            <a:custGeom>
              <a:avLst/>
              <a:gdLst/>
              <a:ahLst/>
              <a:cxnLst/>
              <a:rect l="l" t="t" r="r" b="b"/>
              <a:pathLst>
                <a:path w="29992" h="15432" extrusionOk="0">
                  <a:moveTo>
                    <a:pt x="4348" y="1"/>
                  </a:moveTo>
                  <a:cubicBezTo>
                    <a:pt x="2946" y="1"/>
                    <a:pt x="1546" y="112"/>
                    <a:pt x="159" y="338"/>
                  </a:cubicBezTo>
                  <a:cubicBezTo>
                    <a:pt x="64" y="338"/>
                    <a:pt x="1" y="433"/>
                    <a:pt x="33" y="528"/>
                  </a:cubicBezTo>
                  <a:cubicBezTo>
                    <a:pt x="33" y="606"/>
                    <a:pt x="97" y="663"/>
                    <a:pt x="173" y="663"/>
                  </a:cubicBezTo>
                  <a:cubicBezTo>
                    <a:pt x="189" y="663"/>
                    <a:pt x="206" y="660"/>
                    <a:pt x="223" y="655"/>
                  </a:cubicBezTo>
                  <a:cubicBezTo>
                    <a:pt x="1530" y="425"/>
                    <a:pt x="2850" y="319"/>
                    <a:pt x="4168" y="319"/>
                  </a:cubicBezTo>
                  <a:cubicBezTo>
                    <a:pt x="5756" y="319"/>
                    <a:pt x="7342" y="473"/>
                    <a:pt x="8900" y="750"/>
                  </a:cubicBezTo>
                  <a:cubicBezTo>
                    <a:pt x="11782" y="1257"/>
                    <a:pt x="14537" y="2270"/>
                    <a:pt x="17102" y="3632"/>
                  </a:cubicBezTo>
                  <a:cubicBezTo>
                    <a:pt x="17704" y="3980"/>
                    <a:pt x="18369" y="4328"/>
                    <a:pt x="18971" y="4709"/>
                  </a:cubicBezTo>
                  <a:cubicBezTo>
                    <a:pt x="19572" y="5120"/>
                    <a:pt x="20174" y="5500"/>
                    <a:pt x="20776" y="5944"/>
                  </a:cubicBezTo>
                  <a:cubicBezTo>
                    <a:pt x="21346" y="6387"/>
                    <a:pt x="21948" y="6799"/>
                    <a:pt x="22486" y="7242"/>
                  </a:cubicBezTo>
                  <a:cubicBezTo>
                    <a:pt x="23024" y="7749"/>
                    <a:pt x="23594" y="8192"/>
                    <a:pt x="24101" y="8699"/>
                  </a:cubicBezTo>
                  <a:cubicBezTo>
                    <a:pt x="26191" y="10694"/>
                    <a:pt x="28060" y="12942"/>
                    <a:pt x="29643" y="15349"/>
                  </a:cubicBezTo>
                  <a:cubicBezTo>
                    <a:pt x="29683" y="15409"/>
                    <a:pt x="29736" y="15432"/>
                    <a:pt x="29786" y="15432"/>
                  </a:cubicBezTo>
                  <a:cubicBezTo>
                    <a:pt x="29814" y="15432"/>
                    <a:pt x="29842" y="15424"/>
                    <a:pt x="29865" y="15413"/>
                  </a:cubicBezTo>
                  <a:cubicBezTo>
                    <a:pt x="29960" y="15381"/>
                    <a:pt x="29992" y="15286"/>
                    <a:pt x="29928" y="15191"/>
                  </a:cubicBezTo>
                  <a:cubicBezTo>
                    <a:pt x="28630" y="12531"/>
                    <a:pt x="26793" y="10156"/>
                    <a:pt x="24639" y="8129"/>
                  </a:cubicBezTo>
                  <a:cubicBezTo>
                    <a:pt x="24101" y="7622"/>
                    <a:pt x="23531" y="7147"/>
                    <a:pt x="22961" y="6672"/>
                  </a:cubicBezTo>
                  <a:cubicBezTo>
                    <a:pt x="22391" y="6197"/>
                    <a:pt x="21789" y="5754"/>
                    <a:pt x="21188" y="5342"/>
                  </a:cubicBezTo>
                  <a:cubicBezTo>
                    <a:pt x="20586" y="4899"/>
                    <a:pt x="19952" y="4550"/>
                    <a:pt x="19319" y="4138"/>
                  </a:cubicBezTo>
                  <a:cubicBezTo>
                    <a:pt x="18686" y="3758"/>
                    <a:pt x="18021" y="3442"/>
                    <a:pt x="17356" y="3093"/>
                  </a:cubicBezTo>
                  <a:cubicBezTo>
                    <a:pt x="14695" y="1795"/>
                    <a:pt x="11877" y="877"/>
                    <a:pt x="8963" y="402"/>
                  </a:cubicBezTo>
                  <a:cubicBezTo>
                    <a:pt x="7436" y="136"/>
                    <a:pt x="5891" y="1"/>
                    <a:pt x="43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04" name="Google Shape;304;p29"/>
            <p:cNvSpPr/>
            <p:nvPr/>
          </p:nvSpPr>
          <p:spPr>
            <a:xfrm>
              <a:off x="3188105" y="2465057"/>
              <a:ext cx="159572" cy="185318"/>
            </a:xfrm>
            <a:custGeom>
              <a:avLst/>
              <a:gdLst/>
              <a:ahLst/>
              <a:cxnLst/>
              <a:rect l="l" t="t" r="r" b="b"/>
              <a:pathLst>
                <a:path w="5448" h="6327" extrusionOk="0">
                  <a:moveTo>
                    <a:pt x="4624" y="1"/>
                  </a:moveTo>
                  <a:cubicBezTo>
                    <a:pt x="4529" y="1"/>
                    <a:pt x="4434" y="64"/>
                    <a:pt x="4434" y="159"/>
                  </a:cubicBezTo>
                  <a:cubicBezTo>
                    <a:pt x="4403" y="634"/>
                    <a:pt x="4371" y="1141"/>
                    <a:pt x="4371" y="1648"/>
                  </a:cubicBezTo>
                  <a:cubicBezTo>
                    <a:pt x="4371" y="2123"/>
                    <a:pt x="4371" y="2629"/>
                    <a:pt x="4434" y="3136"/>
                  </a:cubicBezTo>
                  <a:cubicBezTo>
                    <a:pt x="4459" y="3904"/>
                    <a:pt x="4542" y="4672"/>
                    <a:pt x="4668" y="5440"/>
                  </a:cubicBezTo>
                  <a:lnTo>
                    <a:pt x="4668" y="5440"/>
                  </a:lnTo>
                  <a:cubicBezTo>
                    <a:pt x="4455" y="5342"/>
                    <a:pt x="4244" y="5248"/>
                    <a:pt x="4023" y="5163"/>
                  </a:cubicBezTo>
                  <a:cubicBezTo>
                    <a:pt x="3611" y="4973"/>
                    <a:pt x="3199" y="4814"/>
                    <a:pt x="2788" y="4656"/>
                  </a:cubicBezTo>
                  <a:cubicBezTo>
                    <a:pt x="1964" y="4339"/>
                    <a:pt x="1109" y="4118"/>
                    <a:pt x="222" y="4023"/>
                  </a:cubicBezTo>
                  <a:cubicBezTo>
                    <a:pt x="205" y="4014"/>
                    <a:pt x="188" y="4010"/>
                    <a:pt x="172" y="4010"/>
                  </a:cubicBezTo>
                  <a:cubicBezTo>
                    <a:pt x="127" y="4010"/>
                    <a:pt x="87" y="4040"/>
                    <a:pt x="64" y="4086"/>
                  </a:cubicBezTo>
                  <a:cubicBezTo>
                    <a:pt x="1" y="4181"/>
                    <a:pt x="32" y="4276"/>
                    <a:pt x="127" y="4339"/>
                  </a:cubicBezTo>
                  <a:cubicBezTo>
                    <a:pt x="887" y="4783"/>
                    <a:pt x="1711" y="5099"/>
                    <a:pt x="2534" y="5384"/>
                  </a:cubicBezTo>
                  <a:lnTo>
                    <a:pt x="4973" y="6303"/>
                  </a:lnTo>
                  <a:lnTo>
                    <a:pt x="5004" y="6303"/>
                  </a:lnTo>
                  <a:cubicBezTo>
                    <a:pt x="5036" y="6319"/>
                    <a:pt x="5068" y="6327"/>
                    <a:pt x="5099" y="6327"/>
                  </a:cubicBezTo>
                  <a:cubicBezTo>
                    <a:pt x="5131" y="6327"/>
                    <a:pt x="5163" y="6319"/>
                    <a:pt x="5194" y="6303"/>
                  </a:cubicBezTo>
                  <a:cubicBezTo>
                    <a:pt x="5353" y="6271"/>
                    <a:pt x="5448" y="6081"/>
                    <a:pt x="5416" y="5923"/>
                  </a:cubicBezTo>
                  <a:cubicBezTo>
                    <a:pt x="5099" y="5004"/>
                    <a:pt x="4878" y="4054"/>
                    <a:pt x="4783" y="3104"/>
                  </a:cubicBezTo>
                  <a:cubicBezTo>
                    <a:pt x="4719" y="2598"/>
                    <a:pt x="4688" y="2123"/>
                    <a:pt x="4688" y="1648"/>
                  </a:cubicBezTo>
                  <a:cubicBezTo>
                    <a:pt x="4688" y="1172"/>
                    <a:pt x="4719" y="666"/>
                    <a:pt x="4783" y="191"/>
                  </a:cubicBezTo>
                  <a:lnTo>
                    <a:pt x="4783" y="159"/>
                  </a:lnTo>
                  <a:cubicBezTo>
                    <a:pt x="4783" y="96"/>
                    <a:pt x="4719" y="1"/>
                    <a:pt x="46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sp>
        <p:nvSpPr>
          <p:cNvPr id="305" name="Google Shape;305;p29"/>
          <p:cNvSpPr/>
          <p:nvPr/>
        </p:nvSpPr>
        <p:spPr>
          <a:xfrm>
            <a:off x="7888958" y="2686542"/>
            <a:ext cx="1170037" cy="603257"/>
          </a:xfrm>
          <a:custGeom>
            <a:avLst/>
            <a:gdLst/>
            <a:ahLst/>
            <a:cxnLst/>
            <a:rect l="l" t="t" r="r" b="b"/>
            <a:pathLst>
              <a:path w="29960" h="15447" extrusionOk="0">
                <a:moveTo>
                  <a:pt x="25471" y="1"/>
                </a:moveTo>
                <a:cubicBezTo>
                  <a:pt x="23974" y="1"/>
                  <a:pt x="22478" y="127"/>
                  <a:pt x="20997" y="385"/>
                </a:cubicBezTo>
                <a:cubicBezTo>
                  <a:pt x="18115" y="892"/>
                  <a:pt x="15265" y="1810"/>
                  <a:pt x="12605" y="3108"/>
                </a:cubicBezTo>
                <a:cubicBezTo>
                  <a:pt x="11972" y="3457"/>
                  <a:pt x="11307" y="3773"/>
                  <a:pt x="10642" y="4153"/>
                </a:cubicBezTo>
                <a:cubicBezTo>
                  <a:pt x="10040" y="4533"/>
                  <a:pt x="9375" y="4914"/>
                  <a:pt x="8773" y="5325"/>
                </a:cubicBezTo>
                <a:cubicBezTo>
                  <a:pt x="8171" y="5769"/>
                  <a:pt x="7570" y="6212"/>
                  <a:pt x="7000" y="6687"/>
                </a:cubicBezTo>
                <a:cubicBezTo>
                  <a:pt x="6430" y="7162"/>
                  <a:pt x="5860" y="7637"/>
                  <a:pt x="5321" y="8144"/>
                </a:cubicBezTo>
                <a:cubicBezTo>
                  <a:pt x="3168" y="10171"/>
                  <a:pt x="1331" y="12546"/>
                  <a:pt x="32" y="15206"/>
                </a:cubicBezTo>
                <a:cubicBezTo>
                  <a:pt x="1" y="15269"/>
                  <a:pt x="1" y="15364"/>
                  <a:pt x="96" y="15428"/>
                </a:cubicBezTo>
                <a:cubicBezTo>
                  <a:pt x="119" y="15439"/>
                  <a:pt x="146" y="15447"/>
                  <a:pt x="175" y="15447"/>
                </a:cubicBezTo>
                <a:cubicBezTo>
                  <a:pt x="224" y="15447"/>
                  <a:pt x="277" y="15424"/>
                  <a:pt x="317" y="15364"/>
                </a:cubicBezTo>
                <a:cubicBezTo>
                  <a:pt x="1933" y="12926"/>
                  <a:pt x="3769" y="10709"/>
                  <a:pt x="5860" y="8714"/>
                </a:cubicBezTo>
                <a:cubicBezTo>
                  <a:pt x="6366" y="8207"/>
                  <a:pt x="6936" y="7732"/>
                  <a:pt x="7475" y="7257"/>
                </a:cubicBezTo>
                <a:cubicBezTo>
                  <a:pt x="8045" y="6814"/>
                  <a:pt x="8615" y="6402"/>
                  <a:pt x="9185" y="5927"/>
                </a:cubicBezTo>
                <a:cubicBezTo>
                  <a:pt x="9787" y="5515"/>
                  <a:pt x="10388" y="5135"/>
                  <a:pt x="10990" y="4724"/>
                </a:cubicBezTo>
                <a:cubicBezTo>
                  <a:pt x="11592" y="4343"/>
                  <a:pt x="12257" y="3995"/>
                  <a:pt x="12858" y="3647"/>
                </a:cubicBezTo>
                <a:cubicBezTo>
                  <a:pt x="15424" y="2285"/>
                  <a:pt x="18210" y="1272"/>
                  <a:pt x="21061" y="765"/>
                </a:cubicBezTo>
                <a:cubicBezTo>
                  <a:pt x="22618" y="488"/>
                  <a:pt x="24214" y="334"/>
                  <a:pt x="25806" y="334"/>
                </a:cubicBezTo>
                <a:cubicBezTo>
                  <a:pt x="27127" y="334"/>
                  <a:pt x="28445" y="440"/>
                  <a:pt x="29738" y="670"/>
                </a:cubicBezTo>
                <a:cubicBezTo>
                  <a:pt x="29755" y="675"/>
                  <a:pt x="29772" y="678"/>
                  <a:pt x="29788" y="678"/>
                </a:cubicBezTo>
                <a:cubicBezTo>
                  <a:pt x="29865" y="678"/>
                  <a:pt x="29934" y="621"/>
                  <a:pt x="29960" y="543"/>
                </a:cubicBezTo>
                <a:cubicBezTo>
                  <a:pt x="29960" y="448"/>
                  <a:pt x="29896" y="353"/>
                  <a:pt x="29801" y="353"/>
                </a:cubicBezTo>
                <a:cubicBezTo>
                  <a:pt x="28368" y="120"/>
                  <a:pt x="26919" y="1"/>
                  <a:pt x="254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80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06" name="Google Shape;306;p29"/>
          <p:cNvSpPr/>
          <p:nvPr/>
        </p:nvSpPr>
        <p:spPr>
          <a:xfrm>
            <a:off x="7788786" y="3176465"/>
            <a:ext cx="210303" cy="247715"/>
          </a:xfrm>
          <a:custGeom>
            <a:avLst/>
            <a:gdLst/>
            <a:ahLst/>
            <a:cxnLst/>
            <a:rect l="l" t="t" r="r" b="b"/>
            <a:pathLst>
              <a:path w="5385" h="6343" extrusionOk="0">
                <a:moveTo>
                  <a:pt x="792" y="1"/>
                </a:moveTo>
                <a:cubicBezTo>
                  <a:pt x="697" y="32"/>
                  <a:pt x="634" y="96"/>
                  <a:pt x="634" y="191"/>
                </a:cubicBezTo>
                <a:cubicBezTo>
                  <a:pt x="697" y="697"/>
                  <a:pt x="729" y="1172"/>
                  <a:pt x="729" y="1648"/>
                </a:cubicBezTo>
                <a:cubicBezTo>
                  <a:pt x="729" y="2123"/>
                  <a:pt x="697" y="2629"/>
                  <a:pt x="634" y="3104"/>
                </a:cubicBezTo>
                <a:cubicBezTo>
                  <a:pt x="539" y="4054"/>
                  <a:pt x="317" y="5004"/>
                  <a:pt x="32" y="5923"/>
                </a:cubicBezTo>
                <a:cubicBezTo>
                  <a:pt x="1" y="5986"/>
                  <a:pt x="1" y="6081"/>
                  <a:pt x="32" y="6144"/>
                </a:cubicBezTo>
                <a:cubicBezTo>
                  <a:pt x="59" y="6276"/>
                  <a:pt x="195" y="6342"/>
                  <a:pt x="331" y="6342"/>
                </a:cubicBezTo>
                <a:cubicBezTo>
                  <a:pt x="359" y="6342"/>
                  <a:pt x="386" y="6340"/>
                  <a:pt x="412" y="6334"/>
                </a:cubicBezTo>
                <a:lnTo>
                  <a:pt x="444" y="6303"/>
                </a:lnTo>
                <a:lnTo>
                  <a:pt x="2882" y="5416"/>
                </a:lnTo>
                <a:cubicBezTo>
                  <a:pt x="3706" y="5099"/>
                  <a:pt x="4529" y="4783"/>
                  <a:pt x="5289" y="4339"/>
                </a:cubicBezTo>
                <a:cubicBezTo>
                  <a:pt x="5353" y="4308"/>
                  <a:pt x="5384" y="4244"/>
                  <a:pt x="5384" y="4181"/>
                </a:cubicBezTo>
                <a:cubicBezTo>
                  <a:pt x="5384" y="4086"/>
                  <a:pt x="5289" y="4023"/>
                  <a:pt x="5194" y="4023"/>
                </a:cubicBezTo>
                <a:cubicBezTo>
                  <a:pt x="4308" y="4118"/>
                  <a:pt x="3452" y="4371"/>
                  <a:pt x="2629" y="4656"/>
                </a:cubicBezTo>
                <a:cubicBezTo>
                  <a:pt x="2217" y="4814"/>
                  <a:pt x="1806" y="4973"/>
                  <a:pt x="1394" y="5163"/>
                </a:cubicBezTo>
                <a:cubicBezTo>
                  <a:pt x="1171" y="5266"/>
                  <a:pt x="958" y="5368"/>
                  <a:pt x="744" y="5471"/>
                </a:cubicBezTo>
                <a:lnTo>
                  <a:pt x="744" y="5471"/>
                </a:lnTo>
                <a:cubicBezTo>
                  <a:pt x="872" y="4693"/>
                  <a:pt x="957" y="3914"/>
                  <a:pt x="982" y="3136"/>
                </a:cubicBezTo>
                <a:cubicBezTo>
                  <a:pt x="1046" y="2629"/>
                  <a:pt x="1046" y="2154"/>
                  <a:pt x="1046" y="1648"/>
                </a:cubicBezTo>
                <a:cubicBezTo>
                  <a:pt x="1046" y="1141"/>
                  <a:pt x="1014" y="666"/>
                  <a:pt x="982" y="159"/>
                </a:cubicBezTo>
                <a:cubicBezTo>
                  <a:pt x="982" y="64"/>
                  <a:pt x="887" y="1"/>
                  <a:pt x="79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80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07" name="Google Shape;307;p29"/>
          <p:cNvSpPr/>
          <p:nvPr/>
        </p:nvSpPr>
        <p:spPr>
          <a:xfrm>
            <a:off x="7887747" y="4504278"/>
            <a:ext cx="1171248" cy="603648"/>
          </a:xfrm>
          <a:custGeom>
            <a:avLst/>
            <a:gdLst/>
            <a:ahLst/>
            <a:cxnLst/>
            <a:rect l="l" t="t" r="r" b="b"/>
            <a:pathLst>
              <a:path w="29991" h="15457" extrusionOk="0">
                <a:moveTo>
                  <a:pt x="183" y="1"/>
                </a:moveTo>
                <a:cubicBezTo>
                  <a:pt x="163" y="1"/>
                  <a:pt x="144" y="5"/>
                  <a:pt x="127" y="13"/>
                </a:cubicBezTo>
                <a:cubicBezTo>
                  <a:pt x="32" y="76"/>
                  <a:pt x="0" y="171"/>
                  <a:pt x="63" y="266"/>
                </a:cubicBezTo>
                <a:cubicBezTo>
                  <a:pt x="1362" y="2895"/>
                  <a:pt x="3199" y="5302"/>
                  <a:pt x="5352" y="7329"/>
                </a:cubicBezTo>
                <a:cubicBezTo>
                  <a:pt x="5891" y="7835"/>
                  <a:pt x="6461" y="8310"/>
                  <a:pt x="7031" y="8785"/>
                </a:cubicBezTo>
                <a:cubicBezTo>
                  <a:pt x="7601" y="9260"/>
                  <a:pt x="8202" y="9672"/>
                  <a:pt x="8804" y="10115"/>
                </a:cubicBezTo>
                <a:cubicBezTo>
                  <a:pt x="9406" y="10559"/>
                  <a:pt x="10071" y="10907"/>
                  <a:pt x="10673" y="11319"/>
                </a:cubicBezTo>
                <a:cubicBezTo>
                  <a:pt x="11306" y="11699"/>
                  <a:pt x="11971" y="12016"/>
                  <a:pt x="12636" y="12364"/>
                </a:cubicBezTo>
                <a:cubicBezTo>
                  <a:pt x="15296" y="13662"/>
                  <a:pt x="18115" y="14581"/>
                  <a:pt x="21028" y="15056"/>
                </a:cubicBezTo>
                <a:cubicBezTo>
                  <a:pt x="22556" y="15321"/>
                  <a:pt x="24100" y="15457"/>
                  <a:pt x="25644" y="15457"/>
                </a:cubicBezTo>
                <a:cubicBezTo>
                  <a:pt x="27045" y="15457"/>
                  <a:pt x="28446" y="15345"/>
                  <a:pt x="29832" y="15119"/>
                </a:cubicBezTo>
                <a:cubicBezTo>
                  <a:pt x="29927" y="15119"/>
                  <a:pt x="29991" y="15024"/>
                  <a:pt x="29959" y="14929"/>
                </a:cubicBezTo>
                <a:cubicBezTo>
                  <a:pt x="29959" y="14851"/>
                  <a:pt x="29895" y="14794"/>
                  <a:pt x="29819" y="14794"/>
                </a:cubicBezTo>
                <a:cubicBezTo>
                  <a:pt x="29803" y="14794"/>
                  <a:pt x="29786" y="14797"/>
                  <a:pt x="29769" y="14802"/>
                </a:cubicBezTo>
                <a:cubicBezTo>
                  <a:pt x="28476" y="15032"/>
                  <a:pt x="27158" y="15138"/>
                  <a:pt x="25837" y="15138"/>
                </a:cubicBezTo>
                <a:cubicBezTo>
                  <a:pt x="24245" y="15138"/>
                  <a:pt x="22649" y="14984"/>
                  <a:pt x="21092" y="14707"/>
                </a:cubicBezTo>
                <a:cubicBezTo>
                  <a:pt x="18210" y="14201"/>
                  <a:pt x="15455" y="13187"/>
                  <a:pt x="12889" y="11826"/>
                </a:cubicBezTo>
                <a:cubicBezTo>
                  <a:pt x="12288" y="11446"/>
                  <a:pt x="11623" y="11129"/>
                  <a:pt x="11021" y="10749"/>
                </a:cubicBezTo>
                <a:cubicBezTo>
                  <a:pt x="10419" y="10337"/>
                  <a:pt x="9818" y="9957"/>
                  <a:pt x="9216" y="9514"/>
                </a:cubicBezTo>
                <a:cubicBezTo>
                  <a:pt x="8646" y="9070"/>
                  <a:pt x="8044" y="8659"/>
                  <a:pt x="7506" y="8184"/>
                </a:cubicBezTo>
                <a:cubicBezTo>
                  <a:pt x="6967" y="7709"/>
                  <a:pt x="6397" y="7265"/>
                  <a:pt x="5891" y="6759"/>
                </a:cubicBezTo>
                <a:cubicBezTo>
                  <a:pt x="3800" y="4763"/>
                  <a:pt x="1964" y="2515"/>
                  <a:pt x="348" y="76"/>
                </a:cubicBezTo>
                <a:cubicBezTo>
                  <a:pt x="302" y="30"/>
                  <a:pt x="239" y="1"/>
                  <a:pt x="18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80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08" name="Google Shape;308;p29"/>
          <p:cNvSpPr/>
          <p:nvPr/>
        </p:nvSpPr>
        <p:spPr>
          <a:xfrm>
            <a:off x="7787536" y="4371185"/>
            <a:ext cx="212763" cy="247403"/>
          </a:xfrm>
          <a:custGeom>
            <a:avLst/>
            <a:gdLst/>
            <a:ahLst/>
            <a:cxnLst/>
            <a:rect l="l" t="t" r="r" b="b"/>
            <a:pathLst>
              <a:path w="5448" h="6335" extrusionOk="0">
                <a:moveTo>
                  <a:pt x="254" y="1"/>
                </a:moveTo>
                <a:cubicBezTo>
                  <a:pt x="96" y="64"/>
                  <a:pt x="1" y="223"/>
                  <a:pt x="64" y="413"/>
                </a:cubicBezTo>
                <a:cubicBezTo>
                  <a:pt x="349" y="1299"/>
                  <a:pt x="571" y="2249"/>
                  <a:pt x="666" y="3231"/>
                </a:cubicBezTo>
                <a:cubicBezTo>
                  <a:pt x="729" y="3706"/>
                  <a:pt x="761" y="4181"/>
                  <a:pt x="761" y="4688"/>
                </a:cubicBezTo>
                <a:cubicBezTo>
                  <a:pt x="761" y="5163"/>
                  <a:pt x="729" y="5638"/>
                  <a:pt x="666" y="6145"/>
                </a:cubicBezTo>
                <a:cubicBezTo>
                  <a:pt x="666" y="6240"/>
                  <a:pt x="761" y="6303"/>
                  <a:pt x="824" y="6335"/>
                </a:cubicBezTo>
                <a:cubicBezTo>
                  <a:pt x="919" y="6335"/>
                  <a:pt x="1014" y="6271"/>
                  <a:pt x="1014" y="6176"/>
                </a:cubicBezTo>
                <a:cubicBezTo>
                  <a:pt x="1046" y="5670"/>
                  <a:pt x="1078" y="5163"/>
                  <a:pt x="1078" y="4688"/>
                </a:cubicBezTo>
                <a:cubicBezTo>
                  <a:pt x="1078" y="4181"/>
                  <a:pt x="1078" y="3706"/>
                  <a:pt x="1046" y="3199"/>
                </a:cubicBezTo>
                <a:cubicBezTo>
                  <a:pt x="996" y="2431"/>
                  <a:pt x="908" y="1643"/>
                  <a:pt x="781" y="867"/>
                </a:cubicBezTo>
                <a:lnTo>
                  <a:pt x="781" y="867"/>
                </a:lnTo>
                <a:cubicBezTo>
                  <a:pt x="993" y="969"/>
                  <a:pt x="1205" y="1071"/>
                  <a:pt x="1426" y="1173"/>
                </a:cubicBezTo>
                <a:cubicBezTo>
                  <a:pt x="1838" y="1331"/>
                  <a:pt x="2249" y="1521"/>
                  <a:pt x="2661" y="1679"/>
                </a:cubicBezTo>
                <a:cubicBezTo>
                  <a:pt x="3484" y="1964"/>
                  <a:pt x="4340" y="2218"/>
                  <a:pt x="5226" y="2313"/>
                </a:cubicBezTo>
                <a:cubicBezTo>
                  <a:pt x="5290" y="2313"/>
                  <a:pt x="5353" y="2281"/>
                  <a:pt x="5385" y="2218"/>
                </a:cubicBezTo>
                <a:cubicBezTo>
                  <a:pt x="5448" y="2123"/>
                  <a:pt x="5416" y="2028"/>
                  <a:pt x="5321" y="1996"/>
                </a:cubicBezTo>
                <a:cubicBezTo>
                  <a:pt x="4561" y="1553"/>
                  <a:pt x="3738" y="1236"/>
                  <a:pt x="2946" y="919"/>
                </a:cubicBezTo>
                <a:lnTo>
                  <a:pt x="476" y="33"/>
                </a:lnTo>
                <a:lnTo>
                  <a:pt x="44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80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09" name="Google Shape;309;p29"/>
          <p:cNvSpPr/>
          <p:nvPr/>
        </p:nvSpPr>
        <p:spPr>
          <a:xfrm>
            <a:off x="3200249" y="4416930"/>
            <a:ext cx="1170037" cy="603257"/>
          </a:xfrm>
          <a:custGeom>
            <a:avLst/>
            <a:gdLst/>
            <a:ahLst/>
            <a:cxnLst/>
            <a:rect l="l" t="t" r="r" b="b"/>
            <a:pathLst>
              <a:path w="29960" h="15447" extrusionOk="0">
                <a:moveTo>
                  <a:pt x="29782" y="0"/>
                </a:moveTo>
                <a:cubicBezTo>
                  <a:pt x="29734" y="0"/>
                  <a:pt x="29682" y="27"/>
                  <a:pt x="29643" y="66"/>
                </a:cubicBezTo>
                <a:cubicBezTo>
                  <a:pt x="28028" y="2505"/>
                  <a:pt x="26191" y="4753"/>
                  <a:pt x="24101" y="6749"/>
                </a:cubicBezTo>
                <a:cubicBezTo>
                  <a:pt x="23594" y="7255"/>
                  <a:pt x="23024" y="7699"/>
                  <a:pt x="22486" y="8174"/>
                </a:cubicBezTo>
                <a:cubicBezTo>
                  <a:pt x="21916" y="8649"/>
                  <a:pt x="21346" y="9060"/>
                  <a:pt x="20776" y="9504"/>
                </a:cubicBezTo>
                <a:cubicBezTo>
                  <a:pt x="20174" y="9947"/>
                  <a:pt x="19572" y="10327"/>
                  <a:pt x="18971" y="10707"/>
                </a:cubicBezTo>
                <a:cubicBezTo>
                  <a:pt x="18369" y="11119"/>
                  <a:pt x="17704" y="11436"/>
                  <a:pt x="17102" y="11816"/>
                </a:cubicBezTo>
                <a:cubicBezTo>
                  <a:pt x="14537" y="13177"/>
                  <a:pt x="11750" y="14159"/>
                  <a:pt x="8900" y="14697"/>
                </a:cubicBezTo>
                <a:cubicBezTo>
                  <a:pt x="7342" y="14974"/>
                  <a:pt x="5747" y="15128"/>
                  <a:pt x="4155" y="15128"/>
                </a:cubicBezTo>
                <a:cubicBezTo>
                  <a:pt x="2834" y="15128"/>
                  <a:pt x="1515" y="15022"/>
                  <a:pt x="223" y="14792"/>
                </a:cubicBezTo>
                <a:cubicBezTo>
                  <a:pt x="206" y="14787"/>
                  <a:pt x="189" y="14784"/>
                  <a:pt x="173" y="14784"/>
                </a:cubicBezTo>
                <a:cubicBezTo>
                  <a:pt x="97" y="14784"/>
                  <a:pt x="33" y="14841"/>
                  <a:pt x="33" y="14919"/>
                </a:cubicBezTo>
                <a:cubicBezTo>
                  <a:pt x="1" y="15014"/>
                  <a:pt x="64" y="15078"/>
                  <a:pt x="159" y="15109"/>
                </a:cubicBezTo>
                <a:cubicBezTo>
                  <a:pt x="1546" y="15335"/>
                  <a:pt x="2946" y="15447"/>
                  <a:pt x="4348" y="15447"/>
                </a:cubicBezTo>
                <a:cubicBezTo>
                  <a:pt x="5891" y="15447"/>
                  <a:pt x="7436" y="15311"/>
                  <a:pt x="8963" y="15046"/>
                </a:cubicBezTo>
                <a:cubicBezTo>
                  <a:pt x="11877" y="14571"/>
                  <a:pt x="14695" y="13652"/>
                  <a:pt x="17356" y="12354"/>
                </a:cubicBezTo>
                <a:cubicBezTo>
                  <a:pt x="18021" y="12006"/>
                  <a:pt x="18686" y="11689"/>
                  <a:pt x="19319" y="11309"/>
                </a:cubicBezTo>
                <a:cubicBezTo>
                  <a:pt x="19921" y="10897"/>
                  <a:pt x="20586" y="10517"/>
                  <a:pt x="21188" y="10105"/>
                </a:cubicBezTo>
                <a:cubicBezTo>
                  <a:pt x="21789" y="9662"/>
                  <a:pt x="22391" y="9250"/>
                  <a:pt x="22961" y="8775"/>
                </a:cubicBezTo>
                <a:cubicBezTo>
                  <a:pt x="23531" y="8300"/>
                  <a:pt x="24101" y="7825"/>
                  <a:pt x="24639" y="7319"/>
                </a:cubicBezTo>
                <a:cubicBezTo>
                  <a:pt x="26793" y="5292"/>
                  <a:pt x="28630" y="2885"/>
                  <a:pt x="29928" y="256"/>
                </a:cubicBezTo>
                <a:cubicBezTo>
                  <a:pt x="29960" y="161"/>
                  <a:pt x="29960" y="66"/>
                  <a:pt x="29865" y="35"/>
                </a:cubicBezTo>
                <a:cubicBezTo>
                  <a:pt x="29841" y="11"/>
                  <a:pt x="29812" y="0"/>
                  <a:pt x="2978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80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10" name="Google Shape;310;p29"/>
          <p:cNvSpPr/>
          <p:nvPr/>
        </p:nvSpPr>
        <p:spPr>
          <a:xfrm>
            <a:off x="4260196" y="4282703"/>
            <a:ext cx="210303" cy="247247"/>
          </a:xfrm>
          <a:custGeom>
            <a:avLst/>
            <a:gdLst/>
            <a:ahLst/>
            <a:cxnLst/>
            <a:rect l="l" t="t" r="r" b="b"/>
            <a:pathLst>
              <a:path w="5385" h="6331" extrusionOk="0">
                <a:moveTo>
                  <a:pt x="5076" y="0"/>
                </a:moveTo>
                <a:cubicBezTo>
                  <a:pt x="5041" y="0"/>
                  <a:pt x="5006" y="6"/>
                  <a:pt x="4972" y="20"/>
                </a:cubicBezTo>
                <a:lnTo>
                  <a:pt x="4941" y="52"/>
                </a:lnTo>
                <a:lnTo>
                  <a:pt x="2502" y="938"/>
                </a:lnTo>
                <a:cubicBezTo>
                  <a:pt x="1679" y="1255"/>
                  <a:pt x="855" y="1572"/>
                  <a:pt x="95" y="2015"/>
                </a:cubicBezTo>
                <a:cubicBezTo>
                  <a:pt x="32" y="2047"/>
                  <a:pt x="0" y="2110"/>
                  <a:pt x="0" y="2173"/>
                </a:cubicBezTo>
                <a:cubicBezTo>
                  <a:pt x="0" y="2268"/>
                  <a:pt x="95" y="2332"/>
                  <a:pt x="190" y="2332"/>
                </a:cubicBezTo>
                <a:cubicBezTo>
                  <a:pt x="1077" y="2237"/>
                  <a:pt x="1932" y="1983"/>
                  <a:pt x="2756" y="1698"/>
                </a:cubicBezTo>
                <a:cubicBezTo>
                  <a:pt x="3167" y="1540"/>
                  <a:pt x="3579" y="1350"/>
                  <a:pt x="3991" y="1192"/>
                </a:cubicBezTo>
                <a:cubicBezTo>
                  <a:pt x="4212" y="1090"/>
                  <a:pt x="4424" y="988"/>
                  <a:pt x="4636" y="886"/>
                </a:cubicBezTo>
                <a:lnTo>
                  <a:pt x="4636" y="886"/>
                </a:lnTo>
                <a:cubicBezTo>
                  <a:pt x="4510" y="1662"/>
                  <a:pt x="4427" y="2450"/>
                  <a:pt x="4402" y="3218"/>
                </a:cubicBezTo>
                <a:cubicBezTo>
                  <a:pt x="4339" y="3725"/>
                  <a:pt x="4339" y="4200"/>
                  <a:pt x="4339" y="4707"/>
                </a:cubicBezTo>
                <a:cubicBezTo>
                  <a:pt x="4371" y="5182"/>
                  <a:pt x="4371" y="5689"/>
                  <a:pt x="4402" y="6195"/>
                </a:cubicBezTo>
                <a:cubicBezTo>
                  <a:pt x="4402" y="6273"/>
                  <a:pt x="4467" y="6330"/>
                  <a:pt x="4542" y="6330"/>
                </a:cubicBezTo>
                <a:cubicBezTo>
                  <a:pt x="4559" y="6330"/>
                  <a:pt x="4576" y="6328"/>
                  <a:pt x="4592" y="6322"/>
                </a:cubicBezTo>
                <a:cubicBezTo>
                  <a:pt x="4687" y="6322"/>
                  <a:pt x="4751" y="6227"/>
                  <a:pt x="4719" y="6164"/>
                </a:cubicBezTo>
                <a:cubicBezTo>
                  <a:pt x="4687" y="5657"/>
                  <a:pt x="4656" y="5182"/>
                  <a:pt x="4656" y="4707"/>
                </a:cubicBezTo>
                <a:cubicBezTo>
                  <a:pt x="4656" y="4200"/>
                  <a:pt x="4687" y="3725"/>
                  <a:pt x="4751" y="3250"/>
                </a:cubicBezTo>
                <a:cubicBezTo>
                  <a:pt x="4846" y="2268"/>
                  <a:pt x="5067" y="1318"/>
                  <a:pt x="5352" y="400"/>
                </a:cubicBezTo>
                <a:cubicBezTo>
                  <a:pt x="5384" y="337"/>
                  <a:pt x="5384" y="273"/>
                  <a:pt x="5352" y="210"/>
                </a:cubicBezTo>
                <a:cubicBezTo>
                  <a:pt x="5327" y="85"/>
                  <a:pt x="5205" y="0"/>
                  <a:pt x="507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80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311" name="Google Shape;311;p29"/>
          <p:cNvSpPr txBox="1"/>
          <p:nvPr/>
        </p:nvSpPr>
        <p:spPr>
          <a:xfrm>
            <a:off x="1078869" y="447937"/>
            <a:ext cx="10298000" cy="5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ar-OM" sz="5400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أهمية الطاقة التي نحصل عليها للخلايا</a:t>
            </a:r>
            <a:endParaRPr sz="2400" dirty="0">
              <a:solidFill>
                <a:schemeClr val="accent2">
                  <a:lumMod val="75000"/>
                </a:schemeClr>
              </a:solidFill>
              <a:latin typeface="FF Hekaya Light" panose="00000A00000000000000" pitchFamily="50" charset="-78"/>
              <a:ea typeface="Playfair Display"/>
              <a:cs typeface="FF Hekaya Light" panose="00000A00000000000000" pitchFamily="50" charset="-78"/>
              <a:sym typeface="Playfair Display"/>
            </a:endParaRPr>
          </a:p>
        </p:txBody>
      </p:sp>
      <p:pic>
        <p:nvPicPr>
          <p:cNvPr id="1026" name="Picture 2" descr="Muscle Vector Art, Icons, and Graphics for Free Download">
            <a:extLst>
              <a:ext uri="{FF2B5EF4-FFF2-40B4-BE49-F238E27FC236}">
                <a16:creationId xmlns:a16="http://schemas.microsoft.com/office/drawing/2014/main" id="{A5408EF1-A61F-A98B-D85F-22397A86C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555" y="1395539"/>
            <a:ext cx="2682940" cy="268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68A960-8F5C-9F03-2EAA-E97FB87DB54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4923" y="1680956"/>
            <a:ext cx="2211422" cy="239962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BBB7C16-333C-639A-6775-D033E34967B7}"/>
              </a:ext>
            </a:extLst>
          </p:cNvPr>
          <p:cNvGrpSpPr/>
          <p:nvPr/>
        </p:nvGrpSpPr>
        <p:grpSpPr>
          <a:xfrm>
            <a:off x="6421749" y="4091059"/>
            <a:ext cx="2093959" cy="1430086"/>
            <a:chOff x="6119529" y="4215122"/>
            <a:chExt cx="2093959" cy="143008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AD830F4-4261-471B-2F05-DF32A5C31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19529" y="4215122"/>
              <a:ext cx="2093959" cy="1225496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ADE0EAD-14F3-D98F-96E1-3479EEC40D14}"/>
                </a:ext>
              </a:extLst>
            </p:cNvPr>
            <p:cNvCxnSpPr/>
            <p:nvPr/>
          </p:nvCxnSpPr>
          <p:spPr>
            <a:xfrm>
              <a:off x="6492240" y="5645208"/>
              <a:ext cx="1503680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B5B6D69-6920-6199-3C57-72EEF57BA3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6446" y="4056658"/>
            <a:ext cx="2571730" cy="182423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629FB21-68F8-ECA8-F65A-B0A9DD1F694F}"/>
              </a:ext>
            </a:extLst>
          </p:cNvPr>
          <p:cNvGrpSpPr/>
          <p:nvPr/>
        </p:nvGrpSpPr>
        <p:grpSpPr>
          <a:xfrm>
            <a:off x="8910968" y="1340090"/>
            <a:ext cx="3246960" cy="2217953"/>
            <a:chOff x="8910968" y="1340090"/>
            <a:chExt cx="3246960" cy="2217953"/>
          </a:xfrm>
        </p:grpSpPr>
        <p:sp>
          <p:nvSpPr>
            <p:cNvPr id="301" name="Google Shape;301;p29"/>
            <p:cNvSpPr/>
            <p:nvPr/>
          </p:nvSpPr>
          <p:spPr>
            <a:xfrm>
              <a:off x="8910968" y="1668998"/>
              <a:ext cx="3246960" cy="1889045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16" name="Google Shape;316;p29"/>
            <p:cNvSpPr txBox="1"/>
            <p:nvPr/>
          </p:nvSpPr>
          <p:spPr>
            <a:xfrm>
              <a:off x="9122740" y="2085318"/>
              <a:ext cx="1978800" cy="34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indent="0" algn="r">
                <a:spcAft>
                  <a:spcPts val="2133"/>
                </a:spcAft>
                <a:buNone/>
              </a:pPr>
              <a:r>
                <a:rPr lang="ar-OM" sz="2400" b="1" dirty="0">
                  <a:solidFill>
                    <a:schemeClr val="accent2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انقباض العضلات</a:t>
              </a:r>
              <a:endParaRPr lang="ar-OM" sz="2400" b="1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  <a:sym typeface="Barlow"/>
              </a:endParaRPr>
            </a:p>
          </p:txBody>
        </p:sp>
        <p:sp>
          <p:nvSpPr>
            <p:cNvPr id="317" name="Google Shape;317;p29"/>
            <p:cNvSpPr txBox="1"/>
            <p:nvPr/>
          </p:nvSpPr>
          <p:spPr>
            <a:xfrm>
              <a:off x="9253468" y="2337551"/>
              <a:ext cx="1978800" cy="94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لتحريك أجزاء الجسم</a:t>
              </a:r>
              <a:endParaRPr dirty="0">
                <a:latin typeface="FF Hekaya Light" panose="00000A00000000000000" pitchFamily="50" charset="-78"/>
                <a:ea typeface="Abel"/>
                <a:cs typeface="FF Hekaya Light" panose="00000A00000000000000" pitchFamily="50" charset="-78"/>
                <a:sym typeface="Abel"/>
              </a:endParaRPr>
            </a:p>
          </p:txBody>
        </p:sp>
        <p:sp>
          <p:nvSpPr>
            <p:cNvPr id="18" name="Google Shape;2838;p30">
              <a:extLst>
                <a:ext uri="{FF2B5EF4-FFF2-40B4-BE49-F238E27FC236}">
                  <a16:creationId xmlns:a16="http://schemas.microsoft.com/office/drawing/2014/main" id="{F0838CFD-C295-5E9C-EFF4-9A4CD402F5EF}"/>
                </a:ext>
              </a:extLst>
            </p:cNvPr>
            <p:cNvSpPr/>
            <p:nvPr/>
          </p:nvSpPr>
          <p:spPr>
            <a:xfrm>
              <a:off x="9930068" y="1340090"/>
              <a:ext cx="625600" cy="6256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ar-OM" sz="3200" b="1" dirty="0">
                  <a:solidFill>
                    <a:schemeClr val="accent2">
                      <a:lumMod val="50000"/>
                    </a:schemeClr>
                  </a:solidFill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1</a:t>
              </a:r>
              <a:endParaRPr sz="3200" dirty="0">
                <a:solidFill>
                  <a:schemeClr val="accent2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DF1DE5C-8E2E-39AC-C274-9678D79ECAFE}"/>
              </a:ext>
            </a:extLst>
          </p:cNvPr>
          <p:cNvGrpSpPr/>
          <p:nvPr/>
        </p:nvGrpSpPr>
        <p:grpSpPr>
          <a:xfrm>
            <a:off x="122037" y="1280809"/>
            <a:ext cx="3577817" cy="2198437"/>
            <a:chOff x="122037" y="1280809"/>
            <a:chExt cx="3577817" cy="2198437"/>
          </a:xfrm>
        </p:grpSpPr>
        <p:sp>
          <p:nvSpPr>
            <p:cNvPr id="299" name="Google Shape;299;p29"/>
            <p:cNvSpPr/>
            <p:nvPr/>
          </p:nvSpPr>
          <p:spPr>
            <a:xfrm>
              <a:off x="122037" y="1632391"/>
              <a:ext cx="3577817" cy="1846855"/>
            </a:xfrm>
            <a:custGeom>
              <a:avLst/>
              <a:gdLst/>
              <a:ahLst/>
              <a:cxnLst/>
              <a:rect l="l" t="t" r="r" b="b"/>
              <a:pathLst>
                <a:path w="68711" h="49498" extrusionOk="0">
                  <a:moveTo>
                    <a:pt x="42586" y="1"/>
                  </a:moveTo>
                  <a:cubicBezTo>
                    <a:pt x="35145" y="1"/>
                    <a:pt x="23556" y="2320"/>
                    <a:pt x="17951" y="6261"/>
                  </a:cubicBezTo>
                  <a:cubicBezTo>
                    <a:pt x="1" y="18877"/>
                    <a:pt x="20828" y="49497"/>
                    <a:pt x="39265" y="49497"/>
                  </a:cubicBezTo>
                  <a:cubicBezTo>
                    <a:pt x="39434" y="49497"/>
                    <a:pt x="39603" y="49495"/>
                    <a:pt x="39771" y="49489"/>
                  </a:cubicBezTo>
                  <a:cubicBezTo>
                    <a:pt x="49209" y="49236"/>
                    <a:pt x="66057" y="44676"/>
                    <a:pt x="67387" y="32990"/>
                  </a:cubicBezTo>
                  <a:cubicBezTo>
                    <a:pt x="68711" y="21107"/>
                    <a:pt x="64638" y="1098"/>
                    <a:pt x="49018" y="1098"/>
                  </a:cubicBezTo>
                  <a:cubicBezTo>
                    <a:pt x="48945" y="1098"/>
                    <a:pt x="48871" y="1098"/>
                    <a:pt x="48797" y="1099"/>
                  </a:cubicBezTo>
                  <a:cubicBezTo>
                    <a:pt x="47758" y="353"/>
                    <a:pt x="45487" y="1"/>
                    <a:pt x="42586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12" name="Google Shape;312;p29"/>
            <p:cNvSpPr txBox="1"/>
            <p:nvPr/>
          </p:nvSpPr>
          <p:spPr>
            <a:xfrm>
              <a:off x="955139" y="1843809"/>
              <a:ext cx="2198844" cy="3800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r"/>
              <a:r>
                <a:rPr lang="ar-OM" sz="2400" b="1" dirty="0">
                  <a:solidFill>
                    <a:schemeClr val="accent2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صُنع جُزيئات البروتينات</a:t>
              </a:r>
            </a:p>
          </p:txBody>
        </p:sp>
        <p:sp>
          <p:nvSpPr>
            <p:cNvPr id="313" name="Google Shape;313;p29"/>
            <p:cNvSpPr txBox="1"/>
            <p:nvPr/>
          </p:nvSpPr>
          <p:spPr>
            <a:xfrm>
              <a:off x="1175172" y="2223881"/>
              <a:ext cx="1978800" cy="94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ربط العديد من ً الأحماض الأمينية معا في سلاسل طويلة</a:t>
              </a:r>
              <a:endParaRPr dirty="0">
                <a:latin typeface="FF Hekaya Light" panose="00000A00000000000000" pitchFamily="50" charset="-78"/>
                <a:ea typeface="Abel"/>
                <a:cs typeface="FF Hekaya Light" panose="00000A00000000000000" pitchFamily="50" charset="-78"/>
                <a:sym typeface="Abel"/>
              </a:endParaRPr>
            </a:p>
          </p:txBody>
        </p:sp>
        <p:sp>
          <p:nvSpPr>
            <p:cNvPr id="19" name="Google Shape;2838;p30">
              <a:extLst>
                <a:ext uri="{FF2B5EF4-FFF2-40B4-BE49-F238E27FC236}">
                  <a16:creationId xmlns:a16="http://schemas.microsoft.com/office/drawing/2014/main" id="{48C3DB29-AC1A-9DAC-2C0F-781BAE04C8D2}"/>
                </a:ext>
              </a:extLst>
            </p:cNvPr>
            <p:cNvSpPr/>
            <p:nvPr/>
          </p:nvSpPr>
          <p:spPr>
            <a:xfrm>
              <a:off x="1932450" y="1280809"/>
              <a:ext cx="625600" cy="6256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US" sz="3200" b="1" dirty="0">
                  <a:solidFill>
                    <a:schemeClr val="accent2">
                      <a:lumMod val="50000"/>
                    </a:schemeClr>
                  </a:solidFill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2</a:t>
              </a:r>
              <a:endParaRPr sz="3200" dirty="0">
                <a:solidFill>
                  <a:schemeClr val="accent2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93D1CD-AE18-750B-A24E-B236584D030B}"/>
              </a:ext>
            </a:extLst>
          </p:cNvPr>
          <p:cNvGrpSpPr/>
          <p:nvPr/>
        </p:nvGrpSpPr>
        <p:grpSpPr>
          <a:xfrm>
            <a:off x="9154775" y="3745585"/>
            <a:ext cx="3429175" cy="2216174"/>
            <a:chOff x="9154775" y="3745585"/>
            <a:chExt cx="3429175" cy="2216174"/>
          </a:xfrm>
        </p:grpSpPr>
        <p:sp>
          <p:nvSpPr>
            <p:cNvPr id="302" name="Google Shape;302;p29"/>
            <p:cNvSpPr/>
            <p:nvPr/>
          </p:nvSpPr>
          <p:spPr>
            <a:xfrm>
              <a:off x="9154775" y="4072714"/>
              <a:ext cx="3429175" cy="1889045"/>
            </a:xfrm>
            <a:custGeom>
              <a:avLst/>
              <a:gdLst/>
              <a:ahLst/>
              <a:cxnLst/>
              <a:rect l="l" t="t" r="r" b="b"/>
              <a:pathLst>
                <a:path w="68718" h="49511" extrusionOk="0">
                  <a:moveTo>
                    <a:pt x="26150" y="0"/>
                  </a:moveTo>
                  <a:cubicBezTo>
                    <a:pt x="23236" y="0"/>
                    <a:pt x="20955" y="356"/>
                    <a:pt x="19913" y="1113"/>
                  </a:cubicBezTo>
                  <a:cubicBezTo>
                    <a:pt x="19826" y="1112"/>
                    <a:pt x="19741" y="1111"/>
                    <a:pt x="19655" y="1111"/>
                  </a:cubicBezTo>
                  <a:cubicBezTo>
                    <a:pt x="4065" y="1111"/>
                    <a:pt x="0" y="21130"/>
                    <a:pt x="1323" y="32972"/>
                  </a:cubicBezTo>
                  <a:cubicBezTo>
                    <a:pt x="2653" y="44658"/>
                    <a:pt x="19501" y="49218"/>
                    <a:pt x="28938" y="49503"/>
                  </a:cubicBezTo>
                  <a:cubicBezTo>
                    <a:pt x="29098" y="49508"/>
                    <a:pt x="29257" y="49510"/>
                    <a:pt x="29416" y="49510"/>
                  </a:cubicBezTo>
                  <a:cubicBezTo>
                    <a:pt x="47860" y="49510"/>
                    <a:pt x="68718" y="18865"/>
                    <a:pt x="50758" y="6244"/>
                  </a:cubicBezTo>
                  <a:cubicBezTo>
                    <a:pt x="45181" y="2328"/>
                    <a:pt x="33599" y="0"/>
                    <a:pt x="26150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18" name="Google Shape;318;p29"/>
            <p:cNvSpPr txBox="1"/>
            <p:nvPr/>
          </p:nvSpPr>
          <p:spPr>
            <a:xfrm>
              <a:off x="9466297" y="4314500"/>
              <a:ext cx="2104489" cy="303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r"/>
              <a:r>
                <a:rPr lang="ar-OM" sz="2400" b="1" dirty="0">
                  <a:solidFill>
                    <a:schemeClr val="accent2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انقسام الخلايا لإنتاج خلايا جديدة</a:t>
              </a:r>
            </a:p>
          </p:txBody>
        </p:sp>
        <p:sp>
          <p:nvSpPr>
            <p:cNvPr id="319" name="Google Shape;319;p29"/>
            <p:cNvSpPr txBox="1"/>
            <p:nvPr/>
          </p:nvSpPr>
          <p:spPr>
            <a:xfrm>
              <a:off x="9194322" y="4862719"/>
              <a:ext cx="2447291" cy="94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>
                <a:buClr>
                  <a:schemeClr val="dk1"/>
                </a:buClr>
                <a:buSzPts val="1100"/>
              </a:pPr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لترميم الأنسجة التالفة والنمو.</a:t>
              </a:r>
              <a:endParaRPr dirty="0">
                <a:latin typeface="FF Hekaya Light" panose="00000A00000000000000" pitchFamily="50" charset="-78"/>
                <a:ea typeface="Abel"/>
                <a:cs typeface="FF Hekaya Light" panose="00000A00000000000000" pitchFamily="50" charset="-78"/>
                <a:sym typeface="Abel"/>
              </a:endParaRPr>
            </a:p>
          </p:txBody>
        </p:sp>
        <p:sp>
          <p:nvSpPr>
            <p:cNvPr id="20" name="Google Shape;2838;p30">
              <a:extLst>
                <a:ext uri="{FF2B5EF4-FFF2-40B4-BE49-F238E27FC236}">
                  <a16:creationId xmlns:a16="http://schemas.microsoft.com/office/drawing/2014/main" id="{C46C31A5-630D-48E3-4C3A-B46A953D0BFC}"/>
                </a:ext>
              </a:extLst>
            </p:cNvPr>
            <p:cNvSpPr/>
            <p:nvPr/>
          </p:nvSpPr>
          <p:spPr>
            <a:xfrm>
              <a:off x="10417967" y="3745585"/>
              <a:ext cx="625600" cy="6256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US" sz="3200" b="1" dirty="0">
                  <a:solidFill>
                    <a:schemeClr val="accent2">
                      <a:lumMod val="50000"/>
                    </a:schemeClr>
                  </a:solidFill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3</a:t>
              </a:r>
              <a:endParaRPr sz="3200" dirty="0">
                <a:solidFill>
                  <a:schemeClr val="accent2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25B95BE-F64E-C889-5B1B-67FD47BC8FAB}"/>
              </a:ext>
            </a:extLst>
          </p:cNvPr>
          <p:cNvGrpSpPr/>
          <p:nvPr/>
        </p:nvGrpSpPr>
        <p:grpSpPr>
          <a:xfrm>
            <a:off x="-127188" y="3568472"/>
            <a:ext cx="3277351" cy="2153020"/>
            <a:chOff x="-127188" y="3568472"/>
            <a:chExt cx="3277351" cy="2153020"/>
          </a:xfrm>
        </p:grpSpPr>
        <p:sp>
          <p:nvSpPr>
            <p:cNvPr id="300" name="Google Shape;300;p29"/>
            <p:cNvSpPr/>
            <p:nvPr/>
          </p:nvSpPr>
          <p:spPr>
            <a:xfrm>
              <a:off x="-127188" y="3874637"/>
              <a:ext cx="3277351" cy="1846855"/>
            </a:xfrm>
            <a:custGeom>
              <a:avLst/>
              <a:gdLst/>
              <a:ahLst/>
              <a:cxnLst/>
              <a:rect l="l" t="t" r="r" b="b"/>
              <a:pathLst>
                <a:path w="68719" h="49511" extrusionOk="0">
                  <a:moveTo>
                    <a:pt x="42574" y="0"/>
                  </a:moveTo>
                  <a:cubicBezTo>
                    <a:pt x="35133" y="0"/>
                    <a:pt x="23560" y="2328"/>
                    <a:pt x="17960" y="6244"/>
                  </a:cubicBezTo>
                  <a:cubicBezTo>
                    <a:pt x="1" y="18865"/>
                    <a:pt x="20858" y="49510"/>
                    <a:pt x="39302" y="49510"/>
                  </a:cubicBezTo>
                  <a:cubicBezTo>
                    <a:pt x="39462" y="49510"/>
                    <a:pt x="39621" y="49508"/>
                    <a:pt x="39780" y="49503"/>
                  </a:cubicBezTo>
                  <a:cubicBezTo>
                    <a:pt x="49218" y="49218"/>
                    <a:pt x="66066" y="44658"/>
                    <a:pt x="67396" y="32972"/>
                  </a:cubicBezTo>
                  <a:cubicBezTo>
                    <a:pt x="68719" y="21130"/>
                    <a:pt x="64654" y="1111"/>
                    <a:pt x="49064" y="1111"/>
                  </a:cubicBezTo>
                  <a:cubicBezTo>
                    <a:pt x="48978" y="1111"/>
                    <a:pt x="48892" y="1112"/>
                    <a:pt x="48806" y="1113"/>
                  </a:cubicBezTo>
                  <a:cubicBezTo>
                    <a:pt x="47764" y="356"/>
                    <a:pt x="45485" y="0"/>
                    <a:pt x="4257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14" name="Google Shape;314;p29"/>
            <p:cNvSpPr txBox="1"/>
            <p:nvPr/>
          </p:nvSpPr>
          <p:spPr>
            <a:xfrm>
              <a:off x="419631" y="4091059"/>
              <a:ext cx="2507626" cy="3758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r" rtl="1"/>
              <a:r>
                <a:rPr lang="ar-OM" sz="2400" b="1" dirty="0">
                  <a:solidFill>
                    <a:schemeClr val="accent2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إنتاج الحرارة داخل أجسامنا</a:t>
              </a:r>
            </a:p>
          </p:txBody>
        </p:sp>
        <p:sp>
          <p:nvSpPr>
            <p:cNvPr id="315" name="Google Shape;315;p29"/>
            <p:cNvSpPr txBox="1"/>
            <p:nvPr/>
          </p:nvSpPr>
          <p:spPr>
            <a:xfrm>
              <a:off x="794761" y="4406326"/>
              <a:ext cx="1978800" cy="94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لإبقاء درجة حرارة الجسم ثابتة حتى في البيئات الباردة</a:t>
              </a:r>
              <a:endParaRPr dirty="0">
                <a:latin typeface="FF Hekaya Light" panose="00000A00000000000000" pitchFamily="50" charset="-78"/>
                <a:ea typeface="Abel"/>
                <a:cs typeface="FF Hekaya Light" panose="00000A00000000000000" pitchFamily="50" charset="-78"/>
                <a:sym typeface="Abel"/>
              </a:endParaRPr>
            </a:p>
          </p:txBody>
        </p:sp>
        <p:sp>
          <p:nvSpPr>
            <p:cNvPr id="21" name="Google Shape;2838;p30">
              <a:extLst>
                <a:ext uri="{FF2B5EF4-FFF2-40B4-BE49-F238E27FC236}">
                  <a16:creationId xmlns:a16="http://schemas.microsoft.com/office/drawing/2014/main" id="{AD4620FF-011A-B090-689F-DB84F8C90192}"/>
                </a:ext>
              </a:extLst>
            </p:cNvPr>
            <p:cNvSpPr/>
            <p:nvPr/>
          </p:nvSpPr>
          <p:spPr>
            <a:xfrm>
              <a:off x="1568168" y="3568472"/>
              <a:ext cx="625600" cy="6256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US" sz="3200" b="1" dirty="0">
                  <a:solidFill>
                    <a:schemeClr val="accent2">
                      <a:lumMod val="50000"/>
                    </a:schemeClr>
                  </a:solidFill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4</a:t>
              </a:r>
              <a:endParaRPr sz="3200" dirty="0">
                <a:solidFill>
                  <a:schemeClr val="accent2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sp>
        <p:nvSpPr>
          <p:cNvPr id="26" name="Subtitle 2">
            <a:extLst>
              <a:ext uri="{FF2B5EF4-FFF2-40B4-BE49-F238E27FC236}">
                <a16:creationId xmlns:a16="http://schemas.microsoft.com/office/drawing/2014/main" id="{842EBD12-93BC-051F-3EF0-CF246AB40AFF}"/>
              </a:ext>
            </a:extLst>
          </p:cNvPr>
          <p:cNvSpPr txBox="1">
            <a:spLocks/>
          </p:cNvSpPr>
          <p:nvPr/>
        </p:nvSpPr>
        <p:spPr>
          <a:xfrm>
            <a:off x="4133883" y="6434270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2BF70323-2952-9E88-4301-1D41A32295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Google Shape;311;p29">
            <a:extLst>
              <a:ext uri="{FF2B5EF4-FFF2-40B4-BE49-F238E27FC236}">
                <a16:creationId xmlns:a16="http://schemas.microsoft.com/office/drawing/2014/main" id="{74696642-B590-C7D7-A621-FC186E8BE04D}"/>
              </a:ext>
            </a:extLst>
          </p:cNvPr>
          <p:cNvSpPr txBox="1"/>
          <p:nvPr/>
        </p:nvSpPr>
        <p:spPr>
          <a:xfrm>
            <a:off x="7032629" y="338277"/>
            <a:ext cx="4722491" cy="5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ar-OM" sz="5400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ea typeface="Playfair Display"/>
                <a:cs typeface="FF Hekaya Light" panose="00000A00000000000000" pitchFamily="50" charset="-78"/>
                <a:sym typeface="Playfair Display"/>
              </a:rPr>
              <a:t>مصدر الطاقة:</a:t>
            </a:r>
            <a:endParaRPr sz="2400" dirty="0">
              <a:solidFill>
                <a:schemeClr val="accent2">
                  <a:lumMod val="75000"/>
                </a:schemeClr>
              </a:solidFill>
              <a:latin typeface="FF Hekaya Light" panose="00000A00000000000000" pitchFamily="50" charset="-78"/>
              <a:ea typeface="Playfair Display"/>
              <a:cs typeface="FF Hekaya Light" panose="00000A00000000000000" pitchFamily="50" charset="-78"/>
              <a:sym typeface="Playfair Display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F9E7C24-6C7C-D9C6-AF1B-E12C330D3889}"/>
              </a:ext>
            </a:extLst>
          </p:cNvPr>
          <p:cNvGrpSpPr/>
          <p:nvPr/>
        </p:nvGrpSpPr>
        <p:grpSpPr>
          <a:xfrm>
            <a:off x="7355840" y="1049486"/>
            <a:ext cx="5025608" cy="1053882"/>
            <a:chOff x="7355840" y="1049486"/>
            <a:chExt cx="5025608" cy="1053882"/>
          </a:xfrm>
        </p:grpSpPr>
        <p:sp>
          <p:nvSpPr>
            <p:cNvPr id="13" name="Google Shape;301;p29">
              <a:extLst>
                <a:ext uri="{FF2B5EF4-FFF2-40B4-BE49-F238E27FC236}">
                  <a16:creationId xmlns:a16="http://schemas.microsoft.com/office/drawing/2014/main" id="{6A9E5873-F3EE-C742-97AE-6713C24B0076}"/>
                </a:ext>
              </a:extLst>
            </p:cNvPr>
            <p:cNvSpPr/>
            <p:nvPr/>
          </p:nvSpPr>
          <p:spPr>
            <a:xfrm>
              <a:off x="7355840" y="1049486"/>
              <a:ext cx="5025608" cy="1053882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445C55-6464-B852-2FA3-B582CA6D0E58}"/>
                </a:ext>
              </a:extLst>
            </p:cNvPr>
            <p:cNvSpPr txBox="1"/>
            <p:nvPr/>
          </p:nvSpPr>
          <p:spPr>
            <a:xfrm>
              <a:off x="7919170" y="1104701"/>
              <a:ext cx="292433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ar-OM" sz="2400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الطعام الذي نتناوله هو مصدر كل هذه الطاقة</a:t>
              </a:r>
              <a:endParaRPr lang="en-US" sz="24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59A8EC4-A647-6E01-5201-EC1802EC3FA6}"/>
              </a:ext>
            </a:extLst>
          </p:cNvPr>
          <p:cNvGrpSpPr/>
          <p:nvPr/>
        </p:nvGrpSpPr>
        <p:grpSpPr>
          <a:xfrm>
            <a:off x="1249681" y="1462893"/>
            <a:ext cx="2828912" cy="707886"/>
            <a:chOff x="1249681" y="1462893"/>
            <a:chExt cx="2828912" cy="70788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3AE700-DED2-8B48-732E-E7E2A4F6E49D}"/>
                </a:ext>
              </a:extLst>
            </p:cNvPr>
            <p:cNvSpPr txBox="1"/>
            <p:nvPr/>
          </p:nvSpPr>
          <p:spPr>
            <a:xfrm>
              <a:off x="1249681" y="1462893"/>
              <a:ext cx="242824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r" rtl="1">
                <a:defRPr sz="2000">
                  <a:latin typeface="FF Hekaya Light" panose="00000A00000000000000" pitchFamily="50" charset="-78"/>
                  <a:cs typeface="FF Hekaya Light" panose="00000A00000000000000" pitchFamily="50" charset="-78"/>
                </a:defRPr>
              </a:lvl1pPr>
            </a:lstStyle>
            <a:p>
              <a:r>
                <a:rPr lang="ar-OM" b="1" dirty="0"/>
                <a:t>يتم هضمه في المعدة</a:t>
              </a:r>
            </a:p>
            <a:p>
              <a:r>
                <a:rPr lang="ar-OM" b="1" dirty="0"/>
                <a:t>وتفكيكه إلى جزيئات صغيرة</a:t>
              </a:r>
              <a:endParaRPr lang="en-US" b="1" dirty="0"/>
            </a:p>
          </p:txBody>
        </p:sp>
        <p:sp>
          <p:nvSpPr>
            <p:cNvPr id="20" name="Google Shape;2838;p30">
              <a:extLst>
                <a:ext uri="{FF2B5EF4-FFF2-40B4-BE49-F238E27FC236}">
                  <a16:creationId xmlns:a16="http://schemas.microsoft.com/office/drawing/2014/main" id="{88FFA147-540D-2AB3-F8EC-AA44247149B7}"/>
                </a:ext>
              </a:extLst>
            </p:cNvPr>
            <p:cNvSpPr/>
            <p:nvPr/>
          </p:nvSpPr>
          <p:spPr>
            <a:xfrm>
              <a:off x="3635371" y="1462893"/>
              <a:ext cx="443222" cy="47280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ar-OM" sz="3200" b="1" dirty="0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1</a:t>
              </a:r>
              <a:endParaRPr sz="32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DE6D3FF-3ADB-BCDB-AE9C-48C969CE495F}"/>
              </a:ext>
            </a:extLst>
          </p:cNvPr>
          <p:cNvGrpSpPr/>
          <p:nvPr/>
        </p:nvGrpSpPr>
        <p:grpSpPr>
          <a:xfrm>
            <a:off x="1056640" y="3360703"/>
            <a:ext cx="3025772" cy="707886"/>
            <a:chOff x="1056640" y="3360703"/>
            <a:chExt cx="3025772" cy="70788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1C2AF59-5E03-3F2D-E2B4-36D5322E539E}"/>
                </a:ext>
              </a:extLst>
            </p:cNvPr>
            <p:cNvSpPr txBox="1"/>
            <p:nvPr/>
          </p:nvSpPr>
          <p:spPr>
            <a:xfrm>
              <a:off x="1056640" y="3360703"/>
              <a:ext cx="262128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r" rtl="1">
                <a:defRPr sz="2000">
                  <a:latin typeface="FF Hekaya Light" panose="00000A00000000000000" pitchFamily="50" charset="-78"/>
                  <a:cs typeface="FF Hekaya Light" panose="00000A00000000000000" pitchFamily="50" charset="-78"/>
                </a:defRPr>
              </a:lvl1pPr>
            </a:lstStyle>
            <a:p>
              <a:r>
                <a:rPr lang="ar-OM" dirty="0"/>
                <a:t>يتم امتصاص الطعام الذي يحتاجه الجسم من الأمعاء عبر الدم </a:t>
              </a:r>
              <a:endParaRPr lang="en-US" dirty="0"/>
            </a:p>
          </p:txBody>
        </p:sp>
        <p:sp>
          <p:nvSpPr>
            <p:cNvPr id="22" name="Google Shape;2838;p30">
              <a:extLst>
                <a:ext uri="{FF2B5EF4-FFF2-40B4-BE49-F238E27FC236}">
                  <a16:creationId xmlns:a16="http://schemas.microsoft.com/office/drawing/2014/main" id="{7CF766AA-4898-05F9-762C-1459D7379C29}"/>
                </a:ext>
              </a:extLst>
            </p:cNvPr>
            <p:cNvSpPr/>
            <p:nvPr/>
          </p:nvSpPr>
          <p:spPr>
            <a:xfrm>
              <a:off x="3639190" y="3360703"/>
              <a:ext cx="443222" cy="47280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ar-OM" sz="3200" b="1" dirty="0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2</a:t>
              </a:r>
              <a:endParaRPr sz="32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2C3DED-90AB-2E15-1916-D850F0A4EF16}"/>
              </a:ext>
            </a:extLst>
          </p:cNvPr>
          <p:cNvGrpSpPr/>
          <p:nvPr/>
        </p:nvGrpSpPr>
        <p:grpSpPr>
          <a:xfrm>
            <a:off x="975360" y="5589082"/>
            <a:ext cx="3099415" cy="707886"/>
            <a:chOff x="975360" y="5589082"/>
            <a:chExt cx="3099415" cy="70788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A157ED-57BD-77C2-686A-3E220EC1409C}"/>
                </a:ext>
              </a:extLst>
            </p:cNvPr>
            <p:cNvSpPr txBox="1"/>
            <p:nvPr/>
          </p:nvSpPr>
          <p:spPr>
            <a:xfrm>
              <a:off x="975360" y="5589082"/>
              <a:ext cx="270256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 rtl="1">
                <a:defRPr sz="2000">
                  <a:latin typeface="FF Hekaya Light" panose="00000A00000000000000" pitchFamily="50" charset="-78"/>
                  <a:cs typeface="FF Hekaya Light" panose="00000A00000000000000" pitchFamily="50" charset="-78"/>
                </a:defRPr>
              </a:lvl1pPr>
            </a:lstStyle>
            <a:p>
              <a:pPr algn="r"/>
              <a:r>
                <a:rPr lang="ar-OM" dirty="0"/>
                <a:t>يتم نقل الطعام عبر الدم إلى جميع خلايا الجسم التي تأخذ حاجتها منها.</a:t>
              </a:r>
              <a:endParaRPr lang="en-US" dirty="0"/>
            </a:p>
          </p:txBody>
        </p:sp>
        <p:sp>
          <p:nvSpPr>
            <p:cNvPr id="23" name="Google Shape;2838;p30">
              <a:extLst>
                <a:ext uri="{FF2B5EF4-FFF2-40B4-BE49-F238E27FC236}">
                  <a16:creationId xmlns:a16="http://schemas.microsoft.com/office/drawing/2014/main" id="{6CEB1155-052C-1E83-0D7A-5EBC580B15E9}"/>
                </a:ext>
              </a:extLst>
            </p:cNvPr>
            <p:cNvSpPr/>
            <p:nvPr/>
          </p:nvSpPr>
          <p:spPr>
            <a:xfrm>
              <a:off x="3631553" y="5589082"/>
              <a:ext cx="443222" cy="47280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ar-OM" sz="3200" b="1" dirty="0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3</a:t>
              </a:r>
              <a:endParaRPr sz="32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E6703B4-42E3-28EA-1F50-516C2982C154}"/>
              </a:ext>
            </a:extLst>
          </p:cNvPr>
          <p:cNvGrpSpPr/>
          <p:nvPr/>
        </p:nvGrpSpPr>
        <p:grpSpPr>
          <a:xfrm>
            <a:off x="4192262" y="874677"/>
            <a:ext cx="2936240" cy="5679938"/>
            <a:chOff x="4192262" y="874677"/>
            <a:chExt cx="2936240" cy="567993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F1646B7-99DE-FF47-6616-E7E482CE71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2262" y="874677"/>
              <a:ext cx="2936240" cy="567993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D8252D5-66C6-A3F6-158E-AC24E2315574}"/>
                </a:ext>
              </a:extLst>
            </p:cNvPr>
            <p:cNvSpPr txBox="1"/>
            <p:nvPr/>
          </p:nvSpPr>
          <p:spPr>
            <a:xfrm>
              <a:off x="6336022" y="874677"/>
              <a:ext cx="79248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r" rtl="1">
                <a:defRPr sz="2000" b="1">
                  <a:latin typeface="FF Hekaya Light" panose="00000A00000000000000" pitchFamily="50" charset="-78"/>
                  <a:cs typeface="FF Hekaya Light" panose="00000A00000000000000" pitchFamily="50" charset="-78"/>
                </a:defRPr>
              </a:lvl1pPr>
            </a:lstStyle>
            <a:p>
              <a:r>
                <a:rPr lang="ar-OM" dirty="0"/>
                <a:t>المعدة</a:t>
              </a:r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5684D42-1FC6-1DDA-33A8-42EC2223D33E}"/>
                </a:ext>
              </a:extLst>
            </p:cNvPr>
            <p:cNvSpPr txBox="1"/>
            <p:nvPr/>
          </p:nvSpPr>
          <p:spPr>
            <a:xfrm>
              <a:off x="5699760" y="4804186"/>
              <a:ext cx="79248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r" rtl="1">
                <a:defRPr sz="2000" b="1">
                  <a:latin typeface="FF Hekaya Light" panose="00000A00000000000000" pitchFamily="50" charset="-78"/>
                  <a:cs typeface="FF Hekaya Light" panose="00000A00000000000000" pitchFamily="50" charset="-78"/>
                </a:defRPr>
              </a:lvl1pPr>
            </a:lstStyle>
            <a:p>
              <a:r>
                <a:rPr lang="ar-OM" dirty="0"/>
                <a:t>الامعاء</a:t>
              </a:r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ADC8AA0-9A02-3A23-766F-BE6E0E011329}"/>
                </a:ext>
              </a:extLst>
            </p:cNvPr>
            <p:cNvSpPr txBox="1"/>
            <p:nvPr/>
          </p:nvSpPr>
          <p:spPr>
            <a:xfrm>
              <a:off x="4483084" y="6154505"/>
              <a:ext cx="79248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r" rtl="1">
                <a:defRPr sz="2000" b="1">
                  <a:latin typeface="FF Hekaya Light" panose="00000A00000000000000" pitchFamily="50" charset="-78"/>
                  <a:cs typeface="FF Hekaya Light" panose="00000A00000000000000" pitchFamily="50" charset="-78"/>
                </a:defRPr>
              </a:lvl1pPr>
            </a:lstStyle>
            <a:p>
              <a:r>
                <a:rPr lang="ar-OM" dirty="0"/>
                <a:t>الدم</a:t>
              </a:r>
              <a:endParaRPr lang="en-US" dirty="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9D0C0D20-CC5E-0E19-1F41-A1D34544E270}"/>
              </a:ext>
            </a:extLst>
          </p:cNvPr>
          <p:cNvSpPr txBox="1">
            <a:spLocks/>
          </p:cNvSpPr>
          <p:nvPr/>
        </p:nvSpPr>
        <p:spPr>
          <a:xfrm>
            <a:off x="7165324" y="6314322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2480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A picture containing text&#10;&#10;Description automatically generated">
            <a:extLst>
              <a:ext uri="{FF2B5EF4-FFF2-40B4-BE49-F238E27FC236}">
                <a16:creationId xmlns:a16="http://schemas.microsoft.com/office/drawing/2014/main" id="{A8340C0D-65A2-0476-C2A3-10294FF3F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56398D6-E553-C14F-D238-42801D6311B3}"/>
              </a:ext>
            </a:extLst>
          </p:cNvPr>
          <p:cNvSpPr/>
          <p:nvPr/>
        </p:nvSpPr>
        <p:spPr>
          <a:xfrm>
            <a:off x="2944989" y="293169"/>
            <a:ext cx="4652740" cy="91321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F8AA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DA9D27-ABB4-5E4C-36F7-9D0359CA4247}"/>
              </a:ext>
            </a:extLst>
          </p:cNvPr>
          <p:cNvSpPr txBox="1"/>
          <p:nvPr/>
        </p:nvSpPr>
        <p:spPr>
          <a:xfrm>
            <a:off x="3200764" y="348767"/>
            <a:ext cx="40043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OM" sz="2400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يعد الجلوكوز المادة الغذائية الرئيسية لتزويد الخلايا بالطاقة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9ED874F-7CC4-A050-6466-A0BD8F7A4F3F}"/>
              </a:ext>
            </a:extLst>
          </p:cNvPr>
          <p:cNvGrpSpPr/>
          <p:nvPr/>
        </p:nvGrpSpPr>
        <p:grpSpPr>
          <a:xfrm>
            <a:off x="746234" y="590695"/>
            <a:ext cx="7302743" cy="5473193"/>
            <a:chOff x="746234" y="590695"/>
            <a:chExt cx="7302743" cy="5473193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B2CE85D0-6DE2-2718-802B-E4643CEC4D0C}"/>
                </a:ext>
              </a:extLst>
            </p:cNvPr>
            <p:cNvGrpSpPr/>
            <p:nvPr/>
          </p:nvGrpSpPr>
          <p:grpSpPr>
            <a:xfrm>
              <a:off x="746234" y="590695"/>
              <a:ext cx="7302743" cy="5473193"/>
              <a:chOff x="746234" y="590695"/>
              <a:chExt cx="7302743" cy="5473193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057AE20-148B-2316-7B37-04F91A64BD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46234" y="855049"/>
                <a:ext cx="7302743" cy="5208839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044B752-2DC5-79E0-DEB1-1D9D366C4117}"/>
                  </a:ext>
                </a:extLst>
              </p:cNvPr>
              <p:cNvSpPr txBox="1"/>
              <p:nvPr/>
            </p:nvSpPr>
            <p:spPr>
              <a:xfrm>
                <a:off x="1263617" y="590695"/>
                <a:ext cx="8886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-OM" dirty="0">
                    <a:solidFill>
                      <a:schemeClr val="accent1">
                        <a:lumMod val="50000"/>
                      </a:schemeClr>
                    </a:solidFill>
                    <a:latin typeface="FF Hekaya Light" panose="00000A00000000000000" pitchFamily="50" charset="-78"/>
                    <a:cs typeface="FF Hekaya Light" panose="00000A00000000000000" pitchFamily="50" charset="-78"/>
                  </a:rPr>
                  <a:t>الخلية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848590D-9FA2-94D0-4648-5AA1A7A72B9B}"/>
                  </a:ext>
                </a:extLst>
              </p:cNvPr>
              <p:cNvSpPr txBox="1"/>
              <p:nvPr/>
            </p:nvSpPr>
            <p:spPr>
              <a:xfrm>
                <a:off x="903073" y="4600239"/>
                <a:ext cx="8886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-OM" dirty="0">
                    <a:solidFill>
                      <a:schemeClr val="accent1">
                        <a:lumMod val="50000"/>
                      </a:schemeClr>
                    </a:solidFill>
                    <a:latin typeface="FF Hekaya Light" panose="00000A00000000000000" pitchFamily="50" charset="-78"/>
                    <a:cs typeface="FF Hekaya Light" panose="00000A00000000000000" pitchFamily="50" charset="-78"/>
                  </a:rPr>
                  <a:t>الطعام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27D0286-116E-CD46-7BAB-46268A62BD71}"/>
                  </a:ext>
                </a:extLst>
              </p:cNvPr>
              <p:cNvSpPr txBox="1"/>
              <p:nvPr/>
            </p:nvSpPr>
            <p:spPr>
              <a:xfrm>
                <a:off x="1398020" y="5276058"/>
                <a:ext cx="8886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-OM" dirty="0">
                    <a:solidFill>
                      <a:schemeClr val="accent1">
                        <a:lumMod val="50000"/>
                      </a:schemeClr>
                    </a:solidFill>
                    <a:latin typeface="FF Hekaya Light" panose="00000A00000000000000" pitchFamily="50" charset="-78"/>
                    <a:cs typeface="FF Hekaya Light" panose="00000A00000000000000" pitchFamily="50" charset="-78"/>
                  </a:rPr>
                  <a:t>الاكسجين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E4FFF25-3B01-9DE0-0F5D-F16789428C69}"/>
                </a:ext>
              </a:extLst>
            </p:cNvPr>
            <p:cNvSpPr txBox="1"/>
            <p:nvPr/>
          </p:nvSpPr>
          <p:spPr>
            <a:xfrm>
              <a:off x="2546063" y="1373762"/>
              <a:ext cx="976576" cy="347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OM" sz="1600" dirty="0">
                  <a:solidFill>
                    <a:schemeClr val="bg1"/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الميتوكوندريا</a:t>
              </a:r>
              <a:endParaRPr lang="en-US" sz="1600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F283DDC-57EB-F957-303C-C1EFFC9548BE}"/>
                </a:ext>
              </a:extLst>
            </p:cNvPr>
            <p:cNvSpPr txBox="1"/>
            <p:nvPr/>
          </p:nvSpPr>
          <p:spPr>
            <a:xfrm>
              <a:off x="2390102" y="1731478"/>
              <a:ext cx="8886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OM" sz="1400" dirty="0">
                  <a:solidFill>
                    <a:schemeClr val="bg1"/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السيتوبلازم</a:t>
              </a:r>
              <a:endParaRPr lang="en-US" sz="1400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3897410-89E9-21CA-D5E4-20CB11A9389B}"/>
              </a:ext>
            </a:extLst>
          </p:cNvPr>
          <p:cNvSpPr txBox="1"/>
          <p:nvPr/>
        </p:nvSpPr>
        <p:spPr>
          <a:xfrm>
            <a:off x="6721922" y="1873376"/>
            <a:ext cx="88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CO</a:t>
            </a:r>
            <a:r>
              <a:rPr lang="en-US" baseline="-25000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A530F0-4A6F-9953-6776-E2CD0C850150}"/>
              </a:ext>
            </a:extLst>
          </p:cNvPr>
          <p:cNvSpPr txBox="1"/>
          <p:nvPr/>
        </p:nvSpPr>
        <p:spPr>
          <a:xfrm>
            <a:off x="7149848" y="2611973"/>
            <a:ext cx="88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H</a:t>
            </a:r>
            <a:r>
              <a:rPr lang="en-US" baseline="-25000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2</a:t>
            </a:r>
            <a:r>
              <a:rPr lang="en-US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O</a:t>
            </a:r>
            <a:endParaRPr lang="en-US" baseline="-25000" dirty="0">
              <a:solidFill>
                <a:schemeClr val="bg1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7EF274A-C4FD-E1E1-2D92-35207A0E640F}"/>
              </a:ext>
            </a:extLst>
          </p:cNvPr>
          <p:cNvGrpSpPr/>
          <p:nvPr/>
        </p:nvGrpSpPr>
        <p:grpSpPr>
          <a:xfrm>
            <a:off x="7382893" y="762164"/>
            <a:ext cx="3741193" cy="1480543"/>
            <a:chOff x="7382893" y="762164"/>
            <a:chExt cx="3741193" cy="1480543"/>
          </a:xfrm>
        </p:grpSpPr>
        <p:sp>
          <p:nvSpPr>
            <p:cNvPr id="43" name="Google Shape;301;p29">
              <a:extLst>
                <a:ext uri="{FF2B5EF4-FFF2-40B4-BE49-F238E27FC236}">
                  <a16:creationId xmlns:a16="http://schemas.microsoft.com/office/drawing/2014/main" id="{888D26FB-7D2A-B558-66C9-05C1565F8B1A}"/>
                </a:ext>
              </a:extLst>
            </p:cNvPr>
            <p:cNvSpPr/>
            <p:nvPr/>
          </p:nvSpPr>
          <p:spPr>
            <a:xfrm>
              <a:off x="8175632" y="762164"/>
              <a:ext cx="2948454" cy="1480543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BA309AB-A77B-511D-103A-DD0F76C609D7}"/>
                </a:ext>
              </a:extLst>
            </p:cNvPr>
            <p:cNvSpPr txBox="1"/>
            <p:nvPr/>
          </p:nvSpPr>
          <p:spPr>
            <a:xfrm>
              <a:off x="8471056" y="955177"/>
              <a:ext cx="219949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r-OM" sz="2400" dirty="0">
                  <a:solidFill>
                    <a:schemeClr val="accent2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يحتوي على كمية كبيرة من الطاقة الكيميائية</a:t>
              </a:r>
              <a:endParaRPr lang="en-US" sz="24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6FD3055-1EB9-3B6A-C8E0-09D99014409D}"/>
                </a:ext>
              </a:extLst>
            </p:cNvPr>
            <p:cNvGrpSpPr/>
            <p:nvPr/>
          </p:nvGrpSpPr>
          <p:grpSpPr>
            <a:xfrm>
              <a:off x="7382893" y="794111"/>
              <a:ext cx="1088164" cy="513080"/>
              <a:chOff x="2394082" y="2098054"/>
              <a:chExt cx="953595" cy="552321"/>
            </a:xfrm>
          </p:grpSpPr>
          <p:sp>
            <p:nvSpPr>
              <p:cNvPr id="48" name="Google Shape;303;p29">
                <a:extLst>
                  <a:ext uri="{FF2B5EF4-FFF2-40B4-BE49-F238E27FC236}">
                    <a16:creationId xmlns:a16="http://schemas.microsoft.com/office/drawing/2014/main" id="{492306D8-AD4A-9AB9-4144-D153C44BB2F7}"/>
                  </a:ext>
                </a:extLst>
              </p:cNvPr>
              <p:cNvSpPr/>
              <p:nvPr/>
            </p:nvSpPr>
            <p:spPr>
              <a:xfrm>
                <a:off x="2394082" y="2098054"/>
                <a:ext cx="878466" cy="452003"/>
              </a:xfrm>
              <a:custGeom>
                <a:avLst/>
                <a:gdLst/>
                <a:ahLst/>
                <a:cxnLst/>
                <a:rect l="l" t="t" r="r" b="b"/>
                <a:pathLst>
                  <a:path w="29992" h="15432" extrusionOk="0">
                    <a:moveTo>
                      <a:pt x="4348" y="1"/>
                    </a:moveTo>
                    <a:cubicBezTo>
                      <a:pt x="2946" y="1"/>
                      <a:pt x="1546" y="112"/>
                      <a:pt x="159" y="338"/>
                    </a:cubicBezTo>
                    <a:cubicBezTo>
                      <a:pt x="64" y="338"/>
                      <a:pt x="1" y="433"/>
                      <a:pt x="33" y="528"/>
                    </a:cubicBezTo>
                    <a:cubicBezTo>
                      <a:pt x="33" y="606"/>
                      <a:pt x="97" y="663"/>
                      <a:pt x="173" y="663"/>
                    </a:cubicBezTo>
                    <a:cubicBezTo>
                      <a:pt x="189" y="663"/>
                      <a:pt x="206" y="660"/>
                      <a:pt x="223" y="655"/>
                    </a:cubicBezTo>
                    <a:cubicBezTo>
                      <a:pt x="1530" y="425"/>
                      <a:pt x="2850" y="319"/>
                      <a:pt x="4168" y="319"/>
                    </a:cubicBezTo>
                    <a:cubicBezTo>
                      <a:pt x="5756" y="319"/>
                      <a:pt x="7342" y="473"/>
                      <a:pt x="8900" y="750"/>
                    </a:cubicBezTo>
                    <a:cubicBezTo>
                      <a:pt x="11782" y="1257"/>
                      <a:pt x="14537" y="2270"/>
                      <a:pt x="17102" y="3632"/>
                    </a:cubicBezTo>
                    <a:cubicBezTo>
                      <a:pt x="17704" y="3980"/>
                      <a:pt x="18369" y="4328"/>
                      <a:pt x="18971" y="4709"/>
                    </a:cubicBezTo>
                    <a:cubicBezTo>
                      <a:pt x="19572" y="5120"/>
                      <a:pt x="20174" y="5500"/>
                      <a:pt x="20776" y="5944"/>
                    </a:cubicBezTo>
                    <a:cubicBezTo>
                      <a:pt x="21346" y="6387"/>
                      <a:pt x="21948" y="6799"/>
                      <a:pt x="22486" y="7242"/>
                    </a:cubicBezTo>
                    <a:cubicBezTo>
                      <a:pt x="23024" y="7749"/>
                      <a:pt x="23594" y="8192"/>
                      <a:pt x="24101" y="8699"/>
                    </a:cubicBezTo>
                    <a:cubicBezTo>
                      <a:pt x="26191" y="10694"/>
                      <a:pt x="28060" y="12942"/>
                      <a:pt x="29643" y="15349"/>
                    </a:cubicBezTo>
                    <a:cubicBezTo>
                      <a:pt x="29683" y="15409"/>
                      <a:pt x="29736" y="15432"/>
                      <a:pt x="29786" y="15432"/>
                    </a:cubicBezTo>
                    <a:cubicBezTo>
                      <a:pt x="29814" y="15432"/>
                      <a:pt x="29842" y="15424"/>
                      <a:pt x="29865" y="15413"/>
                    </a:cubicBezTo>
                    <a:cubicBezTo>
                      <a:pt x="29960" y="15381"/>
                      <a:pt x="29992" y="15286"/>
                      <a:pt x="29928" y="15191"/>
                    </a:cubicBezTo>
                    <a:cubicBezTo>
                      <a:pt x="28630" y="12531"/>
                      <a:pt x="26793" y="10156"/>
                      <a:pt x="24639" y="8129"/>
                    </a:cubicBezTo>
                    <a:cubicBezTo>
                      <a:pt x="24101" y="7622"/>
                      <a:pt x="23531" y="7147"/>
                      <a:pt x="22961" y="6672"/>
                    </a:cubicBezTo>
                    <a:cubicBezTo>
                      <a:pt x="22391" y="6197"/>
                      <a:pt x="21789" y="5754"/>
                      <a:pt x="21188" y="5342"/>
                    </a:cubicBezTo>
                    <a:cubicBezTo>
                      <a:pt x="20586" y="4899"/>
                      <a:pt x="19952" y="4550"/>
                      <a:pt x="19319" y="4138"/>
                    </a:cubicBezTo>
                    <a:cubicBezTo>
                      <a:pt x="18686" y="3758"/>
                      <a:pt x="18021" y="3442"/>
                      <a:pt x="17356" y="3093"/>
                    </a:cubicBezTo>
                    <a:cubicBezTo>
                      <a:pt x="14695" y="1795"/>
                      <a:pt x="11877" y="877"/>
                      <a:pt x="8963" y="402"/>
                    </a:cubicBezTo>
                    <a:cubicBezTo>
                      <a:pt x="7436" y="136"/>
                      <a:pt x="5891" y="1"/>
                      <a:pt x="43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304;p29">
                <a:extLst>
                  <a:ext uri="{FF2B5EF4-FFF2-40B4-BE49-F238E27FC236}">
                    <a16:creationId xmlns:a16="http://schemas.microsoft.com/office/drawing/2014/main" id="{C0BDE18C-84D4-FDF4-DDC3-58C22462F675}"/>
                  </a:ext>
                </a:extLst>
              </p:cNvPr>
              <p:cNvSpPr/>
              <p:nvPr/>
            </p:nvSpPr>
            <p:spPr>
              <a:xfrm>
                <a:off x="3188105" y="2465057"/>
                <a:ext cx="15957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6327" extrusionOk="0">
                    <a:moveTo>
                      <a:pt x="4624" y="1"/>
                    </a:moveTo>
                    <a:cubicBezTo>
                      <a:pt x="4529" y="1"/>
                      <a:pt x="4434" y="64"/>
                      <a:pt x="4434" y="159"/>
                    </a:cubicBezTo>
                    <a:cubicBezTo>
                      <a:pt x="4403" y="634"/>
                      <a:pt x="4371" y="1141"/>
                      <a:pt x="4371" y="1648"/>
                    </a:cubicBezTo>
                    <a:cubicBezTo>
                      <a:pt x="4371" y="2123"/>
                      <a:pt x="4371" y="2629"/>
                      <a:pt x="4434" y="3136"/>
                    </a:cubicBezTo>
                    <a:cubicBezTo>
                      <a:pt x="4459" y="3904"/>
                      <a:pt x="4542" y="4672"/>
                      <a:pt x="4668" y="5440"/>
                    </a:cubicBezTo>
                    <a:lnTo>
                      <a:pt x="4668" y="5440"/>
                    </a:lnTo>
                    <a:cubicBezTo>
                      <a:pt x="4455" y="5342"/>
                      <a:pt x="4244" y="5248"/>
                      <a:pt x="4023" y="5163"/>
                    </a:cubicBezTo>
                    <a:cubicBezTo>
                      <a:pt x="3611" y="4973"/>
                      <a:pt x="3199" y="4814"/>
                      <a:pt x="2788" y="4656"/>
                    </a:cubicBezTo>
                    <a:cubicBezTo>
                      <a:pt x="1964" y="4339"/>
                      <a:pt x="1109" y="4118"/>
                      <a:pt x="222" y="4023"/>
                    </a:cubicBezTo>
                    <a:cubicBezTo>
                      <a:pt x="205" y="4014"/>
                      <a:pt x="188" y="4010"/>
                      <a:pt x="172" y="4010"/>
                    </a:cubicBezTo>
                    <a:cubicBezTo>
                      <a:pt x="127" y="4010"/>
                      <a:pt x="87" y="4040"/>
                      <a:pt x="64" y="4086"/>
                    </a:cubicBezTo>
                    <a:cubicBezTo>
                      <a:pt x="1" y="4181"/>
                      <a:pt x="32" y="4276"/>
                      <a:pt x="127" y="4339"/>
                    </a:cubicBezTo>
                    <a:cubicBezTo>
                      <a:pt x="887" y="4783"/>
                      <a:pt x="1711" y="5099"/>
                      <a:pt x="2534" y="5384"/>
                    </a:cubicBezTo>
                    <a:lnTo>
                      <a:pt x="4973" y="6303"/>
                    </a:lnTo>
                    <a:lnTo>
                      <a:pt x="5004" y="6303"/>
                    </a:lnTo>
                    <a:cubicBezTo>
                      <a:pt x="5036" y="6319"/>
                      <a:pt x="5068" y="6327"/>
                      <a:pt x="5099" y="6327"/>
                    </a:cubicBezTo>
                    <a:cubicBezTo>
                      <a:pt x="5131" y="6327"/>
                      <a:pt x="5163" y="6319"/>
                      <a:pt x="5194" y="6303"/>
                    </a:cubicBezTo>
                    <a:cubicBezTo>
                      <a:pt x="5353" y="6271"/>
                      <a:pt x="5448" y="6081"/>
                      <a:pt x="5416" y="5923"/>
                    </a:cubicBezTo>
                    <a:cubicBezTo>
                      <a:pt x="5099" y="5004"/>
                      <a:pt x="4878" y="4054"/>
                      <a:pt x="4783" y="3104"/>
                    </a:cubicBezTo>
                    <a:cubicBezTo>
                      <a:pt x="4719" y="2598"/>
                      <a:pt x="4688" y="2123"/>
                      <a:pt x="4688" y="1648"/>
                    </a:cubicBezTo>
                    <a:cubicBezTo>
                      <a:pt x="4688" y="1172"/>
                      <a:pt x="4719" y="666"/>
                      <a:pt x="4783" y="191"/>
                    </a:cubicBezTo>
                    <a:lnTo>
                      <a:pt x="4783" y="159"/>
                    </a:lnTo>
                    <a:cubicBezTo>
                      <a:pt x="4783" y="96"/>
                      <a:pt x="4719" y="1"/>
                      <a:pt x="46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AE555C6-6090-1947-4386-698777384EE2}"/>
              </a:ext>
            </a:extLst>
          </p:cNvPr>
          <p:cNvGrpSpPr/>
          <p:nvPr/>
        </p:nvGrpSpPr>
        <p:grpSpPr>
          <a:xfrm>
            <a:off x="8172912" y="1876590"/>
            <a:ext cx="3090453" cy="2156846"/>
            <a:chOff x="8975552" y="2150910"/>
            <a:chExt cx="3090453" cy="2156846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2590E65E-2634-4AA4-B6B8-0A1DA15B36EF}"/>
                </a:ext>
              </a:extLst>
            </p:cNvPr>
            <p:cNvSpPr/>
            <p:nvPr/>
          </p:nvSpPr>
          <p:spPr>
            <a:xfrm>
              <a:off x="9037655" y="3435995"/>
              <a:ext cx="3028350" cy="871761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4B7307A-4610-78C7-6586-355386CC6403}"/>
                </a:ext>
              </a:extLst>
            </p:cNvPr>
            <p:cNvSpPr txBox="1"/>
            <p:nvPr/>
          </p:nvSpPr>
          <p:spPr>
            <a:xfrm>
              <a:off x="8975552" y="3417590"/>
              <a:ext cx="298668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ar-OM" sz="2400" dirty="0">
                  <a:solidFill>
                    <a:schemeClr val="accent2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للاستفادة من هذه الطاقة لابد من تحريرها عن طريق</a:t>
              </a:r>
              <a:endParaRPr lang="en-US" sz="2400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91F1988-C3C9-481D-4049-C11B6B68E34E}"/>
                </a:ext>
              </a:extLst>
            </p:cNvPr>
            <p:cNvGrpSpPr/>
            <p:nvPr/>
          </p:nvGrpSpPr>
          <p:grpSpPr>
            <a:xfrm rot="2760365">
              <a:off x="9823357" y="2418268"/>
              <a:ext cx="1129183" cy="594468"/>
              <a:chOff x="2394082" y="2098054"/>
              <a:chExt cx="953595" cy="552321"/>
            </a:xfrm>
          </p:grpSpPr>
          <p:sp>
            <p:nvSpPr>
              <p:cNvPr id="51" name="Google Shape;303;p29">
                <a:extLst>
                  <a:ext uri="{FF2B5EF4-FFF2-40B4-BE49-F238E27FC236}">
                    <a16:creationId xmlns:a16="http://schemas.microsoft.com/office/drawing/2014/main" id="{6D99CAF2-1216-04ED-97D5-53001BC7E5B5}"/>
                  </a:ext>
                </a:extLst>
              </p:cNvPr>
              <p:cNvSpPr/>
              <p:nvPr/>
            </p:nvSpPr>
            <p:spPr>
              <a:xfrm>
                <a:off x="2394082" y="2098054"/>
                <a:ext cx="878466" cy="452003"/>
              </a:xfrm>
              <a:custGeom>
                <a:avLst/>
                <a:gdLst/>
                <a:ahLst/>
                <a:cxnLst/>
                <a:rect l="l" t="t" r="r" b="b"/>
                <a:pathLst>
                  <a:path w="29992" h="15432" extrusionOk="0">
                    <a:moveTo>
                      <a:pt x="4348" y="1"/>
                    </a:moveTo>
                    <a:cubicBezTo>
                      <a:pt x="2946" y="1"/>
                      <a:pt x="1546" y="112"/>
                      <a:pt x="159" y="338"/>
                    </a:cubicBezTo>
                    <a:cubicBezTo>
                      <a:pt x="64" y="338"/>
                      <a:pt x="1" y="433"/>
                      <a:pt x="33" y="528"/>
                    </a:cubicBezTo>
                    <a:cubicBezTo>
                      <a:pt x="33" y="606"/>
                      <a:pt x="97" y="663"/>
                      <a:pt x="173" y="663"/>
                    </a:cubicBezTo>
                    <a:cubicBezTo>
                      <a:pt x="189" y="663"/>
                      <a:pt x="206" y="660"/>
                      <a:pt x="223" y="655"/>
                    </a:cubicBezTo>
                    <a:cubicBezTo>
                      <a:pt x="1530" y="425"/>
                      <a:pt x="2850" y="319"/>
                      <a:pt x="4168" y="319"/>
                    </a:cubicBezTo>
                    <a:cubicBezTo>
                      <a:pt x="5756" y="319"/>
                      <a:pt x="7342" y="473"/>
                      <a:pt x="8900" y="750"/>
                    </a:cubicBezTo>
                    <a:cubicBezTo>
                      <a:pt x="11782" y="1257"/>
                      <a:pt x="14537" y="2270"/>
                      <a:pt x="17102" y="3632"/>
                    </a:cubicBezTo>
                    <a:cubicBezTo>
                      <a:pt x="17704" y="3980"/>
                      <a:pt x="18369" y="4328"/>
                      <a:pt x="18971" y="4709"/>
                    </a:cubicBezTo>
                    <a:cubicBezTo>
                      <a:pt x="19572" y="5120"/>
                      <a:pt x="20174" y="5500"/>
                      <a:pt x="20776" y="5944"/>
                    </a:cubicBezTo>
                    <a:cubicBezTo>
                      <a:pt x="21346" y="6387"/>
                      <a:pt x="21948" y="6799"/>
                      <a:pt x="22486" y="7242"/>
                    </a:cubicBezTo>
                    <a:cubicBezTo>
                      <a:pt x="23024" y="7749"/>
                      <a:pt x="23594" y="8192"/>
                      <a:pt x="24101" y="8699"/>
                    </a:cubicBezTo>
                    <a:cubicBezTo>
                      <a:pt x="26191" y="10694"/>
                      <a:pt x="28060" y="12942"/>
                      <a:pt x="29643" y="15349"/>
                    </a:cubicBezTo>
                    <a:cubicBezTo>
                      <a:pt x="29683" y="15409"/>
                      <a:pt x="29736" y="15432"/>
                      <a:pt x="29786" y="15432"/>
                    </a:cubicBezTo>
                    <a:cubicBezTo>
                      <a:pt x="29814" y="15432"/>
                      <a:pt x="29842" y="15424"/>
                      <a:pt x="29865" y="15413"/>
                    </a:cubicBezTo>
                    <a:cubicBezTo>
                      <a:pt x="29960" y="15381"/>
                      <a:pt x="29992" y="15286"/>
                      <a:pt x="29928" y="15191"/>
                    </a:cubicBezTo>
                    <a:cubicBezTo>
                      <a:pt x="28630" y="12531"/>
                      <a:pt x="26793" y="10156"/>
                      <a:pt x="24639" y="8129"/>
                    </a:cubicBezTo>
                    <a:cubicBezTo>
                      <a:pt x="24101" y="7622"/>
                      <a:pt x="23531" y="7147"/>
                      <a:pt x="22961" y="6672"/>
                    </a:cubicBezTo>
                    <a:cubicBezTo>
                      <a:pt x="22391" y="6197"/>
                      <a:pt x="21789" y="5754"/>
                      <a:pt x="21188" y="5342"/>
                    </a:cubicBezTo>
                    <a:cubicBezTo>
                      <a:pt x="20586" y="4899"/>
                      <a:pt x="19952" y="4550"/>
                      <a:pt x="19319" y="4138"/>
                    </a:cubicBezTo>
                    <a:cubicBezTo>
                      <a:pt x="18686" y="3758"/>
                      <a:pt x="18021" y="3442"/>
                      <a:pt x="17356" y="3093"/>
                    </a:cubicBezTo>
                    <a:cubicBezTo>
                      <a:pt x="14695" y="1795"/>
                      <a:pt x="11877" y="877"/>
                      <a:pt x="8963" y="402"/>
                    </a:cubicBezTo>
                    <a:cubicBezTo>
                      <a:pt x="7436" y="136"/>
                      <a:pt x="5891" y="1"/>
                      <a:pt x="43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2" name="Google Shape;304;p29">
                <a:extLst>
                  <a:ext uri="{FF2B5EF4-FFF2-40B4-BE49-F238E27FC236}">
                    <a16:creationId xmlns:a16="http://schemas.microsoft.com/office/drawing/2014/main" id="{BCC7C845-F0A6-399E-2590-C4D151F7BC25}"/>
                  </a:ext>
                </a:extLst>
              </p:cNvPr>
              <p:cNvSpPr/>
              <p:nvPr/>
            </p:nvSpPr>
            <p:spPr>
              <a:xfrm>
                <a:off x="3188105" y="2465057"/>
                <a:ext cx="15957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6327" extrusionOk="0">
                    <a:moveTo>
                      <a:pt x="4624" y="1"/>
                    </a:moveTo>
                    <a:cubicBezTo>
                      <a:pt x="4529" y="1"/>
                      <a:pt x="4434" y="64"/>
                      <a:pt x="4434" y="159"/>
                    </a:cubicBezTo>
                    <a:cubicBezTo>
                      <a:pt x="4403" y="634"/>
                      <a:pt x="4371" y="1141"/>
                      <a:pt x="4371" y="1648"/>
                    </a:cubicBezTo>
                    <a:cubicBezTo>
                      <a:pt x="4371" y="2123"/>
                      <a:pt x="4371" y="2629"/>
                      <a:pt x="4434" y="3136"/>
                    </a:cubicBezTo>
                    <a:cubicBezTo>
                      <a:pt x="4459" y="3904"/>
                      <a:pt x="4542" y="4672"/>
                      <a:pt x="4668" y="5440"/>
                    </a:cubicBezTo>
                    <a:lnTo>
                      <a:pt x="4668" y="5440"/>
                    </a:lnTo>
                    <a:cubicBezTo>
                      <a:pt x="4455" y="5342"/>
                      <a:pt x="4244" y="5248"/>
                      <a:pt x="4023" y="5163"/>
                    </a:cubicBezTo>
                    <a:cubicBezTo>
                      <a:pt x="3611" y="4973"/>
                      <a:pt x="3199" y="4814"/>
                      <a:pt x="2788" y="4656"/>
                    </a:cubicBezTo>
                    <a:cubicBezTo>
                      <a:pt x="1964" y="4339"/>
                      <a:pt x="1109" y="4118"/>
                      <a:pt x="222" y="4023"/>
                    </a:cubicBezTo>
                    <a:cubicBezTo>
                      <a:pt x="205" y="4014"/>
                      <a:pt x="188" y="4010"/>
                      <a:pt x="172" y="4010"/>
                    </a:cubicBezTo>
                    <a:cubicBezTo>
                      <a:pt x="127" y="4010"/>
                      <a:pt x="87" y="4040"/>
                      <a:pt x="64" y="4086"/>
                    </a:cubicBezTo>
                    <a:cubicBezTo>
                      <a:pt x="1" y="4181"/>
                      <a:pt x="32" y="4276"/>
                      <a:pt x="127" y="4339"/>
                    </a:cubicBezTo>
                    <a:cubicBezTo>
                      <a:pt x="887" y="4783"/>
                      <a:pt x="1711" y="5099"/>
                      <a:pt x="2534" y="5384"/>
                    </a:cubicBezTo>
                    <a:lnTo>
                      <a:pt x="4973" y="6303"/>
                    </a:lnTo>
                    <a:lnTo>
                      <a:pt x="5004" y="6303"/>
                    </a:lnTo>
                    <a:cubicBezTo>
                      <a:pt x="5036" y="6319"/>
                      <a:pt x="5068" y="6327"/>
                      <a:pt x="5099" y="6327"/>
                    </a:cubicBezTo>
                    <a:cubicBezTo>
                      <a:pt x="5131" y="6327"/>
                      <a:pt x="5163" y="6319"/>
                      <a:pt x="5194" y="6303"/>
                    </a:cubicBezTo>
                    <a:cubicBezTo>
                      <a:pt x="5353" y="6271"/>
                      <a:pt x="5448" y="6081"/>
                      <a:pt x="5416" y="5923"/>
                    </a:cubicBezTo>
                    <a:cubicBezTo>
                      <a:pt x="5099" y="5004"/>
                      <a:pt x="4878" y="4054"/>
                      <a:pt x="4783" y="3104"/>
                    </a:cubicBezTo>
                    <a:cubicBezTo>
                      <a:pt x="4719" y="2598"/>
                      <a:pt x="4688" y="2123"/>
                      <a:pt x="4688" y="1648"/>
                    </a:cubicBezTo>
                    <a:cubicBezTo>
                      <a:pt x="4688" y="1172"/>
                      <a:pt x="4719" y="666"/>
                      <a:pt x="4783" y="191"/>
                    </a:cubicBezTo>
                    <a:lnTo>
                      <a:pt x="4783" y="159"/>
                    </a:lnTo>
                    <a:cubicBezTo>
                      <a:pt x="4783" y="96"/>
                      <a:pt x="4719" y="1"/>
                      <a:pt x="46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9144441-2815-DD65-B151-3CF458025FEA}"/>
              </a:ext>
            </a:extLst>
          </p:cNvPr>
          <p:cNvGrpSpPr/>
          <p:nvPr/>
        </p:nvGrpSpPr>
        <p:grpSpPr>
          <a:xfrm>
            <a:off x="4390594" y="1349249"/>
            <a:ext cx="1706117" cy="1229754"/>
            <a:chOff x="4390594" y="1349249"/>
            <a:chExt cx="1706117" cy="122975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BC6F81E-E974-6975-9689-DFD2CEF6F348}"/>
                </a:ext>
              </a:extLst>
            </p:cNvPr>
            <p:cNvSpPr txBox="1"/>
            <p:nvPr/>
          </p:nvSpPr>
          <p:spPr>
            <a:xfrm>
              <a:off x="4502499" y="1994228"/>
              <a:ext cx="1594212" cy="584775"/>
            </a:xfrm>
            <a:prstGeom prst="rect">
              <a:avLst/>
            </a:prstGeom>
            <a:solidFill>
              <a:srgbClr val="BC608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ar-OM" sz="3200" dirty="0">
                  <a:solidFill>
                    <a:schemeClr val="bg1"/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الجلكوز</a:t>
              </a:r>
              <a:endParaRPr lang="en-US" sz="3200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7F1095B-A604-ACAD-114A-6634DCE79A3D}"/>
                </a:ext>
              </a:extLst>
            </p:cNvPr>
            <p:cNvGrpSpPr/>
            <p:nvPr/>
          </p:nvGrpSpPr>
          <p:grpSpPr>
            <a:xfrm rot="2211308">
              <a:off x="4390594" y="1349249"/>
              <a:ext cx="662380" cy="463058"/>
              <a:chOff x="2394082" y="2098054"/>
              <a:chExt cx="953595" cy="552321"/>
            </a:xfrm>
          </p:grpSpPr>
          <p:sp>
            <p:nvSpPr>
              <p:cNvPr id="54" name="Google Shape;303;p29">
                <a:extLst>
                  <a:ext uri="{FF2B5EF4-FFF2-40B4-BE49-F238E27FC236}">
                    <a16:creationId xmlns:a16="http://schemas.microsoft.com/office/drawing/2014/main" id="{50B202C9-C5C5-C49C-1B4A-3866C2E7E544}"/>
                  </a:ext>
                </a:extLst>
              </p:cNvPr>
              <p:cNvSpPr/>
              <p:nvPr/>
            </p:nvSpPr>
            <p:spPr>
              <a:xfrm>
                <a:off x="2394082" y="2098054"/>
                <a:ext cx="878466" cy="452003"/>
              </a:xfrm>
              <a:custGeom>
                <a:avLst/>
                <a:gdLst/>
                <a:ahLst/>
                <a:cxnLst/>
                <a:rect l="l" t="t" r="r" b="b"/>
                <a:pathLst>
                  <a:path w="29992" h="15432" extrusionOk="0">
                    <a:moveTo>
                      <a:pt x="4348" y="1"/>
                    </a:moveTo>
                    <a:cubicBezTo>
                      <a:pt x="2946" y="1"/>
                      <a:pt x="1546" y="112"/>
                      <a:pt x="159" y="338"/>
                    </a:cubicBezTo>
                    <a:cubicBezTo>
                      <a:pt x="64" y="338"/>
                      <a:pt x="1" y="433"/>
                      <a:pt x="33" y="528"/>
                    </a:cubicBezTo>
                    <a:cubicBezTo>
                      <a:pt x="33" y="606"/>
                      <a:pt x="97" y="663"/>
                      <a:pt x="173" y="663"/>
                    </a:cubicBezTo>
                    <a:cubicBezTo>
                      <a:pt x="189" y="663"/>
                      <a:pt x="206" y="660"/>
                      <a:pt x="223" y="655"/>
                    </a:cubicBezTo>
                    <a:cubicBezTo>
                      <a:pt x="1530" y="425"/>
                      <a:pt x="2850" y="319"/>
                      <a:pt x="4168" y="319"/>
                    </a:cubicBezTo>
                    <a:cubicBezTo>
                      <a:pt x="5756" y="319"/>
                      <a:pt x="7342" y="473"/>
                      <a:pt x="8900" y="750"/>
                    </a:cubicBezTo>
                    <a:cubicBezTo>
                      <a:pt x="11782" y="1257"/>
                      <a:pt x="14537" y="2270"/>
                      <a:pt x="17102" y="3632"/>
                    </a:cubicBezTo>
                    <a:cubicBezTo>
                      <a:pt x="17704" y="3980"/>
                      <a:pt x="18369" y="4328"/>
                      <a:pt x="18971" y="4709"/>
                    </a:cubicBezTo>
                    <a:cubicBezTo>
                      <a:pt x="19572" y="5120"/>
                      <a:pt x="20174" y="5500"/>
                      <a:pt x="20776" y="5944"/>
                    </a:cubicBezTo>
                    <a:cubicBezTo>
                      <a:pt x="21346" y="6387"/>
                      <a:pt x="21948" y="6799"/>
                      <a:pt x="22486" y="7242"/>
                    </a:cubicBezTo>
                    <a:cubicBezTo>
                      <a:pt x="23024" y="7749"/>
                      <a:pt x="23594" y="8192"/>
                      <a:pt x="24101" y="8699"/>
                    </a:cubicBezTo>
                    <a:cubicBezTo>
                      <a:pt x="26191" y="10694"/>
                      <a:pt x="28060" y="12942"/>
                      <a:pt x="29643" y="15349"/>
                    </a:cubicBezTo>
                    <a:cubicBezTo>
                      <a:pt x="29683" y="15409"/>
                      <a:pt x="29736" y="15432"/>
                      <a:pt x="29786" y="15432"/>
                    </a:cubicBezTo>
                    <a:cubicBezTo>
                      <a:pt x="29814" y="15432"/>
                      <a:pt x="29842" y="15424"/>
                      <a:pt x="29865" y="15413"/>
                    </a:cubicBezTo>
                    <a:cubicBezTo>
                      <a:pt x="29960" y="15381"/>
                      <a:pt x="29992" y="15286"/>
                      <a:pt x="29928" y="15191"/>
                    </a:cubicBezTo>
                    <a:cubicBezTo>
                      <a:pt x="28630" y="12531"/>
                      <a:pt x="26793" y="10156"/>
                      <a:pt x="24639" y="8129"/>
                    </a:cubicBezTo>
                    <a:cubicBezTo>
                      <a:pt x="24101" y="7622"/>
                      <a:pt x="23531" y="7147"/>
                      <a:pt x="22961" y="6672"/>
                    </a:cubicBezTo>
                    <a:cubicBezTo>
                      <a:pt x="22391" y="6197"/>
                      <a:pt x="21789" y="5754"/>
                      <a:pt x="21188" y="5342"/>
                    </a:cubicBezTo>
                    <a:cubicBezTo>
                      <a:pt x="20586" y="4899"/>
                      <a:pt x="19952" y="4550"/>
                      <a:pt x="19319" y="4138"/>
                    </a:cubicBezTo>
                    <a:cubicBezTo>
                      <a:pt x="18686" y="3758"/>
                      <a:pt x="18021" y="3442"/>
                      <a:pt x="17356" y="3093"/>
                    </a:cubicBezTo>
                    <a:cubicBezTo>
                      <a:pt x="14695" y="1795"/>
                      <a:pt x="11877" y="877"/>
                      <a:pt x="8963" y="402"/>
                    </a:cubicBezTo>
                    <a:cubicBezTo>
                      <a:pt x="7436" y="136"/>
                      <a:pt x="5891" y="1"/>
                      <a:pt x="43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304;p29">
                <a:extLst>
                  <a:ext uri="{FF2B5EF4-FFF2-40B4-BE49-F238E27FC236}">
                    <a16:creationId xmlns:a16="http://schemas.microsoft.com/office/drawing/2014/main" id="{04891F6F-56CF-1BDF-2960-1DC17F812081}"/>
                  </a:ext>
                </a:extLst>
              </p:cNvPr>
              <p:cNvSpPr/>
              <p:nvPr/>
            </p:nvSpPr>
            <p:spPr>
              <a:xfrm>
                <a:off x="3188105" y="2465057"/>
                <a:ext cx="15957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6327" extrusionOk="0">
                    <a:moveTo>
                      <a:pt x="4624" y="1"/>
                    </a:moveTo>
                    <a:cubicBezTo>
                      <a:pt x="4529" y="1"/>
                      <a:pt x="4434" y="64"/>
                      <a:pt x="4434" y="159"/>
                    </a:cubicBezTo>
                    <a:cubicBezTo>
                      <a:pt x="4403" y="634"/>
                      <a:pt x="4371" y="1141"/>
                      <a:pt x="4371" y="1648"/>
                    </a:cubicBezTo>
                    <a:cubicBezTo>
                      <a:pt x="4371" y="2123"/>
                      <a:pt x="4371" y="2629"/>
                      <a:pt x="4434" y="3136"/>
                    </a:cubicBezTo>
                    <a:cubicBezTo>
                      <a:pt x="4459" y="3904"/>
                      <a:pt x="4542" y="4672"/>
                      <a:pt x="4668" y="5440"/>
                    </a:cubicBezTo>
                    <a:lnTo>
                      <a:pt x="4668" y="5440"/>
                    </a:lnTo>
                    <a:cubicBezTo>
                      <a:pt x="4455" y="5342"/>
                      <a:pt x="4244" y="5248"/>
                      <a:pt x="4023" y="5163"/>
                    </a:cubicBezTo>
                    <a:cubicBezTo>
                      <a:pt x="3611" y="4973"/>
                      <a:pt x="3199" y="4814"/>
                      <a:pt x="2788" y="4656"/>
                    </a:cubicBezTo>
                    <a:cubicBezTo>
                      <a:pt x="1964" y="4339"/>
                      <a:pt x="1109" y="4118"/>
                      <a:pt x="222" y="4023"/>
                    </a:cubicBezTo>
                    <a:cubicBezTo>
                      <a:pt x="205" y="4014"/>
                      <a:pt x="188" y="4010"/>
                      <a:pt x="172" y="4010"/>
                    </a:cubicBezTo>
                    <a:cubicBezTo>
                      <a:pt x="127" y="4010"/>
                      <a:pt x="87" y="4040"/>
                      <a:pt x="64" y="4086"/>
                    </a:cubicBezTo>
                    <a:cubicBezTo>
                      <a:pt x="1" y="4181"/>
                      <a:pt x="32" y="4276"/>
                      <a:pt x="127" y="4339"/>
                    </a:cubicBezTo>
                    <a:cubicBezTo>
                      <a:pt x="887" y="4783"/>
                      <a:pt x="1711" y="5099"/>
                      <a:pt x="2534" y="5384"/>
                    </a:cubicBezTo>
                    <a:lnTo>
                      <a:pt x="4973" y="6303"/>
                    </a:lnTo>
                    <a:lnTo>
                      <a:pt x="5004" y="6303"/>
                    </a:lnTo>
                    <a:cubicBezTo>
                      <a:pt x="5036" y="6319"/>
                      <a:pt x="5068" y="6327"/>
                      <a:pt x="5099" y="6327"/>
                    </a:cubicBezTo>
                    <a:cubicBezTo>
                      <a:pt x="5131" y="6327"/>
                      <a:pt x="5163" y="6319"/>
                      <a:pt x="5194" y="6303"/>
                    </a:cubicBezTo>
                    <a:cubicBezTo>
                      <a:pt x="5353" y="6271"/>
                      <a:pt x="5448" y="6081"/>
                      <a:pt x="5416" y="5923"/>
                    </a:cubicBezTo>
                    <a:cubicBezTo>
                      <a:pt x="5099" y="5004"/>
                      <a:pt x="4878" y="4054"/>
                      <a:pt x="4783" y="3104"/>
                    </a:cubicBezTo>
                    <a:cubicBezTo>
                      <a:pt x="4719" y="2598"/>
                      <a:pt x="4688" y="2123"/>
                      <a:pt x="4688" y="1648"/>
                    </a:cubicBezTo>
                    <a:cubicBezTo>
                      <a:pt x="4688" y="1172"/>
                      <a:pt x="4719" y="666"/>
                      <a:pt x="4783" y="191"/>
                    </a:cubicBezTo>
                    <a:lnTo>
                      <a:pt x="4783" y="159"/>
                    </a:lnTo>
                    <a:cubicBezTo>
                      <a:pt x="4783" y="96"/>
                      <a:pt x="4719" y="1"/>
                      <a:pt x="46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40362CE-A49D-C1D7-7C8D-72E08BB47739}"/>
              </a:ext>
            </a:extLst>
          </p:cNvPr>
          <p:cNvGrpSpPr/>
          <p:nvPr/>
        </p:nvGrpSpPr>
        <p:grpSpPr>
          <a:xfrm>
            <a:off x="8642658" y="4569298"/>
            <a:ext cx="3061662" cy="1145565"/>
            <a:chOff x="8642658" y="4569298"/>
            <a:chExt cx="3061662" cy="1145565"/>
          </a:xfrm>
        </p:grpSpPr>
        <p:sp>
          <p:nvSpPr>
            <p:cNvPr id="77" name="Google Shape;301;p29">
              <a:extLst>
                <a:ext uri="{FF2B5EF4-FFF2-40B4-BE49-F238E27FC236}">
                  <a16:creationId xmlns:a16="http://schemas.microsoft.com/office/drawing/2014/main" id="{0EF09145-34C6-C23F-6B3E-A5C3FFD44320}"/>
                </a:ext>
              </a:extLst>
            </p:cNvPr>
            <p:cNvSpPr/>
            <p:nvPr/>
          </p:nvSpPr>
          <p:spPr>
            <a:xfrm>
              <a:off x="8718407" y="4569298"/>
              <a:ext cx="2985913" cy="1145565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34D32F8-A3AD-8516-418C-FAA66218EE28}"/>
                </a:ext>
              </a:extLst>
            </p:cNvPr>
            <p:cNvSpPr txBox="1"/>
            <p:nvPr/>
          </p:nvSpPr>
          <p:spPr>
            <a:xfrm>
              <a:off x="8642658" y="4609143"/>
              <a:ext cx="263958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ar-OM" sz="2400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تسمى هذه العملية بـ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93CD70-BBDD-34FA-A918-8A31FD300CFA}"/>
              </a:ext>
            </a:extLst>
          </p:cNvPr>
          <p:cNvGrpSpPr/>
          <p:nvPr/>
        </p:nvGrpSpPr>
        <p:grpSpPr>
          <a:xfrm>
            <a:off x="7149848" y="5508194"/>
            <a:ext cx="4051414" cy="1292918"/>
            <a:chOff x="7149848" y="5508194"/>
            <a:chExt cx="4051414" cy="1292918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46C27A42-40B9-2CB2-28B8-985EBC044C9F}"/>
                </a:ext>
              </a:extLst>
            </p:cNvPr>
            <p:cNvSpPr/>
            <p:nvPr/>
          </p:nvSpPr>
          <p:spPr>
            <a:xfrm>
              <a:off x="7149848" y="5508194"/>
              <a:ext cx="4051414" cy="1292918"/>
            </a:xfrm>
            <a:prstGeom prst="roundRect">
              <a:avLst/>
            </a:prstGeom>
            <a:solidFill>
              <a:srgbClr val="F8A06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27E3DCE-915A-2894-7748-343C4CA8A2B9}"/>
                </a:ext>
              </a:extLst>
            </p:cNvPr>
            <p:cNvSpPr txBox="1"/>
            <p:nvPr/>
          </p:nvSpPr>
          <p:spPr>
            <a:xfrm>
              <a:off x="7310351" y="5616743"/>
              <a:ext cx="371846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ar-OM" sz="2000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هو مجموعة العمليات الحيوية التي تقوم بها الخلايا من خلال سلسلة من التفاعلات الكيميائية الأيضية بمساعدة الأنزيمات.</a:t>
              </a:r>
              <a:endParaRPr lang="en-US" sz="20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7EC44A8-50BB-7C2A-AF04-473EAF1995B7}"/>
              </a:ext>
            </a:extLst>
          </p:cNvPr>
          <p:cNvGrpSpPr/>
          <p:nvPr/>
        </p:nvGrpSpPr>
        <p:grpSpPr>
          <a:xfrm>
            <a:off x="3943441" y="4377613"/>
            <a:ext cx="3082256" cy="2054886"/>
            <a:chOff x="3943441" y="4377613"/>
            <a:chExt cx="3082256" cy="205488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250515C-E9C8-F8E3-FF74-C41F48720626}"/>
                </a:ext>
              </a:extLst>
            </p:cNvPr>
            <p:cNvGrpSpPr/>
            <p:nvPr/>
          </p:nvGrpSpPr>
          <p:grpSpPr>
            <a:xfrm rot="2211308">
              <a:off x="5797051" y="4377614"/>
              <a:ext cx="662380" cy="463058"/>
              <a:chOff x="2394082" y="2098054"/>
              <a:chExt cx="953595" cy="552321"/>
            </a:xfrm>
          </p:grpSpPr>
          <p:sp>
            <p:nvSpPr>
              <p:cNvPr id="10" name="Google Shape;303;p29">
                <a:extLst>
                  <a:ext uri="{FF2B5EF4-FFF2-40B4-BE49-F238E27FC236}">
                    <a16:creationId xmlns:a16="http://schemas.microsoft.com/office/drawing/2014/main" id="{938A6DFE-E8D7-F978-68D8-88828DBF3201}"/>
                  </a:ext>
                </a:extLst>
              </p:cNvPr>
              <p:cNvSpPr/>
              <p:nvPr/>
            </p:nvSpPr>
            <p:spPr>
              <a:xfrm>
                <a:off x="2394082" y="2098054"/>
                <a:ext cx="878466" cy="452003"/>
              </a:xfrm>
              <a:custGeom>
                <a:avLst/>
                <a:gdLst/>
                <a:ahLst/>
                <a:cxnLst/>
                <a:rect l="l" t="t" r="r" b="b"/>
                <a:pathLst>
                  <a:path w="29992" h="15432" extrusionOk="0">
                    <a:moveTo>
                      <a:pt x="4348" y="1"/>
                    </a:moveTo>
                    <a:cubicBezTo>
                      <a:pt x="2946" y="1"/>
                      <a:pt x="1546" y="112"/>
                      <a:pt x="159" y="338"/>
                    </a:cubicBezTo>
                    <a:cubicBezTo>
                      <a:pt x="64" y="338"/>
                      <a:pt x="1" y="433"/>
                      <a:pt x="33" y="528"/>
                    </a:cubicBezTo>
                    <a:cubicBezTo>
                      <a:pt x="33" y="606"/>
                      <a:pt x="97" y="663"/>
                      <a:pt x="173" y="663"/>
                    </a:cubicBezTo>
                    <a:cubicBezTo>
                      <a:pt x="189" y="663"/>
                      <a:pt x="206" y="660"/>
                      <a:pt x="223" y="655"/>
                    </a:cubicBezTo>
                    <a:cubicBezTo>
                      <a:pt x="1530" y="425"/>
                      <a:pt x="2850" y="319"/>
                      <a:pt x="4168" y="319"/>
                    </a:cubicBezTo>
                    <a:cubicBezTo>
                      <a:pt x="5756" y="319"/>
                      <a:pt x="7342" y="473"/>
                      <a:pt x="8900" y="750"/>
                    </a:cubicBezTo>
                    <a:cubicBezTo>
                      <a:pt x="11782" y="1257"/>
                      <a:pt x="14537" y="2270"/>
                      <a:pt x="17102" y="3632"/>
                    </a:cubicBezTo>
                    <a:cubicBezTo>
                      <a:pt x="17704" y="3980"/>
                      <a:pt x="18369" y="4328"/>
                      <a:pt x="18971" y="4709"/>
                    </a:cubicBezTo>
                    <a:cubicBezTo>
                      <a:pt x="19572" y="5120"/>
                      <a:pt x="20174" y="5500"/>
                      <a:pt x="20776" y="5944"/>
                    </a:cubicBezTo>
                    <a:cubicBezTo>
                      <a:pt x="21346" y="6387"/>
                      <a:pt x="21948" y="6799"/>
                      <a:pt x="22486" y="7242"/>
                    </a:cubicBezTo>
                    <a:cubicBezTo>
                      <a:pt x="23024" y="7749"/>
                      <a:pt x="23594" y="8192"/>
                      <a:pt x="24101" y="8699"/>
                    </a:cubicBezTo>
                    <a:cubicBezTo>
                      <a:pt x="26191" y="10694"/>
                      <a:pt x="28060" y="12942"/>
                      <a:pt x="29643" y="15349"/>
                    </a:cubicBezTo>
                    <a:cubicBezTo>
                      <a:pt x="29683" y="15409"/>
                      <a:pt x="29736" y="15432"/>
                      <a:pt x="29786" y="15432"/>
                    </a:cubicBezTo>
                    <a:cubicBezTo>
                      <a:pt x="29814" y="15432"/>
                      <a:pt x="29842" y="15424"/>
                      <a:pt x="29865" y="15413"/>
                    </a:cubicBezTo>
                    <a:cubicBezTo>
                      <a:pt x="29960" y="15381"/>
                      <a:pt x="29992" y="15286"/>
                      <a:pt x="29928" y="15191"/>
                    </a:cubicBezTo>
                    <a:cubicBezTo>
                      <a:pt x="28630" y="12531"/>
                      <a:pt x="26793" y="10156"/>
                      <a:pt x="24639" y="8129"/>
                    </a:cubicBezTo>
                    <a:cubicBezTo>
                      <a:pt x="24101" y="7622"/>
                      <a:pt x="23531" y="7147"/>
                      <a:pt x="22961" y="6672"/>
                    </a:cubicBezTo>
                    <a:cubicBezTo>
                      <a:pt x="22391" y="6197"/>
                      <a:pt x="21789" y="5754"/>
                      <a:pt x="21188" y="5342"/>
                    </a:cubicBezTo>
                    <a:cubicBezTo>
                      <a:pt x="20586" y="4899"/>
                      <a:pt x="19952" y="4550"/>
                      <a:pt x="19319" y="4138"/>
                    </a:cubicBezTo>
                    <a:cubicBezTo>
                      <a:pt x="18686" y="3758"/>
                      <a:pt x="18021" y="3442"/>
                      <a:pt x="17356" y="3093"/>
                    </a:cubicBezTo>
                    <a:cubicBezTo>
                      <a:pt x="14695" y="1795"/>
                      <a:pt x="11877" y="877"/>
                      <a:pt x="8963" y="402"/>
                    </a:cubicBezTo>
                    <a:cubicBezTo>
                      <a:pt x="7436" y="136"/>
                      <a:pt x="5891" y="1"/>
                      <a:pt x="43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304;p29">
                <a:extLst>
                  <a:ext uri="{FF2B5EF4-FFF2-40B4-BE49-F238E27FC236}">
                    <a16:creationId xmlns:a16="http://schemas.microsoft.com/office/drawing/2014/main" id="{224C5F47-C1BC-0F80-09F9-D277F9ED56F7}"/>
                  </a:ext>
                </a:extLst>
              </p:cNvPr>
              <p:cNvSpPr/>
              <p:nvPr/>
            </p:nvSpPr>
            <p:spPr>
              <a:xfrm>
                <a:off x="3188105" y="2465057"/>
                <a:ext cx="15957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6327" extrusionOk="0">
                    <a:moveTo>
                      <a:pt x="4624" y="1"/>
                    </a:moveTo>
                    <a:cubicBezTo>
                      <a:pt x="4529" y="1"/>
                      <a:pt x="4434" y="64"/>
                      <a:pt x="4434" y="159"/>
                    </a:cubicBezTo>
                    <a:cubicBezTo>
                      <a:pt x="4403" y="634"/>
                      <a:pt x="4371" y="1141"/>
                      <a:pt x="4371" y="1648"/>
                    </a:cubicBezTo>
                    <a:cubicBezTo>
                      <a:pt x="4371" y="2123"/>
                      <a:pt x="4371" y="2629"/>
                      <a:pt x="4434" y="3136"/>
                    </a:cubicBezTo>
                    <a:cubicBezTo>
                      <a:pt x="4459" y="3904"/>
                      <a:pt x="4542" y="4672"/>
                      <a:pt x="4668" y="5440"/>
                    </a:cubicBezTo>
                    <a:lnTo>
                      <a:pt x="4668" y="5440"/>
                    </a:lnTo>
                    <a:cubicBezTo>
                      <a:pt x="4455" y="5342"/>
                      <a:pt x="4244" y="5248"/>
                      <a:pt x="4023" y="5163"/>
                    </a:cubicBezTo>
                    <a:cubicBezTo>
                      <a:pt x="3611" y="4973"/>
                      <a:pt x="3199" y="4814"/>
                      <a:pt x="2788" y="4656"/>
                    </a:cubicBezTo>
                    <a:cubicBezTo>
                      <a:pt x="1964" y="4339"/>
                      <a:pt x="1109" y="4118"/>
                      <a:pt x="222" y="4023"/>
                    </a:cubicBezTo>
                    <a:cubicBezTo>
                      <a:pt x="205" y="4014"/>
                      <a:pt x="188" y="4010"/>
                      <a:pt x="172" y="4010"/>
                    </a:cubicBezTo>
                    <a:cubicBezTo>
                      <a:pt x="127" y="4010"/>
                      <a:pt x="87" y="4040"/>
                      <a:pt x="64" y="4086"/>
                    </a:cubicBezTo>
                    <a:cubicBezTo>
                      <a:pt x="1" y="4181"/>
                      <a:pt x="32" y="4276"/>
                      <a:pt x="127" y="4339"/>
                    </a:cubicBezTo>
                    <a:cubicBezTo>
                      <a:pt x="887" y="4783"/>
                      <a:pt x="1711" y="5099"/>
                      <a:pt x="2534" y="5384"/>
                    </a:cubicBezTo>
                    <a:lnTo>
                      <a:pt x="4973" y="6303"/>
                    </a:lnTo>
                    <a:lnTo>
                      <a:pt x="5004" y="6303"/>
                    </a:lnTo>
                    <a:cubicBezTo>
                      <a:pt x="5036" y="6319"/>
                      <a:pt x="5068" y="6327"/>
                      <a:pt x="5099" y="6327"/>
                    </a:cubicBezTo>
                    <a:cubicBezTo>
                      <a:pt x="5131" y="6327"/>
                      <a:pt x="5163" y="6319"/>
                      <a:pt x="5194" y="6303"/>
                    </a:cubicBezTo>
                    <a:cubicBezTo>
                      <a:pt x="5353" y="6271"/>
                      <a:pt x="5448" y="6081"/>
                      <a:pt x="5416" y="5923"/>
                    </a:cubicBezTo>
                    <a:cubicBezTo>
                      <a:pt x="5099" y="5004"/>
                      <a:pt x="4878" y="4054"/>
                      <a:pt x="4783" y="3104"/>
                    </a:cubicBezTo>
                    <a:cubicBezTo>
                      <a:pt x="4719" y="2598"/>
                      <a:pt x="4688" y="2123"/>
                      <a:pt x="4688" y="1648"/>
                    </a:cubicBezTo>
                    <a:cubicBezTo>
                      <a:pt x="4688" y="1172"/>
                      <a:pt x="4719" y="666"/>
                      <a:pt x="4783" y="191"/>
                    </a:cubicBezTo>
                    <a:lnTo>
                      <a:pt x="4783" y="159"/>
                    </a:lnTo>
                    <a:cubicBezTo>
                      <a:pt x="4783" y="96"/>
                      <a:pt x="4719" y="1"/>
                      <a:pt x="46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8914CE3-50BD-3C43-F3D5-B5CB6AA89CD4}"/>
                </a:ext>
              </a:extLst>
            </p:cNvPr>
            <p:cNvGrpSpPr/>
            <p:nvPr/>
          </p:nvGrpSpPr>
          <p:grpSpPr>
            <a:xfrm rot="19388692" flipH="1">
              <a:off x="4165444" y="4403987"/>
              <a:ext cx="662380" cy="463058"/>
              <a:chOff x="2394082" y="2098054"/>
              <a:chExt cx="953595" cy="552321"/>
            </a:xfrm>
          </p:grpSpPr>
          <p:sp>
            <p:nvSpPr>
              <p:cNvPr id="13" name="Google Shape;303;p29">
                <a:extLst>
                  <a:ext uri="{FF2B5EF4-FFF2-40B4-BE49-F238E27FC236}">
                    <a16:creationId xmlns:a16="http://schemas.microsoft.com/office/drawing/2014/main" id="{20521B14-AF72-9027-66A8-A37F014C7B36}"/>
                  </a:ext>
                </a:extLst>
              </p:cNvPr>
              <p:cNvSpPr/>
              <p:nvPr/>
            </p:nvSpPr>
            <p:spPr>
              <a:xfrm>
                <a:off x="2394082" y="2098054"/>
                <a:ext cx="878466" cy="452003"/>
              </a:xfrm>
              <a:custGeom>
                <a:avLst/>
                <a:gdLst/>
                <a:ahLst/>
                <a:cxnLst/>
                <a:rect l="l" t="t" r="r" b="b"/>
                <a:pathLst>
                  <a:path w="29992" h="15432" extrusionOk="0">
                    <a:moveTo>
                      <a:pt x="4348" y="1"/>
                    </a:moveTo>
                    <a:cubicBezTo>
                      <a:pt x="2946" y="1"/>
                      <a:pt x="1546" y="112"/>
                      <a:pt x="159" y="338"/>
                    </a:cubicBezTo>
                    <a:cubicBezTo>
                      <a:pt x="64" y="338"/>
                      <a:pt x="1" y="433"/>
                      <a:pt x="33" y="528"/>
                    </a:cubicBezTo>
                    <a:cubicBezTo>
                      <a:pt x="33" y="606"/>
                      <a:pt x="97" y="663"/>
                      <a:pt x="173" y="663"/>
                    </a:cubicBezTo>
                    <a:cubicBezTo>
                      <a:pt x="189" y="663"/>
                      <a:pt x="206" y="660"/>
                      <a:pt x="223" y="655"/>
                    </a:cubicBezTo>
                    <a:cubicBezTo>
                      <a:pt x="1530" y="425"/>
                      <a:pt x="2850" y="319"/>
                      <a:pt x="4168" y="319"/>
                    </a:cubicBezTo>
                    <a:cubicBezTo>
                      <a:pt x="5756" y="319"/>
                      <a:pt x="7342" y="473"/>
                      <a:pt x="8900" y="750"/>
                    </a:cubicBezTo>
                    <a:cubicBezTo>
                      <a:pt x="11782" y="1257"/>
                      <a:pt x="14537" y="2270"/>
                      <a:pt x="17102" y="3632"/>
                    </a:cubicBezTo>
                    <a:cubicBezTo>
                      <a:pt x="17704" y="3980"/>
                      <a:pt x="18369" y="4328"/>
                      <a:pt x="18971" y="4709"/>
                    </a:cubicBezTo>
                    <a:cubicBezTo>
                      <a:pt x="19572" y="5120"/>
                      <a:pt x="20174" y="5500"/>
                      <a:pt x="20776" y="5944"/>
                    </a:cubicBezTo>
                    <a:cubicBezTo>
                      <a:pt x="21346" y="6387"/>
                      <a:pt x="21948" y="6799"/>
                      <a:pt x="22486" y="7242"/>
                    </a:cubicBezTo>
                    <a:cubicBezTo>
                      <a:pt x="23024" y="7749"/>
                      <a:pt x="23594" y="8192"/>
                      <a:pt x="24101" y="8699"/>
                    </a:cubicBezTo>
                    <a:cubicBezTo>
                      <a:pt x="26191" y="10694"/>
                      <a:pt x="28060" y="12942"/>
                      <a:pt x="29643" y="15349"/>
                    </a:cubicBezTo>
                    <a:cubicBezTo>
                      <a:pt x="29683" y="15409"/>
                      <a:pt x="29736" y="15432"/>
                      <a:pt x="29786" y="15432"/>
                    </a:cubicBezTo>
                    <a:cubicBezTo>
                      <a:pt x="29814" y="15432"/>
                      <a:pt x="29842" y="15424"/>
                      <a:pt x="29865" y="15413"/>
                    </a:cubicBezTo>
                    <a:cubicBezTo>
                      <a:pt x="29960" y="15381"/>
                      <a:pt x="29992" y="15286"/>
                      <a:pt x="29928" y="15191"/>
                    </a:cubicBezTo>
                    <a:cubicBezTo>
                      <a:pt x="28630" y="12531"/>
                      <a:pt x="26793" y="10156"/>
                      <a:pt x="24639" y="8129"/>
                    </a:cubicBezTo>
                    <a:cubicBezTo>
                      <a:pt x="24101" y="7622"/>
                      <a:pt x="23531" y="7147"/>
                      <a:pt x="22961" y="6672"/>
                    </a:cubicBezTo>
                    <a:cubicBezTo>
                      <a:pt x="22391" y="6197"/>
                      <a:pt x="21789" y="5754"/>
                      <a:pt x="21188" y="5342"/>
                    </a:cubicBezTo>
                    <a:cubicBezTo>
                      <a:pt x="20586" y="4899"/>
                      <a:pt x="19952" y="4550"/>
                      <a:pt x="19319" y="4138"/>
                    </a:cubicBezTo>
                    <a:cubicBezTo>
                      <a:pt x="18686" y="3758"/>
                      <a:pt x="18021" y="3442"/>
                      <a:pt x="17356" y="3093"/>
                    </a:cubicBezTo>
                    <a:cubicBezTo>
                      <a:pt x="14695" y="1795"/>
                      <a:pt x="11877" y="877"/>
                      <a:pt x="8963" y="402"/>
                    </a:cubicBezTo>
                    <a:cubicBezTo>
                      <a:pt x="7436" y="136"/>
                      <a:pt x="5891" y="1"/>
                      <a:pt x="43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304;p29">
                <a:extLst>
                  <a:ext uri="{FF2B5EF4-FFF2-40B4-BE49-F238E27FC236}">
                    <a16:creationId xmlns:a16="http://schemas.microsoft.com/office/drawing/2014/main" id="{1229DCCE-743B-ED6A-4750-3C15E463F692}"/>
                  </a:ext>
                </a:extLst>
              </p:cNvPr>
              <p:cNvSpPr/>
              <p:nvPr/>
            </p:nvSpPr>
            <p:spPr>
              <a:xfrm>
                <a:off x="3188105" y="2465057"/>
                <a:ext cx="15957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6327" extrusionOk="0">
                    <a:moveTo>
                      <a:pt x="4624" y="1"/>
                    </a:moveTo>
                    <a:cubicBezTo>
                      <a:pt x="4529" y="1"/>
                      <a:pt x="4434" y="64"/>
                      <a:pt x="4434" y="159"/>
                    </a:cubicBezTo>
                    <a:cubicBezTo>
                      <a:pt x="4403" y="634"/>
                      <a:pt x="4371" y="1141"/>
                      <a:pt x="4371" y="1648"/>
                    </a:cubicBezTo>
                    <a:cubicBezTo>
                      <a:pt x="4371" y="2123"/>
                      <a:pt x="4371" y="2629"/>
                      <a:pt x="4434" y="3136"/>
                    </a:cubicBezTo>
                    <a:cubicBezTo>
                      <a:pt x="4459" y="3904"/>
                      <a:pt x="4542" y="4672"/>
                      <a:pt x="4668" y="5440"/>
                    </a:cubicBezTo>
                    <a:lnTo>
                      <a:pt x="4668" y="5440"/>
                    </a:lnTo>
                    <a:cubicBezTo>
                      <a:pt x="4455" y="5342"/>
                      <a:pt x="4244" y="5248"/>
                      <a:pt x="4023" y="5163"/>
                    </a:cubicBezTo>
                    <a:cubicBezTo>
                      <a:pt x="3611" y="4973"/>
                      <a:pt x="3199" y="4814"/>
                      <a:pt x="2788" y="4656"/>
                    </a:cubicBezTo>
                    <a:cubicBezTo>
                      <a:pt x="1964" y="4339"/>
                      <a:pt x="1109" y="4118"/>
                      <a:pt x="222" y="4023"/>
                    </a:cubicBezTo>
                    <a:cubicBezTo>
                      <a:pt x="205" y="4014"/>
                      <a:pt x="188" y="4010"/>
                      <a:pt x="172" y="4010"/>
                    </a:cubicBezTo>
                    <a:cubicBezTo>
                      <a:pt x="127" y="4010"/>
                      <a:pt x="87" y="4040"/>
                      <a:pt x="64" y="4086"/>
                    </a:cubicBezTo>
                    <a:cubicBezTo>
                      <a:pt x="1" y="4181"/>
                      <a:pt x="32" y="4276"/>
                      <a:pt x="127" y="4339"/>
                    </a:cubicBezTo>
                    <a:cubicBezTo>
                      <a:pt x="887" y="4783"/>
                      <a:pt x="1711" y="5099"/>
                      <a:pt x="2534" y="5384"/>
                    </a:cubicBezTo>
                    <a:lnTo>
                      <a:pt x="4973" y="6303"/>
                    </a:lnTo>
                    <a:lnTo>
                      <a:pt x="5004" y="6303"/>
                    </a:lnTo>
                    <a:cubicBezTo>
                      <a:pt x="5036" y="6319"/>
                      <a:pt x="5068" y="6327"/>
                      <a:pt x="5099" y="6327"/>
                    </a:cubicBezTo>
                    <a:cubicBezTo>
                      <a:pt x="5131" y="6327"/>
                      <a:pt x="5163" y="6319"/>
                      <a:pt x="5194" y="6303"/>
                    </a:cubicBezTo>
                    <a:cubicBezTo>
                      <a:pt x="5353" y="6271"/>
                      <a:pt x="5448" y="6081"/>
                      <a:pt x="5416" y="5923"/>
                    </a:cubicBezTo>
                    <a:cubicBezTo>
                      <a:pt x="5099" y="5004"/>
                      <a:pt x="4878" y="4054"/>
                      <a:pt x="4783" y="3104"/>
                    </a:cubicBezTo>
                    <a:cubicBezTo>
                      <a:pt x="4719" y="2598"/>
                      <a:pt x="4688" y="2123"/>
                      <a:pt x="4688" y="1648"/>
                    </a:cubicBezTo>
                    <a:cubicBezTo>
                      <a:pt x="4688" y="1172"/>
                      <a:pt x="4719" y="666"/>
                      <a:pt x="4783" y="191"/>
                    </a:cubicBezTo>
                    <a:lnTo>
                      <a:pt x="4783" y="159"/>
                    </a:lnTo>
                    <a:cubicBezTo>
                      <a:pt x="4783" y="96"/>
                      <a:pt x="4719" y="1"/>
                      <a:pt x="46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3D07EA2-5F03-090F-B57E-457BED6412F4}"/>
                </a:ext>
              </a:extLst>
            </p:cNvPr>
            <p:cNvSpPr txBox="1"/>
            <p:nvPr/>
          </p:nvSpPr>
          <p:spPr>
            <a:xfrm>
              <a:off x="6026788" y="5028332"/>
              <a:ext cx="6677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r-OM" sz="1800" dirty="0">
                  <a:solidFill>
                    <a:schemeClr val="accent6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الطاقة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19DF67-D700-7DBD-71BC-ADCE4B8403F5}"/>
                </a:ext>
              </a:extLst>
            </p:cNvPr>
            <p:cNvSpPr txBox="1"/>
            <p:nvPr/>
          </p:nvSpPr>
          <p:spPr>
            <a:xfrm>
              <a:off x="3943441" y="5054959"/>
              <a:ext cx="6677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r-OM" sz="1800" dirty="0">
                  <a:solidFill>
                    <a:schemeClr val="accent6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الطاقة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FBBA529-D8C6-4B66-3728-4B709CEEC286}"/>
                </a:ext>
              </a:extLst>
            </p:cNvPr>
            <p:cNvSpPr txBox="1"/>
            <p:nvPr/>
          </p:nvSpPr>
          <p:spPr>
            <a:xfrm>
              <a:off x="4459191" y="5847724"/>
              <a:ext cx="256650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r-OM" sz="3200" dirty="0">
                  <a:solidFill>
                    <a:schemeClr val="accent6">
                      <a:lumMod val="75000"/>
                    </a:schemeClr>
                  </a:solidFill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لتحرير الطاقة</a:t>
              </a:r>
              <a:endParaRPr lang="en-US" sz="3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89EDB65-A9E7-4FEA-2220-B014DD857926}"/>
                </a:ext>
              </a:extLst>
            </p:cNvPr>
            <p:cNvGrpSpPr/>
            <p:nvPr/>
          </p:nvGrpSpPr>
          <p:grpSpPr>
            <a:xfrm rot="2211308">
              <a:off x="5797050" y="4377613"/>
              <a:ext cx="662380" cy="463058"/>
              <a:chOff x="2394082" y="2098054"/>
              <a:chExt cx="953595" cy="552321"/>
            </a:xfrm>
          </p:grpSpPr>
          <p:sp>
            <p:nvSpPr>
              <p:cNvPr id="23" name="Google Shape;303;p29">
                <a:extLst>
                  <a:ext uri="{FF2B5EF4-FFF2-40B4-BE49-F238E27FC236}">
                    <a16:creationId xmlns:a16="http://schemas.microsoft.com/office/drawing/2014/main" id="{4B99B234-7634-6D11-1C54-39A52CE8F9FE}"/>
                  </a:ext>
                </a:extLst>
              </p:cNvPr>
              <p:cNvSpPr/>
              <p:nvPr/>
            </p:nvSpPr>
            <p:spPr>
              <a:xfrm>
                <a:off x="2394082" y="2098054"/>
                <a:ext cx="878466" cy="452003"/>
              </a:xfrm>
              <a:custGeom>
                <a:avLst/>
                <a:gdLst/>
                <a:ahLst/>
                <a:cxnLst/>
                <a:rect l="l" t="t" r="r" b="b"/>
                <a:pathLst>
                  <a:path w="29992" h="15432" extrusionOk="0">
                    <a:moveTo>
                      <a:pt x="4348" y="1"/>
                    </a:moveTo>
                    <a:cubicBezTo>
                      <a:pt x="2946" y="1"/>
                      <a:pt x="1546" y="112"/>
                      <a:pt x="159" y="338"/>
                    </a:cubicBezTo>
                    <a:cubicBezTo>
                      <a:pt x="64" y="338"/>
                      <a:pt x="1" y="433"/>
                      <a:pt x="33" y="528"/>
                    </a:cubicBezTo>
                    <a:cubicBezTo>
                      <a:pt x="33" y="606"/>
                      <a:pt x="97" y="663"/>
                      <a:pt x="173" y="663"/>
                    </a:cubicBezTo>
                    <a:cubicBezTo>
                      <a:pt x="189" y="663"/>
                      <a:pt x="206" y="660"/>
                      <a:pt x="223" y="655"/>
                    </a:cubicBezTo>
                    <a:cubicBezTo>
                      <a:pt x="1530" y="425"/>
                      <a:pt x="2850" y="319"/>
                      <a:pt x="4168" y="319"/>
                    </a:cubicBezTo>
                    <a:cubicBezTo>
                      <a:pt x="5756" y="319"/>
                      <a:pt x="7342" y="473"/>
                      <a:pt x="8900" y="750"/>
                    </a:cubicBezTo>
                    <a:cubicBezTo>
                      <a:pt x="11782" y="1257"/>
                      <a:pt x="14537" y="2270"/>
                      <a:pt x="17102" y="3632"/>
                    </a:cubicBezTo>
                    <a:cubicBezTo>
                      <a:pt x="17704" y="3980"/>
                      <a:pt x="18369" y="4328"/>
                      <a:pt x="18971" y="4709"/>
                    </a:cubicBezTo>
                    <a:cubicBezTo>
                      <a:pt x="19572" y="5120"/>
                      <a:pt x="20174" y="5500"/>
                      <a:pt x="20776" y="5944"/>
                    </a:cubicBezTo>
                    <a:cubicBezTo>
                      <a:pt x="21346" y="6387"/>
                      <a:pt x="21948" y="6799"/>
                      <a:pt x="22486" y="7242"/>
                    </a:cubicBezTo>
                    <a:cubicBezTo>
                      <a:pt x="23024" y="7749"/>
                      <a:pt x="23594" y="8192"/>
                      <a:pt x="24101" y="8699"/>
                    </a:cubicBezTo>
                    <a:cubicBezTo>
                      <a:pt x="26191" y="10694"/>
                      <a:pt x="28060" y="12942"/>
                      <a:pt x="29643" y="15349"/>
                    </a:cubicBezTo>
                    <a:cubicBezTo>
                      <a:pt x="29683" y="15409"/>
                      <a:pt x="29736" y="15432"/>
                      <a:pt x="29786" y="15432"/>
                    </a:cubicBezTo>
                    <a:cubicBezTo>
                      <a:pt x="29814" y="15432"/>
                      <a:pt x="29842" y="15424"/>
                      <a:pt x="29865" y="15413"/>
                    </a:cubicBezTo>
                    <a:cubicBezTo>
                      <a:pt x="29960" y="15381"/>
                      <a:pt x="29992" y="15286"/>
                      <a:pt x="29928" y="15191"/>
                    </a:cubicBezTo>
                    <a:cubicBezTo>
                      <a:pt x="28630" y="12531"/>
                      <a:pt x="26793" y="10156"/>
                      <a:pt x="24639" y="8129"/>
                    </a:cubicBezTo>
                    <a:cubicBezTo>
                      <a:pt x="24101" y="7622"/>
                      <a:pt x="23531" y="7147"/>
                      <a:pt x="22961" y="6672"/>
                    </a:cubicBezTo>
                    <a:cubicBezTo>
                      <a:pt x="22391" y="6197"/>
                      <a:pt x="21789" y="5754"/>
                      <a:pt x="21188" y="5342"/>
                    </a:cubicBezTo>
                    <a:cubicBezTo>
                      <a:pt x="20586" y="4899"/>
                      <a:pt x="19952" y="4550"/>
                      <a:pt x="19319" y="4138"/>
                    </a:cubicBezTo>
                    <a:cubicBezTo>
                      <a:pt x="18686" y="3758"/>
                      <a:pt x="18021" y="3442"/>
                      <a:pt x="17356" y="3093"/>
                    </a:cubicBezTo>
                    <a:cubicBezTo>
                      <a:pt x="14695" y="1795"/>
                      <a:pt x="11877" y="877"/>
                      <a:pt x="8963" y="402"/>
                    </a:cubicBezTo>
                    <a:cubicBezTo>
                      <a:pt x="7436" y="136"/>
                      <a:pt x="5891" y="1"/>
                      <a:pt x="43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304;p29">
                <a:extLst>
                  <a:ext uri="{FF2B5EF4-FFF2-40B4-BE49-F238E27FC236}">
                    <a16:creationId xmlns:a16="http://schemas.microsoft.com/office/drawing/2014/main" id="{16809923-23AB-614D-7A0B-426A550E21E2}"/>
                  </a:ext>
                </a:extLst>
              </p:cNvPr>
              <p:cNvSpPr/>
              <p:nvPr/>
            </p:nvSpPr>
            <p:spPr>
              <a:xfrm>
                <a:off x="3188105" y="2465057"/>
                <a:ext cx="15957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6327" extrusionOk="0">
                    <a:moveTo>
                      <a:pt x="4624" y="1"/>
                    </a:moveTo>
                    <a:cubicBezTo>
                      <a:pt x="4529" y="1"/>
                      <a:pt x="4434" y="64"/>
                      <a:pt x="4434" y="159"/>
                    </a:cubicBezTo>
                    <a:cubicBezTo>
                      <a:pt x="4403" y="634"/>
                      <a:pt x="4371" y="1141"/>
                      <a:pt x="4371" y="1648"/>
                    </a:cubicBezTo>
                    <a:cubicBezTo>
                      <a:pt x="4371" y="2123"/>
                      <a:pt x="4371" y="2629"/>
                      <a:pt x="4434" y="3136"/>
                    </a:cubicBezTo>
                    <a:cubicBezTo>
                      <a:pt x="4459" y="3904"/>
                      <a:pt x="4542" y="4672"/>
                      <a:pt x="4668" y="5440"/>
                    </a:cubicBezTo>
                    <a:lnTo>
                      <a:pt x="4668" y="5440"/>
                    </a:lnTo>
                    <a:cubicBezTo>
                      <a:pt x="4455" y="5342"/>
                      <a:pt x="4244" y="5248"/>
                      <a:pt x="4023" y="5163"/>
                    </a:cubicBezTo>
                    <a:cubicBezTo>
                      <a:pt x="3611" y="4973"/>
                      <a:pt x="3199" y="4814"/>
                      <a:pt x="2788" y="4656"/>
                    </a:cubicBezTo>
                    <a:cubicBezTo>
                      <a:pt x="1964" y="4339"/>
                      <a:pt x="1109" y="4118"/>
                      <a:pt x="222" y="4023"/>
                    </a:cubicBezTo>
                    <a:cubicBezTo>
                      <a:pt x="205" y="4014"/>
                      <a:pt x="188" y="4010"/>
                      <a:pt x="172" y="4010"/>
                    </a:cubicBezTo>
                    <a:cubicBezTo>
                      <a:pt x="127" y="4010"/>
                      <a:pt x="87" y="4040"/>
                      <a:pt x="64" y="4086"/>
                    </a:cubicBezTo>
                    <a:cubicBezTo>
                      <a:pt x="1" y="4181"/>
                      <a:pt x="32" y="4276"/>
                      <a:pt x="127" y="4339"/>
                    </a:cubicBezTo>
                    <a:cubicBezTo>
                      <a:pt x="887" y="4783"/>
                      <a:pt x="1711" y="5099"/>
                      <a:pt x="2534" y="5384"/>
                    </a:cubicBezTo>
                    <a:lnTo>
                      <a:pt x="4973" y="6303"/>
                    </a:lnTo>
                    <a:lnTo>
                      <a:pt x="5004" y="6303"/>
                    </a:lnTo>
                    <a:cubicBezTo>
                      <a:pt x="5036" y="6319"/>
                      <a:pt x="5068" y="6327"/>
                      <a:pt x="5099" y="6327"/>
                    </a:cubicBezTo>
                    <a:cubicBezTo>
                      <a:pt x="5131" y="6327"/>
                      <a:pt x="5163" y="6319"/>
                      <a:pt x="5194" y="6303"/>
                    </a:cubicBezTo>
                    <a:cubicBezTo>
                      <a:pt x="5353" y="6271"/>
                      <a:pt x="5448" y="6081"/>
                      <a:pt x="5416" y="5923"/>
                    </a:cubicBezTo>
                    <a:cubicBezTo>
                      <a:pt x="5099" y="5004"/>
                      <a:pt x="4878" y="4054"/>
                      <a:pt x="4783" y="3104"/>
                    </a:cubicBezTo>
                    <a:cubicBezTo>
                      <a:pt x="4719" y="2598"/>
                      <a:pt x="4688" y="2123"/>
                      <a:pt x="4688" y="1648"/>
                    </a:cubicBezTo>
                    <a:cubicBezTo>
                      <a:pt x="4688" y="1172"/>
                      <a:pt x="4719" y="666"/>
                      <a:pt x="4783" y="191"/>
                    </a:cubicBezTo>
                    <a:lnTo>
                      <a:pt x="4783" y="159"/>
                    </a:lnTo>
                    <a:cubicBezTo>
                      <a:pt x="4783" y="96"/>
                      <a:pt x="4719" y="1"/>
                      <a:pt x="46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424D151-F13A-CC75-B078-F8FEA91DEBCA}"/>
                </a:ext>
              </a:extLst>
            </p:cNvPr>
            <p:cNvGrpSpPr/>
            <p:nvPr/>
          </p:nvGrpSpPr>
          <p:grpSpPr>
            <a:xfrm rot="19388692" flipH="1">
              <a:off x="4165443" y="4403986"/>
              <a:ext cx="662380" cy="463058"/>
              <a:chOff x="2394082" y="2098054"/>
              <a:chExt cx="953595" cy="552321"/>
            </a:xfrm>
          </p:grpSpPr>
          <p:sp>
            <p:nvSpPr>
              <p:cNvPr id="27" name="Google Shape;303;p29">
                <a:extLst>
                  <a:ext uri="{FF2B5EF4-FFF2-40B4-BE49-F238E27FC236}">
                    <a16:creationId xmlns:a16="http://schemas.microsoft.com/office/drawing/2014/main" id="{4181C4D6-827E-FFC5-5796-81DD95CA14CB}"/>
                  </a:ext>
                </a:extLst>
              </p:cNvPr>
              <p:cNvSpPr/>
              <p:nvPr/>
            </p:nvSpPr>
            <p:spPr>
              <a:xfrm>
                <a:off x="2394082" y="2098054"/>
                <a:ext cx="878466" cy="452003"/>
              </a:xfrm>
              <a:custGeom>
                <a:avLst/>
                <a:gdLst/>
                <a:ahLst/>
                <a:cxnLst/>
                <a:rect l="l" t="t" r="r" b="b"/>
                <a:pathLst>
                  <a:path w="29992" h="15432" extrusionOk="0">
                    <a:moveTo>
                      <a:pt x="4348" y="1"/>
                    </a:moveTo>
                    <a:cubicBezTo>
                      <a:pt x="2946" y="1"/>
                      <a:pt x="1546" y="112"/>
                      <a:pt x="159" y="338"/>
                    </a:cubicBezTo>
                    <a:cubicBezTo>
                      <a:pt x="64" y="338"/>
                      <a:pt x="1" y="433"/>
                      <a:pt x="33" y="528"/>
                    </a:cubicBezTo>
                    <a:cubicBezTo>
                      <a:pt x="33" y="606"/>
                      <a:pt x="97" y="663"/>
                      <a:pt x="173" y="663"/>
                    </a:cubicBezTo>
                    <a:cubicBezTo>
                      <a:pt x="189" y="663"/>
                      <a:pt x="206" y="660"/>
                      <a:pt x="223" y="655"/>
                    </a:cubicBezTo>
                    <a:cubicBezTo>
                      <a:pt x="1530" y="425"/>
                      <a:pt x="2850" y="319"/>
                      <a:pt x="4168" y="319"/>
                    </a:cubicBezTo>
                    <a:cubicBezTo>
                      <a:pt x="5756" y="319"/>
                      <a:pt x="7342" y="473"/>
                      <a:pt x="8900" y="750"/>
                    </a:cubicBezTo>
                    <a:cubicBezTo>
                      <a:pt x="11782" y="1257"/>
                      <a:pt x="14537" y="2270"/>
                      <a:pt x="17102" y="3632"/>
                    </a:cubicBezTo>
                    <a:cubicBezTo>
                      <a:pt x="17704" y="3980"/>
                      <a:pt x="18369" y="4328"/>
                      <a:pt x="18971" y="4709"/>
                    </a:cubicBezTo>
                    <a:cubicBezTo>
                      <a:pt x="19572" y="5120"/>
                      <a:pt x="20174" y="5500"/>
                      <a:pt x="20776" y="5944"/>
                    </a:cubicBezTo>
                    <a:cubicBezTo>
                      <a:pt x="21346" y="6387"/>
                      <a:pt x="21948" y="6799"/>
                      <a:pt x="22486" y="7242"/>
                    </a:cubicBezTo>
                    <a:cubicBezTo>
                      <a:pt x="23024" y="7749"/>
                      <a:pt x="23594" y="8192"/>
                      <a:pt x="24101" y="8699"/>
                    </a:cubicBezTo>
                    <a:cubicBezTo>
                      <a:pt x="26191" y="10694"/>
                      <a:pt x="28060" y="12942"/>
                      <a:pt x="29643" y="15349"/>
                    </a:cubicBezTo>
                    <a:cubicBezTo>
                      <a:pt x="29683" y="15409"/>
                      <a:pt x="29736" y="15432"/>
                      <a:pt x="29786" y="15432"/>
                    </a:cubicBezTo>
                    <a:cubicBezTo>
                      <a:pt x="29814" y="15432"/>
                      <a:pt x="29842" y="15424"/>
                      <a:pt x="29865" y="15413"/>
                    </a:cubicBezTo>
                    <a:cubicBezTo>
                      <a:pt x="29960" y="15381"/>
                      <a:pt x="29992" y="15286"/>
                      <a:pt x="29928" y="15191"/>
                    </a:cubicBezTo>
                    <a:cubicBezTo>
                      <a:pt x="28630" y="12531"/>
                      <a:pt x="26793" y="10156"/>
                      <a:pt x="24639" y="8129"/>
                    </a:cubicBezTo>
                    <a:cubicBezTo>
                      <a:pt x="24101" y="7622"/>
                      <a:pt x="23531" y="7147"/>
                      <a:pt x="22961" y="6672"/>
                    </a:cubicBezTo>
                    <a:cubicBezTo>
                      <a:pt x="22391" y="6197"/>
                      <a:pt x="21789" y="5754"/>
                      <a:pt x="21188" y="5342"/>
                    </a:cubicBezTo>
                    <a:cubicBezTo>
                      <a:pt x="20586" y="4899"/>
                      <a:pt x="19952" y="4550"/>
                      <a:pt x="19319" y="4138"/>
                    </a:cubicBezTo>
                    <a:cubicBezTo>
                      <a:pt x="18686" y="3758"/>
                      <a:pt x="18021" y="3442"/>
                      <a:pt x="17356" y="3093"/>
                    </a:cubicBezTo>
                    <a:cubicBezTo>
                      <a:pt x="14695" y="1795"/>
                      <a:pt x="11877" y="877"/>
                      <a:pt x="8963" y="402"/>
                    </a:cubicBezTo>
                    <a:cubicBezTo>
                      <a:pt x="7436" y="136"/>
                      <a:pt x="5891" y="1"/>
                      <a:pt x="43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304;p29">
                <a:extLst>
                  <a:ext uri="{FF2B5EF4-FFF2-40B4-BE49-F238E27FC236}">
                    <a16:creationId xmlns:a16="http://schemas.microsoft.com/office/drawing/2014/main" id="{A2DCC7BE-0546-AD44-6DD2-1EAC088FD703}"/>
                  </a:ext>
                </a:extLst>
              </p:cNvPr>
              <p:cNvSpPr/>
              <p:nvPr/>
            </p:nvSpPr>
            <p:spPr>
              <a:xfrm>
                <a:off x="3188105" y="2465057"/>
                <a:ext cx="15957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6327" extrusionOk="0">
                    <a:moveTo>
                      <a:pt x="4624" y="1"/>
                    </a:moveTo>
                    <a:cubicBezTo>
                      <a:pt x="4529" y="1"/>
                      <a:pt x="4434" y="64"/>
                      <a:pt x="4434" y="159"/>
                    </a:cubicBezTo>
                    <a:cubicBezTo>
                      <a:pt x="4403" y="634"/>
                      <a:pt x="4371" y="1141"/>
                      <a:pt x="4371" y="1648"/>
                    </a:cubicBezTo>
                    <a:cubicBezTo>
                      <a:pt x="4371" y="2123"/>
                      <a:pt x="4371" y="2629"/>
                      <a:pt x="4434" y="3136"/>
                    </a:cubicBezTo>
                    <a:cubicBezTo>
                      <a:pt x="4459" y="3904"/>
                      <a:pt x="4542" y="4672"/>
                      <a:pt x="4668" y="5440"/>
                    </a:cubicBezTo>
                    <a:lnTo>
                      <a:pt x="4668" y="5440"/>
                    </a:lnTo>
                    <a:cubicBezTo>
                      <a:pt x="4455" y="5342"/>
                      <a:pt x="4244" y="5248"/>
                      <a:pt x="4023" y="5163"/>
                    </a:cubicBezTo>
                    <a:cubicBezTo>
                      <a:pt x="3611" y="4973"/>
                      <a:pt x="3199" y="4814"/>
                      <a:pt x="2788" y="4656"/>
                    </a:cubicBezTo>
                    <a:cubicBezTo>
                      <a:pt x="1964" y="4339"/>
                      <a:pt x="1109" y="4118"/>
                      <a:pt x="222" y="4023"/>
                    </a:cubicBezTo>
                    <a:cubicBezTo>
                      <a:pt x="205" y="4014"/>
                      <a:pt x="188" y="4010"/>
                      <a:pt x="172" y="4010"/>
                    </a:cubicBezTo>
                    <a:cubicBezTo>
                      <a:pt x="127" y="4010"/>
                      <a:pt x="87" y="4040"/>
                      <a:pt x="64" y="4086"/>
                    </a:cubicBezTo>
                    <a:cubicBezTo>
                      <a:pt x="1" y="4181"/>
                      <a:pt x="32" y="4276"/>
                      <a:pt x="127" y="4339"/>
                    </a:cubicBezTo>
                    <a:cubicBezTo>
                      <a:pt x="887" y="4783"/>
                      <a:pt x="1711" y="5099"/>
                      <a:pt x="2534" y="5384"/>
                    </a:cubicBezTo>
                    <a:lnTo>
                      <a:pt x="4973" y="6303"/>
                    </a:lnTo>
                    <a:lnTo>
                      <a:pt x="5004" y="6303"/>
                    </a:lnTo>
                    <a:cubicBezTo>
                      <a:pt x="5036" y="6319"/>
                      <a:pt x="5068" y="6327"/>
                      <a:pt x="5099" y="6327"/>
                    </a:cubicBezTo>
                    <a:cubicBezTo>
                      <a:pt x="5131" y="6327"/>
                      <a:pt x="5163" y="6319"/>
                      <a:pt x="5194" y="6303"/>
                    </a:cubicBezTo>
                    <a:cubicBezTo>
                      <a:pt x="5353" y="6271"/>
                      <a:pt x="5448" y="6081"/>
                      <a:pt x="5416" y="5923"/>
                    </a:cubicBezTo>
                    <a:cubicBezTo>
                      <a:pt x="5099" y="5004"/>
                      <a:pt x="4878" y="4054"/>
                      <a:pt x="4783" y="3104"/>
                    </a:cubicBezTo>
                    <a:cubicBezTo>
                      <a:pt x="4719" y="2598"/>
                      <a:pt x="4688" y="2123"/>
                      <a:pt x="4688" y="1648"/>
                    </a:cubicBezTo>
                    <a:cubicBezTo>
                      <a:pt x="4688" y="1172"/>
                      <a:pt x="4719" y="666"/>
                      <a:pt x="4783" y="191"/>
                    </a:cubicBezTo>
                    <a:lnTo>
                      <a:pt x="4783" y="159"/>
                    </a:lnTo>
                    <a:cubicBezTo>
                      <a:pt x="4783" y="96"/>
                      <a:pt x="4719" y="1"/>
                      <a:pt x="46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263F6A9-D8E3-8DE3-1B9F-DFC714017A8A}"/>
              </a:ext>
            </a:extLst>
          </p:cNvPr>
          <p:cNvGrpSpPr/>
          <p:nvPr/>
        </p:nvGrpSpPr>
        <p:grpSpPr>
          <a:xfrm>
            <a:off x="4183396" y="2897876"/>
            <a:ext cx="4061050" cy="1530842"/>
            <a:chOff x="4183396" y="2897876"/>
            <a:chExt cx="4061050" cy="153084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9B4081E-FE28-C636-C2EF-B15C8718C5F6}"/>
                </a:ext>
              </a:extLst>
            </p:cNvPr>
            <p:cNvGrpSpPr/>
            <p:nvPr/>
          </p:nvGrpSpPr>
          <p:grpSpPr>
            <a:xfrm>
              <a:off x="4183396" y="2897876"/>
              <a:ext cx="2552124" cy="1246932"/>
              <a:chOff x="4183396" y="2897876"/>
              <a:chExt cx="2552124" cy="12469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8CE2E6B-E7CF-91B6-345D-CD46B58466BD}"/>
                  </a:ext>
                </a:extLst>
              </p:cNvPr>
              <p:cNvSpPr txBox="1"/>
              <p:nvPr/>
            </p:nvSpPr>
            <p:spPr>
              <a:xfrm rot="5727">
                <a:off x="4183396" y="3683143"/>
                <a:ext cx="2552124" cy="46166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EF8AA2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OM" sz="2400" dirty="0">
                    <a:latin typeface="FF Hekaya Light" panose="00000A00000000000000" pitchFamily="50" charset="-78"/>
                    <a:cs typeface="FF Hekaya Light" panose="00000A00000000000000" pitchFamily="50" charset="-78"/>
                  </a:rPr>
                  <a:t>تفكيك جزيئات الجلوكوز </a:t>
                </a:r>
                <a:endParaRPr lang="en-US" sz="2400" dirty="0"/>
              </a:p>
            </p:txBody>
          </p: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AFD2A5A6-C5C1-DE0B-5BC9-A5BF9FEED8D6}"/>
                  </a:ext>
                </a:extLst>
              </p:cNvPr>
              <p:cNvGrpSpPr/>
              <p:nvPr/>
            </p:nvGrpSpPr>
            <p:grpSpPr>
              <a:xfrm rot="2211308">
                <a:off x="4922850" y="2897876"/>
                <a:ext cx="662380" cy="463058"/>
                <a:chOff x="2394082" y="2098054"/>
                <a:chExt cx="953595" cy="552321"/>
              </a:xfrm>
            </p:grpSpPr>
            <p:sp>
              <p:nvSpPr>
                <p:cNvPr id="6" name="Google Shape;303;p29">
                  <a:extLst>
                    <a:ext uri="{FF2B5EF4-FFF2-40B4-BE49-F238E27FC236}">
                      <a16:creationId xmlns:a16="http://schemas.microsoft.com/office/drawing/2014/main" id="{D1374546-666A-AA6B-398B-6B69B935F1CA}"/>
                    </a:ext>
                  </a:extLst>
                </p:cNvPr>
                <p:cNvSpPr/>
                <p:nvPr/>
              </p:nvSpPr>
              <p:spPr>
                <a:xfrm>
                  <a:off x="2394082" y="2098054"/>
                  <a:ext cx="878466" cy="4520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92" h="15432" extrusionOk="0">
                      <a:moveTo>
                        <a:pt x="4348" y="1"/>
                      </a:moveTo>
                      <a:cubicBezTo>
                        <a:pt x="2946" y="1"/>
                        <a:pt x="1546" y="112"/>
                        <a:pt x="159" y="338"/>
                      </a:cubicBezTo>
                      <a:cubicBezTo>
                        <a:pt x="64" y="338"/>
                        <a:pt x="1" y="433"/>
                        <a:pt x="33" y="528"/>
                      </a:cubicBezTo>
                      <a:cubicBezTo>
                        <a:pt x="33" y="606"/>
                        <a:pt x="97" y="663"/>
                        <a:pt x="173" y="663"/>
                      </a:cubicBezTo>
                      <a:cubicBezTo>
                        <a:pt x="189" y="663"/>
                        <a:pt x="206" y="660"/>
                        <a:pt x="223" y="655"/>
                      </a:cubicBezTo>
                      <a:cubicBezTo>
                        <a:pt x="1530" y="425"/>
                        <a:pt x="2850" y="319"/>
                        <a:pt x="4168" y="319"/>
                      </a:cubicBezTo>
                      <a:cubicBezTo>
                        <a:pt x="5756" y="319"/>
                        <a:pt x="7342" y="473"/>
                        <a:pt x="8900" y="750"/>
                      </a:cubicBezTo>
                      <a:cubicBezTo>
                        <a:pt x="11782" y="1257"/>
                        <a:pt x="14537" y="2270"/>
                        <a:pt x="17102" y="3632"/>
                      </a:cubicBezTo>
                      <a:cubicBezTo>
                        <a:pt x="17704" y="3980"/>
                        <a:pt x="18369" y="4328"/>
                        <a:pt x="18971" y="4709"/>
                      </a:cubicBezTo>
                      <a:cubicBezTo>
                        <a:pt x="19572" y="5120"/>
                        <a:pt x="20174" y="5500"/>
                        <a:pt x="20776" y="5944"/>
                      </a:cubicBezTo>
                      <a:cubicBezTo>
                        <a:pt x="21346" y="6387"/>
                        <a:pt x="21948" y="6799"/>
                        <a:pt x="22486" y="7242"/>
                      </a:cubicBezTo>
                      <a:cubicBezTo>
                        <a:pt x="23024" y="7749"/>
                        <a:pt x="23594" y="8192"/>
                        <a:pt x="24101" y="8699"/>
                      </a:cubicBezTo>
                      <a:cubicBezTo>
                        <a:pt x="26191" y="10694"/>
                        <a:pt x="28060" y="12942"/>
                        <a:pt x="29643" y="15349"/>
                      </a:cubicBezTo>
                      <a:cubicBezTo>
                        <a:pt x="29683" y="15409"/>
                        <a:pt x="29736" y="15432"/>
                        <a:pt x="29786" y="15432"/>
                      </a:cubicBezTo>
                      <a:cubicBezTo>
                        <a:pt x="29814" y="15432"/>
                        <a:pt x="29842" y="15424"/>
                        <a:pt x="29865" y="15413"/>
                      </a:cubicBezTo>
                      <a:cubicBezTo>
                        <a:pt x="29960" y="15381"/>
                        <a:pt x="29992" y="15286"/>
                        <a:pt x="29928" y="15191"/>
                      </a:cubicBezTo>
                      <a:cubicBezTo>
                        <a:pt x="28630" y="12531"/>
                        <a:pt x="26793" y="10156"/>
                        <a:pt x="24639" y="8129"/>
                      </a:cubicBezTo>
                      <a:cubicBezTo>
                        <a:pt x="24101" y="7622"/>
                        <a:pt x="23531" y="7147"/>
                        <a:pt x="22961" y="6672"/>
                      </a:cubicBezTo>
                      <a:cubicBezTo>
                        <a:pt x="22391" y="6197"/>
                        <a:pt x="21789" y="5754"/>
                        <a:pt x="21188" y="5342"/>
                      </a:cubicBezTo>
                      <a:cubicBezTo>
                        <a:pt x="20586" y="4899"/>
                        <a:pt x="19952" y="4550"/>
                        <a:pt x="19319" y="4138"/>
                      </a:cubicBezTo>
                      <a:cubicBezTo>
                        <a:pt x="18686" y="3758"/>
                        <a:pt x="18021" y="3442"/>
                        <a:pt x="17356" y="3093"/>
                      </a:cubicBezTo>
                      <a:cubicBezTo>
                        <a:pt x="14695" y="1795"/>
                        <a:pt x="11877" y="877"/>
                        <a:pt x="8963" y="402"/>
                      </a:cubicBezTo>
                      <a:cubicBezTo>
                        <a:pt x="7436" y="136"/>
                        <a:pt x="5891" y="1"/>
                        <a:pt x="4348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chemeClr val="tx1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" name="Google Shape;304;p29">
                  <a:extLst>
                    <a:ext uri="{FF2B5EF4-FFF2-40B4-BE49-F238E27FC236}">
                      <a16:creationId xmlns:a16="http://schemas.microsoft.com/office/drawing/2014/main" id="{2AB1E45C-DD9A-4C63-D519-3B5BF5EC428B}"/>
                    </a:ext>
                  </a:extLst>
                </p:cNvPr>
                <p:cNvSpPr/>
                <p:nvPr/>
              </p:nvSpPr>
              <p:spPr>
                <a:xfrm>
                  <a:off x="3188105" y="2465057"/>
                  <a:ext cx="159572" cy="1853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48" h="6327" extrusionOk="0">
                      <a:moveTo>
                        <a:pt x="4624" y="1"/>
                      </a:moveTo>
                      <a:cubicBezTo>
                        <a:pt x="4529" y="1"/>
                        <a:pt x="4434" y="64"/>
                        <a:pt x="4434" y="159"/>
                      </a:cubicBezTo>
                      <a:cubicBezTo>
                        <a:pt x="4403" y="634"/>
                        <a:pt x="4371" y="1141"/>
                        <a:pt x="4371" y="1648"/>
                      </a:cubicBezTo>
                      <a:cubicBezTo>
                        <a:pt x="4371" y="2123"/>
                        <a:pt x="4371" y="2629"/>
                        <a:pt x="4434" y="3136"/>
                      </a:cubicBezTo>
                      <a:cubicBezTo>
                        <a:pt x="4459" y="3904"/>
                        <a:pt x="4542" y="4672"/>
                        <a:pt x="4668" y="5440"/>
                      </a:cubicBezTo>
                      <a:lnTo>
                        <a:pt x="4668" y="5440"/>
                      </a:lnTo>
                      <a:cubicBezTo>
                        <a:pt x="4455" y="5342"/>
                        <a:pt x="4244" y="5248"/>
                        <a:pt x="4023" y="5163"/>
                      </a:cubicBezTo>
                      <a:cubicBezTo>
                        <a:pt x="3611" y="4973"/>
                        <a:pt x="3199" y="4814"/>
                        <a:pt x="2788" y="4656"/>
                      </a:cubicBezTo>
                      <a:cubicBezTo>
                        <a:pt x="1964" y="4339"/>
                        <a:pt x="1109" y="4118"/>
                        <a:pt x="222" y="4023"/>
                      </a:cubicBezTo>
                      <a:cubicBezTo>
                        <a:pt x="205" y="4014"/>
                        <a:pt x="188" y="4010"/>
                        <a:pt x="172" y="4010"/>
                      </a:cubicBezTo>
                      <a:cubicBezTo>
                        <a:pt x="127" y="4010"/>
                        <a:pt x="87" y="4040"/>
                        <a:pt x="64" y="4086"/>
                      </a:cubicBezTo>
                      <a:cubicBezTo>
                        <a:pt x="1" y="4181"/>
                        <a:pt x="32" y="4276"/>
                        <a:pt x="127" y="4339"/>
                      </a:cubicBezTo>
                      <a:cubicBezTo>
                        <a:pt x="887" y="4783"/>
                        <a:pt x="1711" y="5099"/>
                        <a:pt x="2534" y="5384"/>
                      </a:cubicBezTo>
                      <a:lnTo>
                        <a:pt x="4973" y="6303"/>
                      </a:lnTo>
                      <a:lnTo>
                        <a:pt x="5004" y="6303"/>
                      </a:lnTo>
                      <a:cubicBezTo>
                        <a:pt x="5036" y="6319"/>
                        <a:pt x="5068" y="6327"/>
                        <a:pt x="5099" y="6327"/>
                      </a:cubicBezTo>
                      <a:cubicBezTo>
                        <a:pt x="5131" y="6327"/>
                        <a:pt x="5163" y="6319"/>
                        <a:pt x="5194" y="6303"/>
                      </a:cubicBezTo>
                      <a:cubicBezTo>
                        <a:pt x="5353" y="6271"/>
                        <a:pt x="5448" y="6081"/>
                        <a:pt x="5416" y="5923"/>
                      </a:cubicBezTo>
                      <a:cubicBezTo>
                        <a:pt x="5099" y="5004"/>
                        <a:pt x="4878" y="4054"/>
                        <a:pt x="4783" y="3104"/>
                      </a:cubicBezTo>
                      <a:cubicBezTo>
                        <a:pt x="4719" y="2598"/>
                        <a:pt x="4688" y="2123"/>
                        <a:pt x="4688" y="1648"/>
                      </a:cubicBezTo>
                      <a:cubicBezTo>
                        <a:pt x="4688" y="1172"/>
                        <a:pt x="4719" y="666"/>
                        <a:pt x="4783" y="191"/>
                      </a:cubicBezTo>
                      <a:lnTo>
                        <a:pt x="4783" y="159"/>
                      </a:lnTo>
                      <a:cubicBezTo>
                        <a:pt x="4783" y="96"/>
                        <a:pt x="4719" y="1"/>
                        <a:pt x="4624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chemeClr val="tx1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C9F5850-D5C9-CB87-3FBC-7763C4E49884}"/>
                </a:ext>
              </a:extLst>
            </p:cNvPr>
            <p:cNvGrpSpPr/>
            <p:nvPr/>
          </p:nvGrpSpPr>
          <p:grpSpPr>
            <a:xfrm rot="8471305">
              <a:off x="6629601" y="3415524"/>
              <a:ext cx="1614845" cy="1013194"/>
              <a:chOff x="2394082" y="2098054"/>
              <a:chExt cx="953595" cy="552321"/>
            </a:xfrm>
          </p:grpSpPr>
          <p:sp>
            <p:nvSpPr>
              <p:cNvPr id="80" name="Google Shape;303;p29">
                <a:extLst>
                  <a:ext uri="{FF2B5EF4-FFF2-40B4-BE49-F238E27FC236}">
                    <a16:creationId xmlns:a16="http://schemas.microsoft.com/office/drawing/2014/main" id="{A43A8314-0A45-2D1B-5B0B-670D9BEE273B}"/>
                  </a:ext>
                </a:extLst>
              </p:cNvPr>
              <p:cNvSpPr/>
              <p:nvPr/>
            </p:nvSpPr>
            <p:spPr>
              <a:xfrm>
                <a:off x="2394082" y="2098054"/>
                <a:ext cx="878466" cy="452003"/>
              </a:xfrm>
              <a:custGeom>
                <a:avLst/>
                <a:gdLst/>
                <a:ahLst/>
                <a:cxnLst/>
                <a:rect l="l" t="t" r="r" b="b"/>
                <a:pathLst>
                  <a:path w="29992" h="15432" extrusionOk="0">
                    <a:moveTo>
                      <a:pt x="4348" y="1"/>
                    </a:moveTo>
                    <a:cubicBezTo>
                      <a:pt x="2946" y="1"/>
                      <a:pt x="1546" y="112"/>
                      <a:pt x="159" y="338"/>
                    </a:cubicBezTo>
                    <a:cubicBezTo>
                      <a:pt x="64" y="338"/>
                      <a:pt x="1" y="433"/>
                      <a:pt x="33" y="528"/>
                    </a:cubicBezTo>
                    <a:cubicBezTo>
                      <a:pt x="33" y="606"/>
                      <a:pt x="97" y="663"/>
                      <a:pt x="173" y="663"/>
                    </a:cubicBezTo>
                    <a:cubicBezTo>
                      <a:pt x="189" y="663"/>
                      <a:pt x="206" y="660"/>
                      <a:pt x="223" y="655"/>
                    </a:cubicBezTo>
                    <a:cubicBezTo>
                      <a:pt x="1530" y="425"/>
                      <a:pt x="2850" y="319"/>
                      <a:pt x="4168" y="319"/>
                    </a:cubicBezTo>
                    <a:cubicBezTo>
                      <a:pt x="5756" y="319"/>
                      <a:pt x="7342" y="473"/>
                      <a:pt x="8900" y="750"/>
                    </a:cubicBezTo>
                    <a:cubicBezTo>
                      <a:pt x="11782" y="1257"/>
                      <a:pt x="14537" y="2270"/>
                      <a:pt x="17102" y="3632"/>
                    </a:cubicBezTo>
                    <a:cubicBezTo>
                      <a:pt x="17704" y="3980"/>
                      <a:pt x="18369" y="4328"/>
                      <a:pt x="18971" y="4709"/>
                    </a:cubicBezTo>
                    <a:cubicBezTo>
                      <a:pt x="19572" y="5120"/>
                      <a:pt x="20174" y="5500"/>
                      <a:pt x="20776" y="5944"/>
                    </a:cubicBezTo>
                    <a:cubicBezTo>
                      <a:pt x="21346" y="6387"/>
                      <a:pt x="21948" y="6799"/>
                      <a:pt x="22486" y="7242"/>
                    </a:cubicBezTo>
                    <a:cubicBezTo>
                      <a:pt x="23024" y="7749"/>
                      <a:pt x="23594" y="8192"/>
                      <a:pt x="24101" y="8699"/>
                    </a:cubicBezTo>
                    <a:cubicBezTo>
                      <a:pt x="26191" y="10694"/>
                      <a:pt x="28060" y="12942"/>
                      <a:pt x="29643" y="15349"/>
                    </a:cubicBezTo>
                    <a:cubicBezTo>
                      <a:pt x="29683" y="15409"/>
                      <a:pt x="29736" y="15432"/>
                      <a:pt x="29786" y="15432"/>
                    </a:cubicBezTo>
                    <a:cubicBezTo>
                      <a:pt x="29814" y="15432"/>
                      <a:pt x="29842" y="15424"/>
                      <a:pt x="29865" y="15413"/>
                    </a:cubicBezTo>
                    <a:cubicBezTo>
                      <a:pt x="29960" y="15381"/>
                      <a:pt x="29992" y="15286"/>
                      <a:pt x="29928" y="15191"/>
                    </a:cubicBezTo>
                    <a:cubicBezTo>
                      <a:pt x="28630" y="12531"/>
                      <a:pt x="26793" y="10156"/>
                      <a:pt x="24639" y="8129"/>
                    </a:cubicBezTo>
                    <a:cubicBezTo>
                      <a:pt x="24101" y="7622"/>
                      <a:pt x="23531" y="7147"/>
                      <a:pt x="22961" y="6672"/>
                    </a:cubicBezTo>
                    <a:cubicBezTo>
                      <a:pt x="22391" y="6197"/>
                      <a:pt x="21789" y="5754"/>
                      <a:pt x="21188" y="5342"/>
                    </a:cubicBezTo>
                    <a:cubicBezTo>
                      <a:pt x="20586" y="4899"/>
                      <a:pt x="19952" y="4550"/>
                      <a:pt x="19319" y="4138"/>
                    </a:cubicBezTo>
                    <a:cubicBezTo>
                      <a:pt x="18686" y="3758"/>
                      <a:pt x="18021" y="3442"/>
                      <a:pt x="17356" y="3093"/>
                    </a:cubicBezTo>
                    <a:cubicBezTo>
                      <a:pt x="14695" y="1795"/>
                      <a:pt x="11877" y="877"/>
                      <a:pt x="8963" y="402"/>
                    </a:cubicBezTo>
                    <a:cubicBezTo>
                      <a:pt x="7436" y="136"/>
                      <a:pt x="5891" y="1"/>
                      <a:pt x="43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304;p29">
                <a:extLst>
                  <a:ext uri="{FF2B5EF4-FFF2-40B4-BE49-F238E27FC236}">
                    <a16:creationId xmlns:a16="http://schemas.microsoft.com/office/drawing/2014/main" id="{1A750533-31B8-6DE8-2760-CDE20B376D7B}"/>
                  </a:ext>
                </a:extLst>
              </p:cNvPr>
              <p:cNvSpPr/>
              <p:nvPr/>
            </p:nvSpPr>
            <p:spPr>
              <a:xfrm>
                <a:off x="3188105" y="2465057"/>
                <a:ext cx="15957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6327" extrusionOk="0">
                    <a:moveTo>
                      <a:pt x="4624" y="1"/>
                    </a:moveTo>
                    <a:cubicBezTo>
                      <a:pt x="4529" y="1"/>
                      <a:pt x="4434" y="64"/>
                      <a:pt x="4434" y="159"/>
                    </a:cubicBezTo>
                    <a:cubicBezTo>
                      <a:pt x="4403" y="634"/>
                      <a:pt x="4371" y="1141"/>
                      <a:pt x="4371" y="1648"/>
                    </a:cubicBezTo>
                    <a:cubicBezTo>
                      <a:pt x="4371" y="2123"/>
                      <a:pt x="4371" y="2629"/>
                      <a:pt x="4434" y="3136"/>
                    </a:cubicBezTo>
                    <a:cubicBezTo>
                      <a:pt x="4459" y="3904"/>
                      <a:pt x="4542" y="4672"/>
                      <a:pt x="4668" y="5440"/>
                    </a:cubicBezTo>
                    <a:lnTo>
                      <a:pt x="4668" y="5440"/>
                    </a:lnTo>
                    <a:cubicBezTo>
                      <a:pt x="4455" y="5342"/>
                      <a:pt x="4244" y="5248"/>
                      <a:pt x="4023" y="5163"/>
                    </a:cubicBezTo>
                    <a:cubicBezTo>
                      <a:pt x="3611" y="4973"/>
                      <a:pt x="3199" y="4814"/>
                      <a:pt x="2788" y="4656"/>
                    </a:cubicBezTo>
                    <a:cubicBezTo>
                      <a:pt x="1964" y="4339"/>
                      <a:pt x="1109" y="4118"/>
                      <a:pt x="222" y="4023"/>
                    </a:cubicBezTo>
                    <a:cubicBezTo>
                      <a:pt x="205" y="4014"/>
                      <a:pt x="188" y="4010"/>
                      <a:pt x="172" y="4010"/>
                    </a:cubicBezTo>
                    <a:cubicBezTo>
                      <a:pt x="127" y="4010"/>
                      <a:pt x="87" y="4040"/>
                      <a:pt x="64" y="4086"/>
                    </a:cubicBezTo>
                    <a:cubicBezTo>
                      <a:pt x="1" y="4181"/>
                      <a:pt x="32" y="4276"/>
                      <a:pt x="127" y="4339"/>
                    </a:cubicBezTo>
                    <a:cubicBezTo>
                      <a:pt x="887" y="4783"/>
                      <a:pt x="1711" y="5099"/>
                      <a:pt x="2534" y="5384"/>
                    </a:cubicBezTo>
                    <a:lnTo>
                      <a:pt x="4973" y="6303"/>
                    </a:lnTo>
                    <a:lnTo>
                      <a:pt x="5004" y="6303"/>
                    </a:lnTo>
                    <a:cubicBezTo>
                      <a:pt x="5036" y="6319"/>
                      <a:pt x="5068" y="6327"/>
                      <a:pt x="5099" y="6327"/>
                    </a:cubicBezTo>
                    <a:cubicBezTo>
                      <a:pt x="5131" y="6327"/>
                      <a:pt x="5163" y="6319"/>
                      <a:pt x="5194" y="6303"/>
                    </a:cubicBezTo>
                    <a:cubicBezTo>
                      <a:pt x="5353" y="6271"/>
                      <a:pt x="5448" y="6081"/>
                      <a:pt x="5416" y="5923"/>
                    </a:cubicBezTo>
                    <a:cubicBezTo>
                      <a:pt x="5099" y="5004"/>
                      <a:pt x="4878" y="4054"/>
                      <a:pt x="4783" y="3104"/>
                    </a:cubicBezTo>
                    <a:cubicBezTo>
                      <a:pt x="4719" y="2598"/>
                      <a:pt x="4688" y="2123"/>
                      <a:pt x="4688" y="1648"/>
                    </a:cubicBezTo>
                    <a:cubicBezTo>
                      <a:pt x="4688" y="1172"/>
                      <a:pt x="4719" y="666"/>
                      <a:pt x="4783" y="191"/>
                    </a:cubicBezTo>
                    <a:lnTo>
                      <a:pt x="4783" y="159"/>
                    </a:lnTo>
                    <a:cubicBezTo>
                      <a:pt x="4783" y="96"/>
                      <a:pt x="4719" y="1"/>
                      <a:pt x="46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Subtitle 2">
            <a:extLst>
              <a:ext uri="{FF2B5EF4-FFF2-40B4-BE49-F238E27FC236}">
                <a16:creationId xmlns:a16="http://schemas.microsoft.com/office/drawing/2014/main" id="{F650533A-1B51-3AB7-2964-5438EE504362}"/>
              </a:ext>
            </a:extLst>
          </p:cNvPr>
          <p:cNvSpPr txBox="1">
            <a:spLocks/>
          </p:cNvSpPr>
          <p:nvPr/>
        </p:nvSpPr>
        <p:spPr>
          <a:xfrm>
            <a:off x="1672359" y="6404790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7D3EA65-1C6D-3DE6-3B23-43F54B8A9F6B}"/>
              </a:ext>
            </a:extLst>
          </p:cNvPr>
          <p:cNvSpPr txBox="1"/>
          <p:nvPr/>
        </p:nvSpPr>
        <p:spPr>
          <a:xfrm>
            <a:off x="6735903" y="4858602"/>
            <a:ext cx="6197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OM" sz="3600" dirty="0">
                <a:solidFill>
                  <a:schemeClr val="accent2">
                    <a:lumMod val="75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التنفس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91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12D14BA6-EB93-23CC-E775-DE55BF05DE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95" b="70312"/>
          <a:stretch/>
        </p:blipFill>
        <p:spPr>
          <a:xfrm flipH="1">
            <a:off x="0" y="-13377"/>
            <a:ext cx="1744113" cy="2036028"/>
          </a:xfrm>
          <a:prstGeom prst="rect">
            <a:avLst/>
          </a:prstGeom>
        </p:spPr>
      </p:pic>
      <p:sp>
        <p:nvSpPr>
          <p:cNvPr id="3429" name="Google Shape;3429;p35"/>
          <p:cNvSpPr txBox="1">
            <a:spLocks noGrp="1"/>
          </p:cNvSpPr>
          <p:nvPr>
            <p:ph type="title"/>
          </p:nvPr>
        </p:nvSpPr>
        <p:spPr>
          <a:xfrm>
            <a:off x="712966" y="27703"/>
            <a:ext cx="10972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 algn="ctr" rtl="1">
              <a:spcAft>
                <a:spcPts val="2133"/>
              </a:spcAft>
            </a:pPr>
            <a:r>
              <a:rPr lang="ar-OM" sz="4400" b="1" dirty="0">
                <a:solidFill>
                  <a:schemeClr val="accent1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التنفس الهوائي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914E741-4943-A5DD-D2AA-E8ED82551817}"/>
              </a:ext>
            </a:extLst>
          </p:cNvPr>
          <p:cNvGrpSpPr/>
          <p:nvPr/>
        </p:nvGrpSpPr>
        <p:grpSpPr>
          <a:xfrm>
            <a:off x="609553" y="2825942"/>
            <a:ext cx="2001568" cy="3187764"/>
            <a:chOff x="609553" y="2825942"/>
            <a:chExt cx="2001568" cy="3187764"/>
          </a:xfrm>
        </p:grpSpPr>
        <p:grpSp>
          <p:nvGrpSpPr>
            <p:cNvPr id="3422" name="Google Shape;3422;p35"/>
            <p:cNvGrpSpPr/>
            <p:nvPr/>
          </p:nvGrpSpPr>
          <p:grpSpPr>
            <a:xfrm>
              <a:off x="609600" y="2825942"/>
              <a:ext cx="1883600" cy="3187764"/>
              <a:chOff x="457200" y="2119456"/>
              <a:chExt cx="1412700" cy="2390823"/>
            </a:xfrm>
          </p:grpSpPr>
          <p:sp>
            <p:nvSpPr>
              <p:cNvPr id="3426" name="Google Shape;3426;p35"/>
              <p:cNvSpPr/>
              <p:nvPr/>
            </p:nvSpPr>
            <p:spPr>
              <a:xfrm>
                <a:off x="457200" y="2119456"/>
                <a:ext cx="1412700" cy="1564500"/>
              </a:xfrm>
              <a:prstGeom prst="roundRect">
                <a:avLst>
                  <a:gd name="adj" fmla="val 16667"/>
                </a:avLst>
              </a:prstGeom>
              <a:solidFill>
                <a:schemeClr val="lt1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sp>
            <p:nvSpPr>
              <p:cNvPr id="3427" name="Google Shape;3427;p35"/>
              <p:cNvSpPr/>
              <p:nvPr/>
            </p:nvSpPr>
            <p:spPr>
              <a:xfrm>
                <a:off x="875488" y="3934279"/>
                <a:ext cx="576000" cy="576000"/>
              </a:xfrm>
              <a:prstGeom prst="roundRect">
                <a:avLst>
                  <a:gd name="adj" fmla="val 16667"/>
                </a:avLst>
              </a:prstGeom>
              <a:solidFill>
                <a:srgbClr val="F8A065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3200" b="1">
                    <a:solidFill>
                      <a:schemeClr val="dk1"/>
                    </a:solidFill>
                    <a:latin typeface="FF Hekaya Light" panose="00000A00000000000000" pitchFamily="50" charset="-78"/>
                    <a:ea typeface="Fira Sans Extra Condensed"/>
                    <a:cs typeface="FF Hekaya Light" panose="00000A00000000000000" pitchFamily="50" charset="-78"/>
                    <a:sym typeface="Fira Sans Extra Condensed"/>
                  </a:rPr>
                  <a:t>1</a:t>
                </a:r>
                <a:endParaRPr sz="2667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cxnSp>
            <p:nvCxnSpPr>
              <p:cNvPr id="3428" name="Google Shape;3428;p35"/>
              <p:cNvCxnSpPr>
                <a:stCxn id="3427" idx="0"/>
                <a:endCxn id="3426" idx="2"/>
              </p:cNvCxnSpPr>
              <p:nvPr/>
            </p:nvCxnSpPr>
            <p:spPr>
              <a:xfrm rot="10800000">
                <a:off x="1163488" y="3684079"/>
                <a:ext cx="0" cy="250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pic>
          <p:nvPicPr>
            <p:cNvPr id="2050" name="Picture 2" descr="Aerobic Respiration Bio Anatomical Vector Illustration Diagram Stock Vector  - Illustration of compound, aerobic: 110010789">
              <a:extLst>
                <a:ext uri="{FF2B5EF4-FFF2-40B4-BE49-F238E27FC236}">
                  <a16:creationId xmlns:a16="http://schemas.microsoft.com/office/drawing/2014/main" id="{3DC38CE9-6C7F-645D-5232-4F4BD6AE2F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553" y="2916484"/>
              <a:ext cx="2001568" cy="199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55C2433-4057-F4F3-DEE8-8BDD0CBF9612}"/>
              </a:ext>
            </a:extLst>
          </p:cNvPr>
          <p:cNvGrpSpPr/>
          <p:nvPr/>
        </p:nvGrpSpPr>
        <p:grpSpPr>
          <a:xfrm>
            <a:off x="2881861" y="1724173"/>
            <a:ext cx="1883600" cy="3187770"/>
            <a:chOff x="2881861" y="1724173"/>
            <a:chExt cx="1883600" cy="3187770"/>
          </a:xfrm>
        </p:grpSpPr>
        <p:grpSp>
          <p:nvGrpSpPr>
            <p:cNvPr id="3415" name="Google Shape;3415;p35"/>
            <p:cNvGrpSpPr/>
            <p:nvPr/>
          </p:nvGrpSpPr>
          <p:grpSpPr>
            <a:xfrm>
              <a:off x="2881861" y="1724173"/>
              <a:ext cx="1883600" cy="3187770"/>
              <a:chOff x="2161422" y="1293129"/>
              <a:chExt cx="1412700" cy="2390827"/>
            </a:xfrm>
          </p:grpSpPr>
          <p:sp>
            <p:nvSpPr>
              <p:cNvPr id="3416" name="Google Shape;3416;p35"/>
              <p:cNvSpPr/>
              <p:nvPr/>
            </p:nvSpPr>
            <p:spPr>
              <a:xfrm>
                <a:off x="2161422" y="2119456"/>
                <a:ext cx="1412700" cy="1564500"/>
              </a:xfrm>
              <a:prstGeom prst="roundRect">
                <a:avLst>
                  <a:gd name="adj" fmla="val 16667"/>
                </a:avLst>
              </a:prstGeom>
              <a:solidFill>
                <a:schemeClr val="lt1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sp>
            <p:nvSpPr>
              <p:cNvPr id="3420" name="Google Shape;3420;p35"/>
              <p:cNvSpPr/>
              <p:nvPr/>
            </p:nvSpPr>
            <p:spPr>
              <a:xfrm>
                <a:off x="2579725" y="1293129"/>
                <a:ext cx="576000" cy="576000"/>
              </a:xfrm>
              <a:prstGeom prst="roundRect">
                <a:avLst>
                  <a:gd name="adj" fmla="val 16667"/>
                </a:avLst>
              </a:prstGeom>
              <a:solidFill>
                <a:srgbClr val="F8A065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3200" b="1">
                    <a:solidFill>
                      <a:schemeClr val="dk1"/>
                    </a:solidFill>
                    <a:latin typeface="FF Hekaya Light" panose="00000A00000000000000" pitchFamily="50" charset="-78"/>
                    <a:ea typeface="Fira Sans Extra Condensed"/>
                    <a:cs typeface="FF Hekaya Light" panose="00000A00000000000000" pitchFamily="50" charset="-78"/>
                    <a:sym typeface="Fira Sans Extra Condensed"/>
                  </a:rPr>
                  <a:t>2</a:t>
                </a:r>
                <a:endParaRPr sz="240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cxnSp>
            <p:nvCxnSpPr>
              <p:cNvPr id="3421" name="Google Shape;3421;p35"/>
              <p:cNvCxnSpPr>
                <a:stCxn id="3416" idx="0"/>
                <a:endCxn id="3420" idx="2"/>
              </p:cNvCxnSpPr>
              <p:nvPr/>
            </p:nvCxnSpPr>
            <p:spPr>
              <a:xfrm rot="10800000">
                <a:off x="2867772" y="1869256"/>
                <a:ext cx="0" cy="250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B826DD4-0655-5DF3-E051-A51AE2EED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rcRect t="8306" r="6045"/>
            <a:stretch/>
          </p:blipFill>
          <p:spPr>
            <a:xfrm>
              <a:off x="2927771" y="3159712"/>
              <a:ext cx="1791786" cy="1559750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4973CE7-E349-24C7-A00F-087D1A2AE03C}"/>
              </a:ext>
            </a:extLst>
          </p:cNvPr>
          <p:cNvGrpSpPr/>
          <p:nvPr/>
        </p:nvGrpSpPr>
        <p:grpSpPr>
          <a:xfrm>
            <a:off x="4719557" y="2825941"/>
            <a:ext cx="2947294" cy="3187764"/>
            <a:chOff x="4719557" y="2825941"/>
            <a:chExt cx="2947294" cy="3187764"/>
          </a:xfrm>
        </p:grpSpPr>
        <p:grpSp>
          <p:nvGrpSpPr>
            <p:cNvPr id="3589" name="Google Shape;3589;p35"/>
            <p:cNvGrpSpPr/>
            <p:nvPr/>
          </p:nvGrpSpPr>
          <p:grpSpPr>
            <a:xfrm>
              <a:off x="5154179" y="2825941"/>
              <a:ext cx="1883601" cy="3187764"/>
              <a:chOff x="3865624" y="2119456"/>
              <a:chExt cx="1412700" cy="2390823"/>
            </a:xfrm>
          </p:grpSpPr>
          <p:sp>
            <p:nvSpPr>
              <p:cNvPr id="3590" name="Google Shape;3590;p35"/>
              <p:cNvSpPr/>
              <p:nvPr/>
            </p:nvSpPr>
            <p:spPr>
              <a:xfrm>
                <a:off x="3865624" y="2119456"/>
                <a:ext cx="1412700" cy="1564500"/>
              </a:xfrm>
              <a:prstGeom prst="roundRect">
                <a:avLst>
                  <a:gd name="adj" fmla="val 16667"/>
                </a:avLst>
              </a:prstGeom>
              <a:solidFill>
                <a:schemeClr val="lt1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sp>
            <p:nvSpPr>
              <p:cNvPr id="3594" name="Google Shape;3594;p35"/>
              <p:cNvSpPr/>
              <p:nvPr/>
            </p:nvSpPr>
            <p:spPr>
              <a:xfrm>
                <a:off x="4283974" y="3934279"/>
                <a:ext cx="576000" cy="576000"/>
              </a:xfrm>
              <a:prstGeom prst="roundRect">
                <a:avLst>
                  <a:gd name="adj" fmla="val 16667"/>
                </a:avLst>
              </a:prstGeom>
              <a:solidFill>
                <a:srgbClr val="F8A065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3200" b="1">
                    <a:solidFill>
                      <a:schemeClr val="dk1"/>
                    </a:solidFill>
                    <a:latin typeface="FF Hekaya Light" panose="00000A00000000000000" pitchFamily="50" charset="-78"/>
                    <a:ea typeface="Fira Sans Extra Condensed"/>
                    <a:cs typeface="FF Hekaya Light" panose="00000A00000000000000" pitchFamily="50" charset="-78"/>
                    <a:sym typeface="Fira Sans Extra Condensed"/>
                  </a:rPr>
                  <a:t>3</a:t>
                </a:r>
                <a:endParaRPr sz="240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cxnSp>
            <p:nvCxnSpPr>
              <p:cNvPr id="3595" name="Google Shape;3595;p35"/>
              <p:cNvCxnSpPr>
                <a:stCxn id="3590" idx="2"/>
                <a:endCxn id="3594" idx="0"/>
              </p:cNvCxnSpPr>
              <p:nvPr/>
            </p:nvCxnSpPr>
            <p:spPr>
              <a:xfrm>
                <a:off x="4571974" y="3683956"/>
                <a:ext cx="0" cy="250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pic>
          <p:nvPicPr>
            <p:cNvPr id="2052" name="Picture 4" descr="Chloroplasts | My Storybook">
              <a:extLst>
                <a:ext uri="{FF2B5EF4-FFF2-40B4-BE49-F238E27FC236}">
                  <a16:creationId xmlns:a16="http://schemas.microsoft.com/office/drawing/2014/main" id="{C2954ABC-3DD4-8373-14B2-FFA9A33D24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CDFFFE"/>
                </a:clrFrom>
                <a:clrTo>
                  <a:srgbClr val="CD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557" y="3003861"/>
              <a:ext cx="2947294" cy="1669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EDD8220-D47F-0E53-DD30-9008FFE5CCC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8907" y="883945"/>
            <a:ext cx="2991052" cy="3877557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AFF8CB01-86F7-5CFD-2EB3-C66E76F56A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95" b="70312"/>
          <a:stretch/>
        </p:blipFill>
        <p:spPr>
          <a:xfrm>
            <a:off x="10447886" y="0"/>
            <a:ext cx="1744113" cy="2036028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C8B262D3-6EE6-F6A3-4CC4-F2C4EEC00EDA}"/>
              </a:ext>
            </a:extLst>
          </p:cNvPr>
          <p:cNvGrpSpPr/>
          <p:nvPr/>
        </p:nvGrpSpPr>
        <p:grpSpPr>
          <a:xfrm>
            <a:off x="7235918" y="1724173"/>
            <a:ext cx="2734789" cy="3187770"/>
            <a:chOff x="7235918" y="1724173"/>
            <a:chExt cx="2734789" cy="3187770"/>
          </a:xfrm>
        </p:grpSpPr>
        <p:grpSp>
          <p:nvGrpSpPr>
            <p:cNvPr id="3596" name="Google Shape;3596;p35"/>
            <p:cNvGrpSpPr/>
            <p:nvPr/>
          </p:nvGrpSpPr>
          <p:grpSpPr>
            <a:xfrm>
              <a:off x="7426482" y="1724173"/>
              <a:ext cx="1883599" cy="3187770"/>
              <a:chOff x="5569906" y="1293129"/>
              <a:chExt cx="1412700" cy="2390827"/>
            </a:xfrm>
          </p:grpSpPr>
          <p:sp>
            <p:nvSpPr>
              <p:cNvPr id="3597" name="Google Shape;3597;p35"/>
              <p:cNvSpPr/>
              <p:nvPr/>
            </p:nvSpPr>
            <p:spPr>
              <a:xfrm>
                <a:off x="5569906" y="2119456"/>
                <a:ext cx="1412700" cy="1564500"/>
              </a:xfrm>
              <a:prstGeom prst="roundRect">
                <a:avLst>
                  <a:gd name="adj" fmla="val 16667"/>
                </a:avLst>
              </a:prstGeom>
              <a:solidFill>
                <a:schemeClr val="lt1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sp>
            <p:nvSpPr>
              <p:cNvPr id="3601" name="Google Shape;3601;p35"/>
              <p:cNvSpPr/>
              <p:nvPr/>
            </p:nvSpPr>
            <p:spPr>
              <a:xfrm>
                <a:off x="5988256" y="1293129"/>
                <a:ext cx="576000" cy="576000"/>
              </a:xfrm>
              <a:prstGeom prst="roundRect">
                <a:avLst>
                  <a:gd name="adj" fmla="val 16667"/>
                </a:avLst>
              </a:prstGeom>
              <a:solidFill>
                <a:srgbClr val="F8A065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3200" b="1" dirty="0">
                    <a:solidFill>
                      <a:schemeClr val="dk1"/>
                    </a:solidFill>
                    <a:latin typeface="FF Hekaya Light" panose="00000A00000000000000" pitchFamily="50" charset="-78"/>
                    <a:ea typeface="Fira Sans Extra Condensed"/>
                    <a:cs typeface="FF Hekaya Light" panose="00000A00000000000000" pitchFamily="50" charset="-78"/>
                    <a:sym typeface="Fira Sans Extra Condensed"/>
                  </a:rPr>
                  <a:t>4</a:t>
                </a:r>
                <a:endParaRPr sz="2400" dirty="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cxnSp>
            <p:nvCxnSpPr>
              <p:cNvPr id="3602" name="Google Shape;3602;p35"/>
              <p:cNvCxnSpPr>
                <a:stCxn id="3601" idx="2"/>
                <a:endCxn id="3597" idx="0"/>
              </p:cNvCxnSpPr>
              <p:nvPr/>
            </p:nvCxnSpPr>
            <p:spPr>
              <a:xfrm>
                <a:off x="6276256" y="1869129"/>
                <a:ext cx="0" cy="250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6" name="Google Shape;301;p29">
              <a:extLst>
                <a:ext uri="{FF2B5EF4-FFF2-40B4-BE49-F238E27FC236}">
                  <a16:creationId xmlns:a16="http://schemas.microsoft.com/office/drawing/2014/main" id="{C80A0740-7CDA-61FD-42D6-8A5AC5418B47}"/>
                </a:ext>
              </a:extLst>
            </p:cNvPr>
            <p:cNvSpPr/>
            <p:nvPr/>
          </p:nvSpPr>
          <p:spPr>
            <a:xfrm>
              <a:off x="7235918" y="2825941"/>
              <a:ext cx="2734789" cy="2086000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9" name="Google Shape;3606;p35">
              <a:extLst>
                <a:ext uri="{FF2B5EF4-FFF2-40B4-BE49-F238E27FC236}">
                  <a16:creationId xmlns:a16="http://schemas.microsoft.com/office/drawing/2014/main" id="{C83C4E42-2DF9-0985-57FD-25D3634FEE55}"/>
                </a:ext>
              </a:extLst>
            </p:cNvPr>
            <p:cNvSpPr txBox="1"/>
            <p:nvPr/>
          </p:nvSpPr>
          <p:spPr>
            <a:xfrm>
              <a:off x="7383733" y="3236290"/>
              <a:ext cx="2127641" cy="46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>
                <a:defRPr lang="en-US"/>
              </a:defPPr>
              <a:lvl1pPr algn="ctr">
                <a:buClr>
                  <a:srgbClr val="000000"/>
                </a:buClr>
                <a:buSzPts val="1100"/>
                <a:defRPr sz="2400" b="1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</a:defRPr>
              </a:lvl1pPr>
            </a:lstStyle>
            <a:p>
              <a:r>
                <a:rPr lang="ar-OM" dirty="0">
                  <a:sym typeface="Fira Sans Extra Condensed"/>
                </a:rPr>
                <a:t>1- </a:t>
              </a:r>
              <a:r>
                <a:rPr lang="ar-OM" sz="2400" b="1" dirty="0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المعادلة اللفظية</a:t>
              </a:r>
              <a:endParaRPr lang="ar-OM" sz="2400" b="1" dirty="0">
                <a:solidFill>
                  <a:srgbClr val="000000"/>
                </a:solidFill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  <a:sym typeface="Fira Sans Extra Condensed"/>
              </a:endParaRPr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4618D057-4FB0-B8AB-75D3-9053A39BF06B}"/>
              </a:ext>
            </a:extLst>
          </p:cNvPr>
          <p:cNvSpPr txBox="1">
            <a:spLocks/>
          </p:cNvSpPr>
          <p:nvPr/>
        </p:nvSpPr>
        <p:spPr>
          <a:xfrm>
            <a:off x="1672359" y="6404790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D588BE4-B137-0506-CB07-C3E3A83E252A}"/>
              </a:ext>
            </a:extLst>
          </p:cNvPr>
          <p:cNvGrpSpPr/>
          <p:nvPr/>
        </p:nvGrpSpPr>
        <p:grpSpPr>
          <a:xfrm>
            <a:off x="0" y="785614"/>
            <a:ext cx="3423615" cy="2037109"/>
            <a:chOff x="0" y="785614"/>
            <a:chExt cx="3423615" cy="2037109"/>
          </a:xfrm>
        </p:grpSpPr>
        <p:sp>
          <p:nvSpPr>
            <p:cNvPr id="18" name="Google Shape;301;p29">
              <a:extLst>
                <a:ext uri="{FF2B5EF4-FFF2-40B4-BE49-F238E27FC236}">
                  <a16:creationId xmlns:a16="http://schemas.microsoft.com/office/drawing/2014/main" id="{1297AA0D-FC26-812A-37E4-2C983A14F6B4}"/>
                </a:ext>
              </a:extLst>
            </p:cNvPr>
            <p:cNvSpPr/>
            <p:nvPr/>
          </p:nvSpPr>
          <p:spPr>
            <a:xfrm>
              <a:off x="1142713" y="817157"/>
              <a:ext cx="1963456" cy="1113927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rgbClr val="F8A06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13" name="Google Shape;301;p29">
              <a:extLst>
                <a:ext uri="{FF2B5EF4-FFF2-40B4-BE49-F238E27FC236}">
                  <a16:creationId xmlns:a16="http://schemas.microsoft.com/office/drawing/2014/main" id="{C35CEC10-AB72-2E6E-CED6-5C16CA4BDFFD}"/>
                </a:ext>
              </a:extLst>
            </p:cNvPr>
            <p:cNvSpPr/>
            <p:nvPr/>
          </p:nvSpPr>
          <p:spPr>
            <a:xfrm>
              <a:off x="0" y="1179324"/>
              <a:ext cx="3423615" cy="1643399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2" name="Google Shape;3424;p35">
              <a:extLst>
                <a:ext uri="{FF2B5EF4-FFF2-40B4-BE49-F238E27FC236}">
                  <a16:creationId xmlns:a16="http://schemas.microsoft.com/office/drawing/2014/main" id="{CA148C4E-ED0F-D857-3C67-48D128B751CA}"/>
                </a:ext>
              </a:extLst>
            </p:cNvPr>
            <p:cNvSpPr txBox="1"/>
            <p:nvPr/>
          </p:nvSpPr>
          <p:spPr>
            <a:xfrm>
              <a:off x="1006055" y="785614"/>
              <a:ext cx="1883661" cy="46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ar-OM" sz="2400" b="1" dirty="0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التعريف</a:t>
              </a:r>
              <a:endParaRPr sz="2400" b="1" dirty="0">
                <a:solidFill>
                  <a:srgbClr val="000000"/>
                </a:solidFill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  <a:sym typeface="Fira Sans Extra Condensed"/>
              </a:endParaRPr>
            </a:p>
          </p:txBody>
        </p:sp>
        <p:sp>
          <p:nvSpPr>
            <p:cNvPr id="35" name="Google Shape;3425;p35">
              <a:extLst>
                <a:ext uri="{FF2B5EF4-FFF2-40B4-BE49-F238E27FC236}">
                  <a16:creationId xmlns:a16="http://schemas.microsoft.com/office/drawing/2014/main" id="{3DE6FC89-6500-CCAE-1D07-8431EBBBFB46}"/>
                </a:ext>
              </a:extLst>
            </p:cNvPr>
            <p:cNvSpPr txBox="1"/>
            <p:nvPr/>
          </p:nvSpPr>
          <p:spPr>
            <a:xfrm>
              <a:off x="277119" y="1231911"/>
              <a:ext cx="2472260" cy="9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 rtl="1"/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مجموعة من التفاعلات الكيميائية التي تحدث في الخلايا تتحكم بها انزيمات محددة لتفكيك جزيئات المواد العضوية من أجل تحرير الطاقة المختزنة فيها</a:t>
              </a:r>
              <a:endParaRPr lang="ar-OM" dirty="0">
                <a:latin typeface="FF Hekaya Light" panose="00000A00000000000000" pitchFamily="50" charset="-78"/>
                <a:ea typeface="Roboto"/>
                <a:cs typeface="FF Hekaya Light" panose="00000A00000000000000" pitchFamily="50" charset="-78"/>
                <a:sym typeface="Roboto"/>
              </a:endParaRPr>
            </a:p>
            <a:p>
              <a:pPr algn="ctr" rtl="1"/>
              <a:endParaRPr lang="ar-OM" dirty="0">
                <a:latin typeface="FF Hekaya Light" panose="00000A00000000000000" pitchFamily="50" charset="-78"/>
                <a:ea typeface="Roboto"/>
                <a:cs typeface="FF Hekaya Light" panose="00000A00000000000000" pitchFamily="50" charset="-78"/>
                <a:sym typeface="Roboto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8D1D441-9A47-64C3-A996-BC4AD8F7F48C}"/>
              </a:ext>
            </a:extLst>
          </p:cNvPr>
          <p:cNvGrpSpPr/>
          <p:nvPr/>
        </p:nvGrpSpPr>
        <p:grpSpPr>
          <a:xfrm>
            <a:off x="2877035" y="4937089"/>
            <a:ext cx="2159139" cy="1107459"/>
            <a:chOff x="2877035" y="4937089"/>
            <a:chExt cx="2159139" cy="1107459"/>
          </a:xfrm>
        </p:grpSpPr>
        <p:sp>
          <p:nvSpPr>
            <p:cNvPr id="39" name="Google Shape;301;p29">
              <a:extLst>
                <a:ext uri="{FF2B5EF4-FFF2-40B4-BE49-F238E27FC236}">
                  <a16:creationId xmlns:a16="http://schemas.microsoft.com/office/drawing/2014/main" id="{C90C98B5-B4E1-7F6E-4EBF-EF4BDB217136}"/>
                </a:ext>
              </a:extLst>
            </p:cNvPr>
            <p:cNvSpPr/>
            <p:nvPr/>
          </p:nvSpPr>
          <p:spPr>
            <a:xfrm>
              <a:off x="2877035" y="4937089"/>
              <a:ext cx="2159139" cy="884591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40" name="Google Shape;3419;p35">
              <a:extLst>
                <a:ext uri="{FF2B5EF4-FFF2-40B4-BE49-F238E27FC236}">
                  <a16:creationId xmlns:a16="http://schemas.microsoft.com/office/drawing/2014/main" id="{37D53239-341E-8636-122F-AC90F76256B9}"/>
                </a:ext>
              </a:extLst>
            </p:cNvPr>
            <p:cNvSpPr txBox="1"/>
            <p:nvPr/>
          </p:nvSpPr>
          <p:spPr>
            <a:xfrm>
              <a:off x="2881814" y="5061748"/>
              <a:ext cx="1883661" cy="9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/>
              <a:r>
                <a:rPr lang="ar-OM" sz="2000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تستخدم الأكسجين</a:t>
              </a:r>
              <a:endParaRPr lang="ar-OM" sz="14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A03AE65-FC7A-18F8-E2FE-4E47210BA07E}"/>
              </a:ext>
            </a:extLst>
          </p:cNvPr>
          <p:cNvGrpSpPr/>
          <p:nvPr/>
        </p:nvGrpSpPr>
        <p:grpSpPr>
          <a:xfrm>
            <a:off x="4659875" y="1224055"/>
            <a:ext cx="3150546" cy="1579105"/>
            <a:chOff x="4659875" y="1224055"/>
            <a:chExt cx="3150546" cy="1579105"/>
          </a:xfrm>
        </p:grpSpPr>
        <p:sp>
          <p:nvSpPr>
            <p:cNvPr id="17" name="Google Shape;301;p29">
              <a:extLst>
                <a:ext uri="{FF2B5EF4-FFF2-40B4-BE49-F238E27FC236}">
                  <a16:creationId xmlns:a16="http://schemas.microsoft.com/office/drawing/2014/main" id="{DC2B3DBE-E855-7FCB-D52E-E7936A717E5B}"/>
                </a:ext>
              </a:extLst>
            </p:cNvPr>
            <p:cNvSpPr/>
            <p:nvPr/>
          </p:nvSpPr>
          <p:spPr>
            <a:xfrm>
              <a:off x="5257489" y="1224055"/>
              <a:ext cx="1963456" cy="1113927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rgbClr val="F8A06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14" name="Google Shape;301;p29">
              <a:extLst>
                <a:ext uri="{FF2B5EF4-FFF2-40B4-BE49-F238E27FC236}">
                  <a16:creationId xmlns:a16="http://schemas.microsoft.com/office/drawing/2014/main" id="{60720169-1715-3698-54FD-3234B9B450D5}"/>
                </a:ext>
              </a:extLst>
            </p:cNvPr>
            <p:cNvSpPr/>
            <p:nvPr/>
          </p:nvSpPr>
          <p:spPr>
            <a:xfrm>
              <a:off x="4659875" y="1689233"/>
              <a:ext cx="3150546" cy="1113927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42" name="Google Shape;3593;p35">
              <a:extLst>
                <a:ext uri="{FF2B5EF4-FFF2-40B4-BE49-F238E27FC236}">
                  <a16:creationId xmlns:a16="http://schemas.microsoft.com/office/drawing/2014/main" id="{61CAC228-8090-CA32-C7D3-151277C01CCF}"/>
                </a:ext>
              </a:extLst>
            </p:cNvPr>
            <p:cNvSpPr txBox="1"/>
            <p:nvPr/>
          </p:nvSpPr>
          <p:spPr>
            <a:xfrm>
              <a:off x="5121180" y="1801300"/>
              <a:ext cx="1883661" cy="9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>
                <a:defRPr lang="en-US"/>
              </a:defPPr>
              <a:lvl1pPr algn="ctr" rtl="1">
                <a:defRPr>
                  <a:latin typeface="FF Hekaya Light" panose="00000A00000000000000" pitchFamily="50" charset="-78"/>
                  <a:cs typeface="FF Hekaya Light" panose="00000A00000000000000" pitchFamily="50" charset="-78"/>
                </a:defRPr>
              </a:lvl1pPr>
            </a:lstStyle>
            <a:p>
              <a:r>
                <a:rPr lang="ar-OM" dirty="0">
                  <a:sym typeface="Londrina Solid"/>
                </a:rPr>
                <a:t>ينتج طاقة كبيرة من تفكيك جزيء جلكوز واحد </a:t>
              </a:r>
            </a:p>
          </p:txBody>
        </p:sp>
        <p:sp>
          <p:nvSpPr>
            <p:cNvPr id="44" name="Google Shape;3592;p35">
              <a:extLst>
                <a:ext uri="{FF2B5EF4-FFF2-40B4-BE49-F238E27FC236}">
                  <a16:creationId xmlns:a16="http://schemas.microsoft.com/office/drawing/2014/main" id="{FF7FC1D9-B1A8-1B6B-41DE-E2AB62397F57}"/>
                </a:ext>
              </a:extLst>
            </p:cNvPr>
            <p:cNvSpPr txBox="1"/>
            <p:nvPr/>
          </p:nvSpPr>
          <p:spPr>
            <a:xfrm>
              <a:off x="5154162" y="1317441"/>
              <a:ext cx="1883662" cy="46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ar-OM" sz="2400" b="1" dirty="0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كمية الطاقة </a:t>
              </a:r>
              <a:endParaRPr sz="2400" b="1" dirty="0">
                <a:solidFill>
                  <a:srgbClr val="000000"/>
                </a:solidFill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  <a:sym typeface="Fira Sans Extra Condensed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1EFD767-5E00-1EBE-1A89-01E1CEFBFD29}"/>
              </a:ext>
            </a:extLst>
          </p:cNvPr>
          <p:cNvGrpSpPr/>
          <p:nvPr/>
        </p:nvGrpSpPr>
        <p:grpSpPr>
          <a:xfrm>
            <a:off x="6836717" y="5194254"/>
            <a:ext cx="5617049" cy="431087"/>
            <a:chOff x="6836717" y="5194254"/>
            <a:chExt cx="5617049" cy="43108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5E6A039-5DDD-3C9B-65BF-2B4729CEA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36717" y="5194254"/>
              <a:ext cx="4946728" cy="431087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93C52D2-21C2-315C-8FD8-A8D12BB4F716}"/>
                </a:ext>
              </a:extLst>
            </p:cNvPr>
            <p:cNvSpPr txBox="1"/>
            <p:nvPr/>
          </p:nvSpPr>
          <p:spPr>
            <a:xfrm>
              <a:off x="11685766" y="5210480"/>
              <a:ext cx="768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r-OM" sz="1800" dirty="0"/>
                <a:t>(1)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7C4334C-2B73-BBDC-6E18-E40DCC187C37}"/>
              </a:ext>
            </a:extLst>
          </p:cNvPr>
          <p:cNvGrpSpPr/>
          <p:nvPr/>
        </p:nvGrpSpPr>
        <p:grpSpPr>
          <a:xfrm>
            <a:off x="6641509" y="5629168"/>
            <a:ext cx="5812257" cy="425540"/>
            <a:chOff x="6641509" y="5629168"/>
            <a:chExt cx="5812257" cy="42554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5F3E3C2-406E-DB88-5AB6-028A01311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41509" y="5629168"/>
              <a:ext cx="5141936" cy="42554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24424FB-459F-27E0-BC6B-2C0EC6F1E32E}"/>
                </a:ext>
              </a:extLst>
            </p:cNvPr>
            <p:cNvSpPr txBox="1"/>
            <p:nvPr/>
          </p:nvSpPr>
          <p:spPr>
            <a:xfrm>
              <a:off x="11685766" y="5664150"/>
              <a:ext cx="768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r-OM" sz="1800" dirty="0"/>
                <a:t>(2)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664C4E5-31E9-DCAE-303C-8AB2F9F71D27}"/>
              </a:ext>
            </a:extLst>
          </p:cNvPr>
          <p:cNvSpPr txBox="1"/>
          <p:nvPr/>
        </p:nvSpPr>
        <p:spPr>
          <a:xfrm>
            <a:off x="7074836" y="3688994"/>
            <a:ext cx="254608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 algn="ctr">
              <a:buClr>
                <a:srgbClr val="000000"/>
              </a:buClr>
              <a:buSzPts val="1100"/>
              <a:defRPr sz="2400" b="1"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</a:defRPr>
            </a:lvl1pPr>
          </a:lstStyle>
          <a:p>
            <a:r>
              <a:rPr lang="ar-OM" dirty="0"/>
              <a:t>2- المعادلة الكيميائية الموزونة: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9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EDD8220-D47F-0E53-DD30-9008FFE5CC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8907" y="883945"/>
            <a:ext cx="2991052" cy="3877557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12D14BA6-EB93-23CC-E775-DE55BF05DE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95" b="70312"/>
          <a:stretch/>
        </p:blipFill>
        <p:spPr>
          <a:xfrm flipH="1">
            <a:off x="0" y="-13377"/>
            <a:ext cx="1744113" cy="2036028"/>
          </a:xfrm>
          <a:prstGeom prst="rect">
            <a:avLst/>
          </a:prstGeom>
        </p:spPr>
      </p:pic>
      <p:sp>
        <p:nvSpPr>
          <p:cNvPr id="3429" name="Google Shape;3429;p35"/>
          <p:cNvSpPr txBox="1">
            <a:spLocks noGrp="1"/>
          </p:cNvSpPr>
          <p:nvPr>
            <p:ph type="title"/>
          </p:nvPr>
        </p:nvSpPr>
        <p:spPr>
          <a:xfrm>
            <a:off x="712966" y="27703"/>
            <a:ext cx="10972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 algn="ctr" rtl="1">
              <a:spcAft>
                <a:spcPts val="2133"/>
              </a:spcAft>
            </a:pPr>
            <a:r>
              <a:rPr lang="ar-OM" sz="4400" b="1" dirty="0">
                <a:solidFill>
                  <a:schemeClr val="accent1">
                    <a:lumMod val="50000"/>
                  </a:schemeClr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التنفس اللاهوائي </a:t>
            </a:r>
          </a:p>
        </p:txBody>
      </p:sp>
      <p:grpSp>
        <p:nvGrpSpPr>
          <p:cNvPr id="3596" name="Google Shape;3596;p35"/>
          <p:cNvGrpSpPr/>
          <p:nvPr/>
        </p:nvGrpSpPr>
        <p:grpSpPr>
          <a:xfrm>
            <a:off x="7426480" y="1724173"/>
            <a:ext cx="2231493" cy="3187770"/>
            <a:chOff x="5569906" y="1293129"/>
            <a:chExt cx="1673621" cy="2390827"/>
          </a:xfrm>
        </p:grpSpPr>
        <p:sp>
          <p:nvSpPr>
            <p:cNvPr id="3597" name="Google Shape;3597;p35"/>
            <p:cNvSpPr/>
            <p:nvPr/>
          </p:nvSpPr>
          <p:spPr>
            <a:xfrm>
              <a:off x="5569906" y="2119456"/>
              <a:ext cx="1673621" cy="15645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8575" cap="flat" cmpd="sng">
              <a:solidFill>
                <a:schemeClr val="accent4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601" name="Google Shape;3601;p35"/>
            <p:cNvSpPr/>
            <p:nvPr/>
          </p:nvSpPr>
          <p:spPr>
            <a:xfrm>
              <a:off x="6118716" y="1293129"/>
              <a:ext cx="576000" cy="576000"/>
            </a:xfrm>
            <a:prstGeom prst="roundRect">
              <a:avLst>
                <a:gd name="adj" fmla="val 16667"/>
              </a:avLst>
            </a:prstGeom>
            <a:solidFill>
              <a:srgbClr val="F8A065"/>
            </a:solidFill>
            <a:ln w="28575" cap="flat" cmpd="sng">
              <a:solidFill>
                <a:schemeClr val="accent4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" sz="3200" b="1" dirty="0">
                  <a:solidFill>
                    <a:schemeClr val="dk1"/>
                  </a:solidFill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4</a:t>
              </a:r>
              <a:endParaRPr sz="24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cxnSp>
          <p:nvCxnSpPr>
            <p:cNvPr id="3602" name="Google Shape;3602;p35"/>
            <p:cNvCxnSpPr>
              <a:cxnSpLocks/>
              <a:stCxn id="3601" idx="2"/>
              <a:endCxn id="3597" idx="0"/>
            </p:cNvCxnSpPr>
            <p:nvPr/>
          </p:nvCxnSpPr>
          <p:spPr>
            <a:xfrm>
              <a:off x="6406716" y="1869129"/>
              <a:ext cx="1" cy="25032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7738C6-7285-2079-F46D-1F11F15456A4}"/>
              </a:ext>
            </a:extLst>
          </p:cNvPr>
          <p:cNvGrpSpPr/>
          <p:nvPr/>
        </p:nvGrpSpPr>
        <p:grpSpPr>
          <a:xfrm>
            <a:off x="609553" y="2825942"/>
            <a:ext cx="2001568" cy="3187764"/>
            <a:chOff x="609553" y="2825942"/>
            <a:chExt cx="2001568" cy="3187764"/>
          </a:xfrm>
        </p:grpSpPr>
        <p:grpSp>
          <p:nvGrpSpPr>
            <p:cNvPr id="3422" name="Google Shape;3422;p35"/>
            <p:cNvGrpSpPr/>
            <p:nvPr/>
          </p:nvGrpSpPr>
          <p:grpSpPr>
            <a:xfrm>
              <a:off x="609600" y="2825942"/>
              <a:ext cx="1883600" cy="3187764"/>
              <a:chOff x="457200" y="2119456"/>
              <a:chExt cx="1412700" cy="2390823"/>
            </a:xfrm>
          </p:grpSpPr>
          <p:sp>
            <p:nvSpPr>
              <p:cNvPr id="3426" name="Google Shape;3426;p35"/>
              <p:cNvSpPr/>
              <p:nvPr/>
            </p:nvSpPr>
            <p:spPr>
              <a:xfrm>
                <a:off x="457200" y="2119456"/>
                <a:ext cx="1412700" cy="1564500"/>
              </a:xfrm>
              <a:prstGeom prst="roundRect">
                <a:avLst>
                  <a:gd name="adj" fmla="val 16667"/>
                </a:avLst>
              </a:prstGeom>
              <a:solidFill>
                <a:schemeClr val="lt1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sp>
            <p:nvSpPr>
              <p:cNvPr id="3427" name="Google Shape;3427;p35"/>
              <p:cNvSpPr/>
              <p:nvPr/>
            </p:nvSpPr>
            <p:spPr>
              <a:xfrm>
                <a:off x="875488" y="3934279"/>
                <a:ext cx="576000" cy="576000"/>
              </a:xfrm>
              <a:prstGeom prst="roundRect">
                <a:avLst>
                  <a:gd name="adj" fmla="val 16667"/>
                </a:avLst>
              </a:prstGeom>
              <a:solidFill>
                <a:srgbClr val="F8A065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3200" b="1">
                    <a:solidFill>
                      <a:schemeClr val="dk1"/>
                    </a:solidFill>
                    <a:latin typeface="FF Hekaya Light" panose="00000A00000000000000" pitchFamily="50" charset="-78"/>
                    <a:ea typeface="Fira Sans Extra Condensed"/>
                    <a:cs typeface="FF Hekaya Light" panose="00000A00000000000000" pitchFamily="50" charset="-78"/>
                    <a:sym typeface="Fira Sans Extra Condensed"/>
                  </a:rPr>
                  <a:t>1</a:t>
                </a:r>
                <a:endParaRPr sz="2667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cxnSp>
            <p:nvCxnSpPr>
              <p:cNvPr id="3428" name="Google Shape;3428;p35"/>
              <p:cNvCxnSpPr>
                <a:stCxn id="3427" idx="0"/>
                <a:endCxn id="3426" idx="2"/>
              </p:cNvCxnSpPr>
              <p:nvPr/>
            </p:nvCxnSpPr>
            <p:spPr>
              <a:xfrm rot="10800000">
                <a:off x="1163488" y="3684079"/>
                <a:ext cx="0" cy="250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pic>
          <p:nvPicPr>
            <p:cNvPr id="2050" name="Picture 2" descr="Aerobic Respiration Bio Anatomical Vector Illustration Diagram Stock Vector  - Illustration of compound, aerobic: 110010789">
              <a:extLst>
                <a:ext uri="{FF2B5EF4-FFF2-40B4-BE49-F238E27FC236}">
                  <a16:creationId xmlns:a16="http://schemas.microsoft.com/office/drawing/2014/main" id="{3DC38CE9-6C7F-645D-5232-4F4BD6AE2F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553" y="2916484"/>
              <a:ext cx="2001568" cy="199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4960DD1-A69C-D2B5-F5D5-BD7C7A9EDDBB}"/>
              </a:ext>
            </a:extLst>
          </p:cNvPr>
          <p:cNvGrpSpPr/>
          <p:nvPr/>
        </p:nvGrpSpPr>
        <p:grpSpPr>
          <a:xfrm>
            <a:off x="4719557" y="2825941"/>
            <a:ext cx="2947294" cy="3187764"/>
            <a:chOff x="4719557" y="2825941"/>
            <a:chExt cx="2947294" cy="3187764"/>
          </a:xfrm>
        </p:grpSpPr>
        <p:grpSp>
          <p:nvGrpSpPr>
            <p:cNvPr id="3589" name="Google Shape;3589;p35"/>
            <p:cNvGrpSpPr/>
            <p:nvPr/>
          </p:nvGrpSpPr>
          <p:grpSpPr>
            <a:xfrm>
              <a:off x="5154179" y="2825941"/>
              <a:ext cx="1883601" cy="3187764"/>
              <a:chOff x="3865624" y="2119456"/>
              <a:chExt cx="1412700" cy="2390823"/>
            </a:xfrm>
          </p:grpSpPr>
          <p:sp>
            <p:nvSpPr>
              <p:cNvPr id="3590" name="Google Shape;3590;p35"/>
              <p:cNvSpPr/>
              <p:nvPr/>
            </p:nvSpPr>
            <p:spPr>
              <a:xfrm>
                <a:off x="3865624" y="2119456"/>
                <a:ext cx="1412700" cy="1564500"/>
              </a:xfrm>
              <a:prstGeom prst="roundRect">
                <a:avLst>
                  <a:gd name="adj" fmla="val 16667"/>
                </a:avLst>
              </a:prstGeom>
              <a:solidFill>
                <a:schemeClr val="lt1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sp>
            <p:nvSpPr>
              <p:cNvPr id="3594" name="Google Shape;3594;p35"/>
              <p:cNvSpPr/>
              <p:nvPr/>
            </p:nvSpPr>
            <p:spPr>
              <a:xfrm>
                <a:off x="4283974" y="3934279"/>
                <a:ext cx="576000" cy="576000"/>
              </a:xfrm>
              <a:prstGeom prst="roundRect">
                <a:avLst>
                  <a:gd name="adj" fmla="val 16667"/>
                </a:avLst>
              </a:prstGeom>
              <a:solidFill>
                <a:srgbClr val="F8A065"/>
              </a:solidFill>
              <a:ln w="28575" cap="flat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3200" b="1">
                    <a:solidFill>
                      <a:schemeClr val="dk1"/>
                    </a:solidFill>
                    <a:latin typeface="FF Hekaya Light" panose="00000A00000000000000" pitchFamily="50" charset="-78"/>
                    <a:ea typeface="Fira Sans Extra Condensed"/>
                    <a:cs typeface="FF Hekaya Light" panose="00000A00000000000000" pitchFamily="50" charset="-78"/>
                    <a:sym typeface="Fira Sans Extra Condensed"/>
                  </a:rPr>
                  <a:t>3</a:t>
                </a:r>
                <a:endParaRPr sz="2400">
                  <a:latin typeface="FF Hekaya Light" panose="00000A00000000000000" pitchFamily="50" charset="-78"/>
                  <a:cs typeface="FF Hekaya Light" panose="00000A00000000000000" pitchFamily="50" charset="-78"/>
                </a:endParaRPr>
              </a:p>
            </p:txBody>
          </p:sp>
          <p:cxnSp>
            <p:nvCxnSpPr>
              <p:cNvPr id="3595" name="Google Shape;3595;p35"/>
              <p:cNvCxnSpPr>
                <a:stCxn id="3590" idx="2"/>
                <a:endCxn id="3594" idx="0"/>
              </p:cNvCxnSpPr>
              <p:nvPr/>
            </p:nvCxnSpPr>
            <p:spPr>
              <a:xfrm>
                <a:off x="4571974" y="3683956"/>
                <a:ext cx="0" cy="250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pic>
          <p:nvPicPr>
            <p:cNvPr id="2052" name="Picture 4" descr="Chloroplasts | My Storybook">
              <a:extLst>
                <a:ext uri="{FF2B5EF4-FFF2-40B4-BE49-F238E27FC236}">
                  <a16:creationId xmlns:a16="http://schemas.microsoft.com/office/drawing/2014/main" id="{C2954ABC-3DD4-8373-14B2-FFA9A33D24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CDFFFE"/>
                </a:clrFrom>
                <a:clrTo>
                  <a:srgbClr val="CD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557" y="3003861"/>
              <a:ext cx="2947294" cy="1669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AFF8CB01-86F7-5CFD-2EB3-C66E76F56A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95" b="70312"/>
          <a:stretch/>
        </p:blipFill>
        <p:spPr>
          <a:xfrm>
            <a:off x="10447886" y="0"/>
            <a:ext cx="1744113" cy="2036028"/>
          </a:xfrm>
          <a:prstGeom prst="rect">
            <a:avLst/>
          </a:prstGeom>
        </p:spPr>
      </p:pic>
      <p:sp>
        <p:nvSpPr>
          <p:cNvPr id="9" name="Google Shape;3606;p35">
            <a:extLst>
              <a:ext uri="{FF2B5EF4-FFF2-40B4-BE49-F238E27FC236}">
                <a16:creationId xmlns:a16="http://schemas.microsoft.com/office/drawing/2014/main" id="{C83C4E42-2DF9-0985-57FD-25D3634FEE55}"/>
              </a:ext>
            </a:extLst>
          </p:cNvPr>
          <p:cNvSpPr txBox="1"/>
          <p:nvPr/>
        </p:nvSpPr>
        <p:spPr>
          <a:xfrm>
            <a:off x="7427505" y="2768373"/>
            <a:ext cx="2190878" cy="999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 algn="ctr">
              <a:buClr>
                <a:srgbClr val="000000"/>
              </a:buClr>
              <a:buSzPts val="1100"/>
              <a:defRPr sz="2400" b="1"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</a:defRPr>
            </a:lvl1pPr>
          </a:lstStyle>
          <a:p>
            <a:r>
              <a:rPr lang="ar-OM" sz="1800" dirty="0"/>
              <a:t>(1)</a:t>
            </a:r>
          </a:p>
          <a:p>
            <a:r>
              <a:rPr lang="ar-OM" sz="1800" dirty="0"/>
              <a:t>تحدث في </a:t>
            </a:r>
            <a:r>
              <a:rPr lang="ar-OM" sz="1800" dirty="0">
                <a:solidFill>
                  <a:schemeClr val="accent2"/>
                </a:solidFill>
              </a:rPr>
              <a:t>خلايا الخميرة </a:t>
            </a:r>
            <a:r>
              <a:rPr lang="ar-OM" sz="1800" dirty="0"/>
              <a:t>وأحيانا النباتات</a:t>
            </a:r>
            <a:endParaRPr lang="en-US" sz="18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1F54160-BEA3-7A7B-330E-C309F8954588}"/>
              </a:ext>
            </a:extLst>
          </p:cNvPr>
          <p:cNvGrpSpPr/>
          <p:nvPr/>
        </p:nvGrpSpPr>
        <p:grpSpPr>
          <a:xfrm>
            <a:off x="7107325" y="5096577"/>
            <a:ext cx="4771243" cy="674337"/>
            <a:chOff x="7107325" y="5096577"/>
            <a:chExt cx="4771243" cy="67433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D8375F2-C86F-373F-85F3-FFB1B23EF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107325" y="5331457"/>
              <a:ext cx="4771243" cy="43945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9A31F67-6DBE-FE00-D9CB-96EA6A0B0ADB}"/>
                </a:ext>
              </a:extLst>
            </p:cNvPr>
            <p:cNvSpPr txBox="1"/>
            <p:nvPr/>
          </p:nvSpPr>
          <p:spPr>
            <a:xfrm>
              <a:off x="10447886" y="5096577"/>
              <a:ext cx="768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r-OM" sz="1800" dirty="0"/>
                <a:t>(1)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E8A2892-7672-86FA-1DD7-0EEA00D96F4E}"/>
              </a:ext>
            </a:extLst>
          </p:cNvPr>
          <p:cNvGrpSpPr/>
          <p:nvPr/>
        </p:nvGrpSpPr>
        <p:grpSpPr>
          <a:xfrm>
            <a:off x="7037777" y="5783645"/>
            <a:ext cx="4834018" cy="629867"/>
            <a:chOff x="7037777" y="5783645"/>
            <a:chExt cx="4834018" cy="62986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26AF735-CEBE-241D-DFFF-515CFF9AF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037777" y="5974055"/>
              <a:ext cx="4834018" cy="439457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A27FF4E-3264-5934-06BF-BD55522A804B}"/>
                </a:ext>
              </a:extLst>
            </p:cNvPr>
            <p:cNvSpPr txBox="1"/>
            <p:nvPr/>
          </p:nvSpPr>
          <p:spPr>
            <a:xfrm>
              <a:off x="10447886" y="5783645"/>
              <a:ext cx="768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r-OM" sz="1800" dirty="0"/>
                <a:t>(2)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4041C6A-2C8B-A6BF-FEF2-C1BF25F8A841}"/>
              </a:ext>
            </a:extLst>
          </p:cNvPr>
          <p:cNvGrpSpPr/>
          <p:nvPr/>
        </p:nvGrpSpPr>
        <p:grpSpPr>
          <a:xfrm>
            <a:off x="2881861" y="1724173"/>
            <a:ext cx="2086485" cy="3187770"/>
            <a:chOff x="2881861" y="1724173"/>
            <a:chExt cx="2086485" cy="318777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9848D35-F44C-1029-A87A-EB974D7EC169}"/>
                </a:ext>
              </a:extLst>
            </p:cNvPr>
            <p:cNvGrpSpPr/>
            <p:nvPr/>
          </p:nvGrpSpPr>
          <p:grpSpPr>
            <a:xfrm>
              <a:off x="2881861" y="1724173"/>
              <a:ext cx="1883600" cy="3187770"/>
              <a:chOff x="2881861" y="1724173"/>
              <a:chExt cx="1883600" cy="3187770"/>
            </a:xfrm>
          </p:grpSpPr>
          <p:grpSp>
            <p:nvGrpSpPr>
              <p:cNvPr id="3415" name="Google Shape;3415;p35"/>
              <p:cNvGrpSpPr/>
              <p:nvPr/>
            </p:nvGrpSpPr>
            <p:grpSpPr>
              <a:xfrm>
                <a:off x="2881861" y="1724173"/>
                <a:ext cx="1883600" cy="3187770"/>
                <a:chOff x="2161422" y="1293129"/>
                <a:chExt cx="1412700" cy="2390827"/>
              </a:xfrm>
            </p:grpSpPr>
            <p:sp>
              <p:nvSpPr>
                <p:cNvPr id="3416" name="Google Shape;3416;p35"/>
                <p:cNvSpPr/>
                <p:nvPr/>
              </p:nvSpPr>
              <p:spPr>
                <a:xfrm>
                  <a:off x="2161422" y="2119456"/>
                  <a:ext cx="1412700" cy="156450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lt1"/>
                </a:solidFill>
                <a:ln w="28575" cap="flat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>
                    <a:latin typeface="FF Hekaya Light" panose="00000A00000000000000" pitchFamily="50" charset="-78"/>
                    <a:cs typeface="FF Hekaya Light" panose="00000A00000000000000" pitchFamily="50" charset="-78"/>
                  </a:endParaRPr>
                </a:p>
              </p:txBody>
            </p:sp>
            <p:sp>
              <p:nvSpPr>
                <p:cNvPr id="3420" name="Google Shape;3420;p35"/>
                <p:cNvSpPr/>
                <p:nvPr/>
              </p:nvSpPr>
              <p:spPr>
                <a:xfrm>
                  <a:off x="2579725" y="1293129"/>
                  <a:ext cx="576000" cy="576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8A065"/>
                </a:solidFill>
                <a:ln w="28575" cap="flat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100"/>
                  </a:pPr>
                  <a:r>
                    <a:rPr lang="en" sz="3200" b="1">
                      <a:solidFill>
                        <a:schemeClr val="dk1"/>
                      </a:solidFill>
                      <a:latin typeface="FF Hekaya Light" panose="00000A00000000000000" pitchFamily="50" charset="-78"/>
                      <a:ea typeface="Fira Sans Extra Condensed"/>
                      <a:cs typeface="FF Hekaya Light" panose="00000A00000000000000" pitchFamily="50" charset="-78"/>
                      <a:sym typeface="Fira Sans Extra Condensed"/>
                    </a:rPr>
                    <a:t>2</a:t>
                  </a:r>
                  <a:endParaRPr sz="2400">
                    <a:latin typeface="FF Hekaya Light" panose="00000A00000000000000" pitchFamily="50" charset="-78"/>
                    <a:cs typeface="FF Hekaya Light" panose="00000A00000000000000" pitchFamily="50" charset="-78"/>
                  </a:endParaRPr>
                </a:p>
              </p:txBody>
            </p:sp>
            <p:cxnSp>
              <p:nvCxnSpPr>
                <p:cNvPr id="3421" name="Google Shape;3421;p35"/>
                <p:cNvCxnSpPr>
                  <a:stCxn id="3416" idx="0"/>
                  <a:endCxn id="3420" idx="2"/>
                </p:cNvCxnSpPr>
                <p:nvPr/>
              </p:nvCxnSpPr>
              <p:spPr>
                <a:xfrm rot="10800000">
                  <a:off x="2867772" y="1869256"/>
                  <a:ext cx="0" cy="250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pic>
            <p:nvPicPr>
              <p:cNvPr id="11266" name="Picture 2" descr="Medical oxygen cylinder icon coronavirus Vector Image">
                <a:extLst>
                  <a:ext uri="{FF2B5EF4-FFF2-40B4-BE49-F238E27FC236}">
                    <a16:creationId xmlns:a16="http://schemas.microsoft.com/office/drawing/2014/main" id="{0A143B69-8814-1C65-C342-A2B15CF295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92" t="6482" b="12889"/>
              <a:stretch/>
            </p:blipFill>
            <p:spPr bwMode="auto">
              <a:xfrm>
                <a:off x="2938550" y="3043326"/>
                <a:ext cx="1781007" cy="16911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" name="Multiplication Sign 24">
              <a:extLst>
                <a:ext uri="{FF2B5EF4-FFF2-40B4-BE49-F238E27FC236}">
                  <a16:creationId xmlns:a16="http://schemas.microsoft.com/office/drawing/2014/main" id="{D4ED359E-95A0-7EE0-D32D-AD43BA1D8A12}"/>
                </a:ext>
              </a:extLst>
            </p:cNvPr>
            <p:cNvSpPr/>
            <p:nvPr/>
          </p:nvSpPr>
          <p:spPr>
            <a:xfrm>
              <a:off x="3769984" y="2590110"/>
              <a:ext cx="1198362" cy="1669866"/>
            </a:xfrm>
            <a:prstGeom prst="mathMultiply">
              <a:avLst>
                <a:gd name="adj1" fmla="val 10803"/>
              </a:avLst>
            </a:prstGeom>
            <a:solidFill>
              <a:srgbClr val="FF624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Subtitle 2">
            <a:extLst>
              <a:ext uri="{FF2B5EF4-FFF2-40B4-BE49-F238E27FC236}">
                <a16:creationId xmlns:a16="http://schemas.microsoft.com/office/drawing/2014/main" id="{A5CC2B1A-2CD1-1AF8-4380-EFECC82CC98D}"/>
              </a:ext>
            </a:extLst>
          </p:cNvPr>
          <p:cNvSpPr txBox="1">
            <a:spLocks/>
          </p:cNvSpPr>
          <p:nvPr/>
        </p:nvSpPr>
        <p:spPr>
          <a:xfrm>
            <a:off x="1672359" y="6404790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AC7369-BD15-BA2A-B38A-91F610A53F2F}"/>
              </a:ext>
            </a:extLst>
          </p:cNvPr>
          <p:cNvGrpSpPr/>
          <p:nvPr/>
        </p:nvGrpSpPr>
        <p:grpSpPr>
          <a:xfrm>
            <a:off x="0" y="785614"/>
            <a:ext cx="3423615" cy="2037109"/>
            <a:chOff x="0" y="785614"/>
            <a:chExt cx="3423615" cy="2037109"/>
          </a:xfrm>
        </p:grpSpPr>
        <p:sp>
          <p:nvSpPr>
            <p:cNvPr id="18" name="Google Shape;301;p29">
              <a:extLst>
                <a:ext uri="{FF2B5EF4-FFF2-40B4-BE49-F238E27FC236}">
                  <a16:creationId xmlns:a16="http://schemas.microsoft.com/office/drawing/2014/main" id="{1297AA0D-FC26-812A-37E4-2C983A14F6B4}"/>
                </a:ext>
              </a:extLst>
            </p:cNvPr>
            <p:cNvSpPr/>
            <p:nvPr/>
          </p:nvSpPr>
          <p:spPr>
            <a:xfrm>
              <a:off x="1142713" y="817157"/>
              <a:ext cx="1963456" cy="1113927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rgbClr val="F8A06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13" name="Google Shape;301;p29">
              <a:extLst>
                <a:ext uri="{FF2B5EF4-FFF2-40B4-BE49-F238E27FC236}">
                  <a16:creationId xmlns:a16="http://schemas.microsoft.com/office/drawing/2014/main" id="{C35CEC10-AB72-2E6E-CED6-5C16CA4BDFFD}"/>
                </a:ext>
              </a:extLst>
            </p:cNvPr>
            <p:cNvSpPr/>
            <p:nvPr/>
          </p:nvSpPr>
          <p:spPr>
            <a:xfrm>
              <a:off x="0" y="1179324"/>
              <a:ext cx="3423615" cy="1643399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2" name="Google Shape;3424;p35">
              <a:extLst>
                <a:ext uri="{FF2B5EF4-FFF2-40B4-BE49-F238E27FC236}">
                  <a16:creationId xmlns:a16="http://schemas.microsoft.com/office/drawing/2014/main" id="{CA148C4E-ED0F-D857-3C67-48D128B751CA}"/>
                </a:ext>
              </a:extLst>
            </p:cNvPr>
            <p:cNvSpPr txBox="1"/>
            <p:nvPr/>
          </p:nvSpPr>
          <p:spPr>
            <a:xfrm>
              <a:off x="1006055" y="785614"/>
              <a:ext cx="1883661" cy="46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ar-OM" sz="2400" b="1" dirty="0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التعريف</a:t>
              </a:r>
              <a:endParaRPr sz="2400" b="1" dirty="0">
                <a:solidFill>
                  <a:srgbClr val="000000"/>
                </a:solidFill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  <a:sym typeface="Fira Sans Extra Condensed"/>
              </a:endParaRPr>
            </a:p>
          </p:txBody>
        </p:sp>
        <p:sp>
          <p:nvSpPr>
            <p:cNvPr id="28" name="Google Shape;3425;p35">
              <a:extLst>
                <a:ext uri="{FF2B5EF4-FFF2-40B4-BE49-F238E27FC236}">
                  <a16:creationId xmlns:a16="http://schemas.microsoft.com/office/drawing/2014/main" id="{C2DB7228-66E4-7F1F-32B3-2A682E4677DB}"/>
                </a:ext>
              </a:extLst>
            </p:cNvPr>
            <p:cNvSpPr txBox="1"/>
            <p:nvPr/>
          </p:nvSpPr>
          <p:spPr>
            <a:xfrm>
              <a:off x="277119" y="1231911"/>
              <a:ext cx="2472260" cy="9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 rtl="1"/>
              <a:r>
                <a:rPr lang="ar-OM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مجموعة من التفاعلات الكيميائية التي تحدث في الخلايا تتحكم بها انزيمات محددة لتفكيك جزيئات المواد العضوية من أجل تحرير الطاقة المختزنة فيها</a:t>
              </a:r>
              <a:endParaRPr lang="ar-OM" dirty="0">
                <a:latin typeface="FF Hekaya Light" panose="00000A00000000000000" pitchFamily="50" charset="-78"/>
                <a:ea typeface="Roboto"/>
                <a:cs typeface="FF Hekaya Light" panose="00000A00000000000000" pitchFamily="50" charset="-78"/>
                <a:sym typeface="Roboto"/>
              </a:endParaRPr>
            </a:p>
            <a:p>
              <a:pPr algn="ctr" rtl="1"/>
              <a:endParaRPr lang="ar-OM" dirty="0">
                <a:latin typeface="FF Hekaya Light" panose="00000A00000000000000" pitchFamily="50" charset="-78"/>
                <a:ea typeface="Roboto"/>
                <a:cs typeface="FF Hekaya Light" panose="00000A00000000000000" pitchFamily="50" charset="-78"/>
                <a:sym typeface="Roboto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0CC0498-4D89-89DB-AB25-01C25966C1F0}"/>
              </a:ext>
            </a:extLst>
          </p:cNvPr>
          <p:cNvGrpSpPr/>
          <p:nvPr/>
        </p:nvGrpSpPr>
        <p:grpSpPr>
          <a:xfrm>
            <a:off x="2877035" y="4937089"/>
            <a:ext cx="2159139" cy="1107459"/>
            <a:chOff x="2877035" y="4937089"/>
            <a:chExt cx="2159139" cy="1107459"/>
          </a:xfrm>
        </p:grpSpPr>
        <p:sp>
          <p:nvSpPr>
            <p:cNvPr id="15" name="Google Shape;301;p29">
              <a:extLst>
                <a:ext uri="{FF2B5EF4-FFF2-40B4-BE49-F238E27FC236}">
                  <a16:creationId xmlns:a16="http://schemas.microsoft.com/office/drawing/2014/main" id="{715610CD-C0ED-53B4-D193-95BA4AD8DF7F}"/>
                </a:ext>
              </a:extLst>
            </p:cNvPr>
            <p:cNvSpPr/>
            <p:nvPr/>
          </p:nvSpPr>
          <p:spPr>
            <a:xfrm>
              <a:off x="2877035" y="4937089"/>
              <a:ext cx="2159139" cy="884591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0" name="Google Shape;3419;p35">
              <a:extLst>
                <a:ext uri="{FF2B5EF4-FFF2-40B4-BE49-F238E27FC236}">
                  <a16:creationId xmlns:a16="http://schemas.microsoft.com/office/drawing/2014/main" id="{52C83326-4639-387F-74D7-A622FF83D72D}"/>
                </a:ext>
              </a:extLst>
            </p:cNvPr>
            <p:cNvSpPr txBox="1"/>
            <p:nvPr/>
          </p:nvSpPr>
          <p:spPr>
            <a:xfrm>
              <a:off x="2881814" y="5061748"/>
              <a:ext cx="1883661" cy="9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/>
              <a:r>
                <a:rPr lang="ar-OM" sz="2000" dirty="0">
                  <a:latin typeface="FF Hekaya Light" panose="00000A00000000000000" pitchFamily="50" charset="-78"/>
                  <a:cs typeface="FF Hekaya Light" panose="00000A00000000000000" pitchFamily="50" charset="-78"/>
                </a:rPr>
                <a:t>لا تستخدم الأكسجين</a:t>
              </a:r>
              <a:endParaRPr lang="ar-OM" sz="14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359017B-92E7-041F-C01F-2B64CBBB6701}"/>
              </a:ext>
            </a:extLst>
          </p:cNvPr>
          <p:cNvGrpSpPr/>
          <p:nvPr/>
        </p:nvGrpSpPr>
        <p:grpSpPr>
          <a:xfrm>
            <a:off x="4659875" y="1224055"/>
            <a:ext cx="3150546" cy="1579105"/>
            <a:chOff x="4659875" y="1224055"/>
            <a:chExt cx="3150546" cy="1579105"/>
          </a:xfrm>
        </p:grpSpPr>
        <p:sp>
          <p:nvSpPr>
            <p:cNvPr id="17" name="Google Shape;301;p29">
              <a:extLst>
                <a:ext uri="{FF2B5EF4-FFF2-40B4-BE49-F238E27FC236}">
                  <a16:creationId xmlns:a16="http://schemas.microsoft.com/office/drawing/2014/main" id="{DC2B3DBE-E855-7FCB-D52E-E7936A717E5B}"/>
                </a:ext>
              </a:extLst>
            </p:cNvPr>
            <p:cNvSpPr/>
            <p:nvPr/>
          </p:nvSpPr>
          <p:spPr>
            <a:xfrm>
              <a:off x="5257489" y="1224055"/>
              <a:ext cx="1963456" cy="1113927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rgbClr val="F8A06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14" name="Google Shape;301;p29">
              <a:extLst>
                <a:ext uri="{FF2B5EF4-FFF2-40B4-BE49-F238E27FC236}">
                  <a16:creationId xmlns:a16="http://schemas.microsoft.com/office/drawing/2014/main" id="{60720169-1715-3698-54FD-3234B9B450D5}"/>
                </a:ext>
              </a:extLst>
            </p:cNvPr>
            <p:cNvSpPr/>
            <p:nvPr/>
          </p:nvSpPr>
          <p:spPr>
            <a:xfrm>
              <a:off x="4659875" y="1689233"/>
              <a:ext cx="3150546" cy="1113927"/>
            </a:xfrm>
            <a:custGeom>
              <a:avLst/>
              <a:gdLst/>
              <a:ahLst/>
              <a:cxnLst/>
              <a:rect l="l" t="t" r="r" b="b"/>
              <a:pathLst>
                <a:path w="68710" h="49498" extrusionOk="0">
                  <a:moveTo>
                    <a:pt x="26130" y="1"/>
                  </a:moveTo>
                  <a:cubicBezTo>
                    <a:pt x="23226" y="1"/>
                    <a:pt x="20953" y="353"/>
                    <a:pt x="19914" y="1099"/>
                  </a:cubicBezTo>
                  <a:cubicBezTo>
                    <a:pt x="19840" y="1098"/>
                    <a:pt x="19766" y="1098"/>
                    <a:pt x="19692" y="1098"/>
                  </a:cubicBezTo>
                  <a:cubicBezTo>
                    <a:pt x="4072" y="1098"/>
                    <a:pt x="0" y="21107"/>
                    <a:pt x="1324" y="32990"/>
                  </a:cubicBezTo>
                  <a:cubicBezTo>
                    <a:pt x="2654" y="44676"/>
                    <a:pt x="19502" y="49236"/>
                    <a:pt x="28939" y="49489"/>
                  </a:cubicBezTo>
                  <a:cubicBezTo>
                    <a:pt x="29108" y="49495"/>
                    <a:pt x="29276" y="49497"/>
                    <a:pt x="29445" y="49497"/>
                  </a:cubicBezTo>
                  <a:cubicBezTo>
                    <a:pt x="47882" y="49497"/>
                    <a:pt x="68710" y="18877"/>
                    <a:pt x="50759" y="6261"/>
                  </a:cubicBezTo>
                  <a:cubicBezTo>
                    <a:pt x="45177" y="2320"/>
                    <a:pt x="33578" y="1"/>
                    <a:pt x="26130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800" dirty="0">
                <a:latin typeface="FF Hekaya Light" panose="00000A00000000000000" pitchFamily="50" charset="-78"/>
                <a:cs typeface="FF Hekaya Light" panose="00000A00000000000000" pitchFamily="50" charset="-78"/>
              </a:endParaRPr>
            </a:p>
          </p:txBody>
        </p:sp>
        <p:sp>
          <p:nvSpPr>
            <p:cNvPr id="32" name="Google Shape;3593;p35">
              <a:extLst>
                <a:ext uri="{FF2B5EF4-FFF2-40B4-BE49-F238E27FC236}">
                  <a16:creationId xmlns:a16="http://schemas.microsoft.com/office/drawing/2014/main" id="{DADADC24-8718-D51A-8767-79F9189A1D05}"/>
                </a:ext>
              </a:extLst>
            </p:cNvPr>
            <p:cNvSpPr txBox="1"/>
            <p:nvPr/>
          </p:nvSpPr>
          <p:spPr>
            <a:xfrm>
              <a:off x="5121180" y="1801300"/>
              <a:ext cx="1883661" cy="9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>
                <a:defRPr lang="en-US"/>
              </a:defPPr>
              <a:lvl1pPr algn="ctr" rtl="1">
                <a:defRPr>
                  <a:latin typeface="FF Hekaya Light" panose="00000A00000000000000" pitchFamily="50" charset="-78"/>
                  <a:cs typeface="FF Hekaya Light" panose="00000A00000000000000" pitchFamily="50" charset="-78"/>
                </a:defRPr>
              </a:lvl1pPr>
            </a:lstStyle>
            <a:p>
              <a:r>
                <a:rPr lang="ar-OM" sz="1800" b="1" dirty="0">
                  <a:solidFill>
                    <a:schemeClr val="bg1">
                      <a:lumMod val="10000"/>
                    </a:schemeClr>
                  </a:solidFill>
                  <a:latin typeface="FF Hekaya Light" panose="00000A00000000000000" pitchFamily="50" charset="-78"/>
                  <a:ea typeface="Londrina Solid"/>
                  <a:cs typeface="FF Hekaya Light" panose="00000A00000000000000" pitchFamily="50" charset="-78"/>
                  <a:sym typeface="Londrina Solid"/>
                </a:rPr>
                <a:t>ينتج طاقة قليلة من تفكيك جزيء جلكوز واحد (أقل كفاءة)</a:t>
              </a:r>
              <a:endParaRPr lang="ar-OM" dirty="0">
                <a:sym typeface="Roboto"/>
              </a:endParaRPr>
            </a:p>
          </p:txBody>
        </p:sp>
        <p:sp>
          <p:nvSpPr>
            <p:cNvPr id="33" name="Google Shape;3592;p35">
              <a:extLst>
                <a:ext uri="{FF2B5EF4-FFF2-40B4-BE49-F238E27FC236}">
                  <a16:creationId xmlns:a16="http://schemas.microsoft.com/office/drawing/2014/main" id="{6975ABEF-0417-282F-F15D-B8DCAA630D8A}"/>
                </a:ext>
              </a:extLst>
            </p:cNvPr>
            <p:cNvSpPr txBox="1"/>
            <p:nvPr/>
          </p:nvSpPr>
          <p:spPr>
            <a:xfrm>
              <a:off x="5154162" y="1317441"/>
              <a:ext cx="1883662" cy="46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ar-OM" sz="2400" b="1" dirty="0">
                  <a:latin typeface="FF Hekaya Light" panose="00000A00000000000000" pitchFamily="50" charset="-78"/>
                  <a:ea typeface="Fira Sans Extra Condensed"/>
                  <a:cs typeface="FF Hekaya Light" panose="00000A00000000000000" pitchFamily="50" charset="-78"/>
                  <a:sym typeface="Fira Sans Extra Condensed"/>
                </a:rPr>
                <a:t>كمية الطاقة </a:t>
              </a:r>
              <a:endParaRPr sz="2400" b="1" dirty="0">
                <a:solidFill>
                  <a:srgbClr val="000000"/>
                </a:solidFill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  <a:sym typeface="Fira Sans Extra Condensed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C75FE364-D5F7-AB92-B8F7-7C8EE1275D4D}"/>
              </a:ext>
            </a:extLst>
          </p:cNvPr>
          <p:cNvSpPr txBox="1"/>
          <p:nvPr/>
        </p:nvSpPr>
        <p:spPr>
          <a:xfrm>
            <a:off x="7266571" y="3860945"/>
            <a:ext cx="2391402" cy="86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 algn="ctr">
              <a:buClr>
                <a:srgbClr val="000000"/>
              </a:buClr>
              <a:buSzPts val="1100"/>
              <a:defRPr b="1">
                <a:latin typeface="FF Hekaya Light" panose="00000A00000000000000" pitchFamily="50" charset="-78"/>
                <a:ea typeface="Fira Sans Extra Condensed"/>
                <a:cs typeface="FF Hekaya Light" panose="00000A00000000000000" pitchFamily="50" charset="-78"/>
              </a:defRPr>
            </a:lvl1pPr>
          </a:lstStyle>
          <a:p>
            <a:r>
              <a:rPr lang="ar-OM" dirty="0"/>
              <a:t>(2)</a:t>
            </a:r>
          </a:p>
          <a:p>
            <a:r>
              <a:rPr lang="ar-OM" dirty="0"/>
              <a:t>تحدث في بعض خلايا جسم الإنسان (</a:t>
            </a:r>
            <a:r>
              <a:rPr lang="ar-OM" dirty="0">
                <a:solidFill>
                  <a:schemeClr val="accent1"/>
                </a:solidFill>
              </a:rPr>
              <a:t>العضلات</a:t>
            </a:r>
            <a:r>
              <a:rPr lang="ar-OM" dirty="0"/>
              <a:t>)</a:t>
            </a:r>
          </a:p>
          <a:p>
            <a:r>
              <a:rPr lang="ar-OM" dirty="0"/>
              <a:t>لفترة زمنية قصيرة.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49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DBC7AEB5-AE6B-A84A-C734-25601AAD95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1E88AD-3070-9C62-7685-434BDFFF23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5791" y="346333"/>
            <a:ext cx="4311899" cy="60588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6CA07C-EBC0-D57A-75A5-EC305974D2A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6160" y="468453"/>
            <a:ext cx="4296477" cy="5936756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3AA79E35-F5D1-6E59-B975-99A3BFC47A66}"/>
              </a:ext>
            </a:extLst>
          </p:cNvPr>
          <p:cNvSpPr txBox="1">
            <a:spLocks/>
          </p:cNvSpPr>
          <p:nvPr/>
        </p:nvSpPr>
        <p:spPr>
          <a:xfrm>
            <a:off x="1672359" y="6404790"/>
            <a:ext cx="3312734" cy="59889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OM" sz="2000" dirty="0">
                <a:solidFill>
                  <a:srgbClr val="EE9380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إعداد: أ. ولاء المقبالية</a:t>
            </a:r>
            <a:endParaRPr lang="en-GB" sz="2000" dirty="0">
              <a:solidFill>
                <a:srgbClr val="EE9380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56961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7925</TotalTime>
  <Words>600</Words>
  <Application>Microsoft Office PowerPoint</Application>
  <PresentationFormat>Widescreen</PresentationFormat>
  <Paragraphs>144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FF Hekaya Light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التنفس الهوائي </vt:lpstr>
      <vt:lpstr>التنفس اللاهوائي </vt:lpstr>
      <vt:lpstr>PowerPoint Presentation</vt:lpstr>
      <vt:lpstr>استخدام الخميرة في صنع الخبز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walaa Almaqbali</dc:creator>
  <cp:lastModifiedBy>walaa Almaqbali</cp:lastModifiedBy>
  <cp:revision>3</cp:revision>
  <dcterms:created xsi:type="dcterms:W3CDTF">2022-11-28T04:23:54Z</dcterms:created>
  <dcterms:modified xsi:type="dcterms:W3CDTF">2022-12-03T16:29:32Z</dcterms:modified>
</cp:coreProperties>
</file>