
<file path=[Content_Types].xml><?xml version="1.0" encoding="utf-8"?>
<Types xmlns="http://schemas.openxmlformats.org/package/2006/content-types">
  <Override PartName="/ppt/slides/slide29.xml" ContentType="application/vnd.openxmlformats-officedocument.presentationml.slide+xml"/>
  <Override PartName="/ppt/slides/slide47.xml" ContentType="application/vnd.openxmlformats-officedocument.presentationml.slide+xml"/>
  <Override PartName="/ppt/slides/slide58.xml" ContentType="application/vnd.openxmlformats-officedocument.presentationml.slide+xml"/>
  <Override PartName="/ppt/slides/slide76.xml" ContentType="application/vnd.openxmlformats-officedocument.presentationml.slide+xml"/>
  <Override PartName="/ppt/slides/slide94.xml" ContentType="application/vnd.openxmlformats-officedocument.presentationml.slide+xml"/>
  <Override PartName="/ppt/slides/slide113.xml" ContentType="application/vnd.openxmlformats-officedocument.presentationml.slide+xml"/>
  <Override PartName="/ppt/slides/slide4.xml" ContentType="application/vnd.openxmlformats-officedocument.presentationml.slide+xml"/>
  <Override PartName="/ppt/slides/slide18.xml" ContentType="application/vnd.openxmlformats-officedocument.presentationml.slide+xml"/>
  <Override PartName="/ppt/slides/slide36.xml" ContentType="application/vnd.openxmlformats-officedocument.presentationml.slide+xml"/>
  <Override PartName="/ppt/slides/slide54.xml" ContentType="application/vnd.openxmlformats-officedocument.presentationml.slide+xml"/>
  <Override PartName="/ppt/slides/slide65.xml" ContentType="application/vnd.openxmlformats-officedocument.presentationml.slide+xml"/>
  <Override PartName="/ppt/slides/slide83.xml" ContentType="application/vnd.openxmlformats-officedocument.presentationml.slide+xml"/>
  <Override PartName="/ppt/slides/slide102.xml" ContentType="application/vnd.openxmlformats-officedocument.presentationml.slide+xml"/>
  <Override PartName="/ppt/slides/slide120.xml" ContentType="application/vnd.openxmlformats-officedocument.presentationml.slide+xml"/>
  <Override PartName="/ppt/slideLayouts/slideLayout6.xml" ContentType="application/vnd.openxmlformats-officedocument.presentationml.slideLayout+xml"/>
  <Override PartName="/ppt/slides/slide25.xml" ContentType="application/vnd.openxmlformats-officedocument.presentationml.slide+xml"/>
  <Override PartName="/ppt/slides/slide43.xml" ContentType="application/vnd.openxmlformats-officedocument.presentationml.slide+xml"/>
  <Override PartName="/ppt/slides/slide72.xml" ContentType="application/vnd.openxmlformats-officedocument.presentationml.slide+xml"/>
  <Override PartName="/ppt/slides/slide90.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xml" ContentType="application/xml"/>
  <Override PartName="/ppt/slides/slide14.xml" ContentType="application/vnd.openxmlformats-officedocument.presentationml.slide+xml"/>
  <Override PartName="/ppt/slides/slide32.xml" ContentType="application/vnd.openxmlformats-officedocument.presentationml.slide+xml"/>
  <Override PartName="/ppt/slides/slide50.xml" ContentType="application/vnd.openxmlformats-officedocument.presentationml.slide+xml"/>
  <Override PartName="/ppt/slides/slide61.xml" ContentType="application/vnd.openxmlformats-officedocument.presentationml.slide+xml"/>
  <Override PartName="/ppt/slides/slide1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s/slide99.xml" ContentType="application/vnd.openxmlformats-officedocument.presentationml.slide+xml"/>
  <Override PartName="/ppt/slides/slide118.xml" ContentType="application/vnd.openxmlformats-officedocument.presentationml.slide+xml"/>
  <Override PartName="/ppt/slides/slide9.xml" ContentType="application/vnd.openxmlformats-officedocument.presentationml.slide+xml"/>
  <Override PartName="/ppt/slides/slide59.xml" ContentType="application/vnd.openxmlformats-officedocument.presentationml.slide+xml"/>
  <Override PartName="/ppt/slides/slide77.xml" ContentType="application/vnd.openxmlformats-officedocument.presentationml.slide+xml"/>
  <Override PartName="/ppt/slides/slide88.xml" ContentType="application/vnd.openxmlformats-officedocument.presentationml.slide+xml"/>
  <Override PartName="/ppt/slides/slide107.xml" ContentType="application/vnd.openxmlformats-officedocument.presentationml.slide+xml"/>
  <Override PartName="/ppt/viewProps.xml" ContentType="application/vnd.openxmlformats-officedocument.presentationml.viewProps+xml"/>
  <Override PartName="/ppt/slides/slide5.xml" ContentType="application/vnd.openxmlformats-officedocument.presentationml.slide+xml"/>
  <Override PartName="/ppt/slides/slide19.xml" ContentType="application/vnd.openxmlformats-officedocument.presentationml.slide+xml"/>
  <Override PartName="/ppt/slides/slide48.xml" ContentType="application/vnd.openxmlformats-officedocument.presentationml.slide+xml"/>
  <Override PartName="/ppt/slides/slide66.xml" ContentType="application/vnd.openxmlformats-officedocument.presentationml.slide+xml"/>
  <Override PartName="/ppt/slides/slide95.xml" ContentType="application/vnd.openxmlformats-officedocument.presentationml.slide+xml"/>
  <Override PartName="/ppt/slides/slide103.xml" ContentType="application/vnd.openxmlformats-officedocument.presentationml.slide+xml"/>
  <Override PartName="/ppt/slides/slide114.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slides/slide64.xml" ContentType="application/vnd.openxmlformats-officedocument.presentationml.slide+xml"/>
  <Override PartName="/ppt/slides/slide73.xml" ContentType="application/vnd.openxmlformats-officedocument.presentationml.slide+xml"/>
  <Override PartName="/ppt/slides/slide84.xml" ContentType="application/vnd.openxmlformats-officedocument.presentationml.slide+xml"/>
  <Override PartName="/ppt/slides/slide93.xml" ContentType="application/vnd.openxmlformats-officedocument.presentationml.slide+xml"/>
  <Override PartName="/ppt/slides/slide101.xml" ContentType="application/vnd.openxmlformats-officedocument.presentationml.slide+xml"/>
  <Override PartName="/ppt/slides/slide112.xml" ContentType="application/vnd.openxmlformats-officedocument.presentationml.slide+xml"/>
  <Override PartName="/ppt/slides/slide121.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Override PartName="/ppt/slides/slide62.xml" ContentType="application/vnd.openxmlformats-officedocument.presentationml.slide+xml"/>
  <Override PartName="/ppt/slides/slide71.xml" ContentType="application/vnd.openxmlformats-officedocument.presentationml.slide+xml"/>
  <Override PartName="/ppt/slides/slide80.xml" ContentType="application/vnd.openxmlformats-officedocument.presentationml.slide+xml"/>
  <Override PartName="/ppt/slides/slide82.xml" ContentType="application/vnd.openxmlformats-officedocument.presentationml.slide+xml"/>
  <Override PartName="/ppt/slides/slide91.xml" ContentType="application/vnd.openxmlformats-officedocument.presentationml.slide+xml"/>
  <Override PartName="/ppt/slides/slide110.xml" ContentType="application/vnd.openxmlformats-officedocument.presentationml.slide+xml"/>
  <Override PartName="/ppt/slideLayouts/slideLayout3.xml" ContentType="application/vnd.openxmlformats-officedocument.presentationml.slideLayout+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s/slide60.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s/slide119.xml" ContentType="application/vnd.openxmlformats-officedocument.presentationml.slide+xml"/>
  <Override PartName="/ppt/slideLayouts/slideLayout10.xml" ContentType="application/vnd.openxmlformats-officedocument.presentationml.slideLayout+xml"/>
  <Override PartName="/ppt/slides/slide89.xml" ContentType="application/vnd.openxmlformats-officedocument.presentationml.slide+xml"/>
  <Override PartName="/ppt/slides/slide98.xml" ContentType="application/vnd.openxmlformats-officedocument.presentationml.slide+xml"/>
  <Override PartName="/ppt/slides/slide108.xml" ContentType="application/vnd.openxmlformats-officedocument.presentationml.slide+xml"/>
  <Override PartName="/ppt/slides/slide117.xml" ContentType="application/vnd.openxmlformats-officedocument.presentationml.slide+xml"/>
  <Override PartName="/ppt/slides/slide8.xml" ContentType="application/vnd.openxmlformats-officedocument.presentationml.slide+xml"/>
  <Override PartName="/ppt/slides/slide49.xml" ContentType="application/vnd.openxmlformats-officedocument.presentationml.slide+xml"/>
  <Override PartName="/ppt/slides/slide69.xml" ContentType="application/vnd.openxmlformats-officedocument.presentationml.slide+xml"/>
  <Override PartName="/ppt/slides/slide78.xml" ContentType="application/vnd.openxmlformats-officedocument.presentationml.slide+xml"/>
  <Override PartName="/ppt/slides/slide87.xml" ContentType="application/vnd.openxmlformats-officedocument.presentationml.slide+xml"/>
  <Override PartName="/ppt/slides/slide96.xml" ContentType="application/vnd.openxmlformats-officedocument.presentationml.slide+xml"/>
  <Override PartName="/ppt/slides/slide106.xml" ContentType="application/vnd.openxmlformats-officedocument.presentationml.slide+xml"/>
  <Override PartName="/ppt/slides/slide115.xml" ContentType="application/vnd.openxmlformats-officedocument.presentationml.slide+xml"/>
  <Override PartName="/ppt/slides/slide124.xml" ContentType="application/vnd.openxmlformats-officedocument.presentationml.slid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s/slide56.xml" ContentType="application/vnd.openxmlformats-officedocument.presentationml.slide+xml"/>
  <Override PartName="/ppt/slides/slide67.xml" ContentType="application/vnd.openxmlformats-officedocument.presentationml.slide+xml"/>
  <Override PartName="/ppt/slides/slide85.xml" ContentType="application/vnd.openxmlformats-officedocument.presentationml.slide+xml"/>
  <Override PartName="/ppt/slides/slide104.xml" ContentType="application/vnd.openxmlformats-officedocument.presentationml.slide+xml"/>
  <Override PartName="/ppt/slides/slide122.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27.xml" ContentType="application/vnd.openxmlformats-officedocument.presentationml.slide+xml"/>
  <Override PartName="/ppt/slides/slide45.xml" ContentType="application/vnd.openxmlformats-officedocument.presentationml.slide+xml"/>
  <Override PartName="/ppt/slides/slide74.xml" ContentType="application/vnd.openxmlformats-officedocument.presentationml.slide+xml"/>
  <Override PartName="/ppt/slides/slide92.xml" ContentType="application/vnd.openxmlformats-officedocument.presentationml.slide+xml"/>
  <Override PartName="/ppt/slides/slide111.xml" ContentType="application/vnd.openxmlformats-officedocument.presentationml.slide+xml"/>
  <Override PartName="/ppt/slideLayouts/slideLayout4.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slides/slide52.xml" ContentType="application/vnd.openxmlformats-officedocument.presentationml.slide+xml"/>
  <Override PartName="/ppt/slides/slide63.xml" ContentType="application/vnd.openxmlformats-officedocument.presentationml.slide+xml"/>
  <Override PartName="/ppt/slides/slide81.xml" ContentType="application/vnd.openxmlformats-officedocument.presentationml.slide+xml"/>
  <Override PartName="/ppt/slides/slide100.xml" ContentType="application/vnd.openxmlformats-officedocument.presentationml.slide+xml"/>
  <Default Extension="rels" ContentType="application/vnd.openxmlformats-package.relationships+xml"/>
  <Override PartName="/ppt/slides/slide23.xml" ContentType="application/vnd.openxmlformats-officedocument.presentationml.slide+xml"/>
  <Override PartName="/ppt/slides/slide41.xml" ContentType="application/vnd.openxmlformats-officedocument.presentationml.slide+xml"/>
  <Override PartName="/ppt/slides/slide70.xml" ContentType="application/vnd.openxmlformats-officedocument.presentationml.slide+xml"/>
  <Override PartName="/ppt/slides/slide12.xml" ContentType="application/vnd.openxmlformats-officedocument.presentationml.slide+xml"/>
  <Override PartName="/ppt/slides/slide30.xml" ContentType="application/vnd.openxmlformats-officedocument.presentationml.slide+xml"/>
  <Override PartName="/ppt/slideLayouts/slideLayout11.xml" ContentType="application/vnd.openxmlformats-officedocument.presentationml.slideLayout+xml"/>
  <Override PartName="/ppt/slides/slide79.xml" ContentType="application/vnd.openxmlformats-officedocument.presentationml.slide+xml"/>
  <Override PartName="/ppt/slides/slide109.xml" ContentType="application/vnd.openxmlformats-officedocument.presentationml.slide+xml"/>
  <Override PartName="/ppt/slides/slide7.xml" ContentType="application/vnd.openxmlformats-officedocument.presentationml.slide+xml"/>
  <Override PartName="/ppt/slides/slide68.xml" ContentType="application/vnd.openxmlformats-officedocument.presentationml.slide+xml"/>
  <Override PartName="/ppt/slides/slide97.xml" ContentType="application/vnd.openxmlformats-officedocument.presentationml.slide+xml"/>
  <Override PartName="/ppt/slides/slide116.xml" ContentType="application/vnd.openxmlformats-officedocument.presentationml.slide+xml"/>
  <Override PartName="/ppt/slideLayouts/slideLayout9.xml" ContentType="application/vnd.openxmlformats-officedocument.presentationml.slideLayout+xml"/>
  <Override PartName="/ppt/slides/slide28.xml" ContentType="application/vnd.openxmlformats-officedocument.presentationml.slide+xml"/>
  <Override PartName="/ppt/slides/slide39.xml" ContentType="application/vnd.openxmlformats-officedocument.presentationml.slide+xml"/>
  <Override PartName="/ppt/slides/slide57.xml" ContentType="application/vnd.openxmlformats-officedocument.presentationml.slide+xml"/>
  <Override PartName="/ppt/slides/slide75.xml" ContentType="application/vnd.openxmlformats-officedocument.presentationml.slide+xml"/>
  <Override PartName="/ppt/slides/slide86.xml" ContentType="application/vnd.openxmlformats-officedocument.presentationml.slide+xml"/>
  <Override PartName="/ppt/slides/slide105.xml" ContentType="application/vnd.openxmlformats-officedocument.presentationml.slide+xml"/>
  <Override PartName="/ppt/slides/slide123.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295" r:id="rId41"/>
    <p:sldId id="296" r:id="rId42"/>
    <p:sldId id="297" r:id="rId43"/>
    <p:sldId id="298" r:id="rId44"/>
    <p:sldId id="299" r:id="rId45"/>
    <p:sldId id="300" r:id="rId46"/>
    <p:sldId id="301" r:id="rId47"/>
    <p:sldId id="302" r:id="rId48"/>
    <p:sldId id="303" r:id="rId49"/>
    <p:sldId id="304" r:id="rId50"/>
    <p:sldId id="305" r:id="rId51"/>
    <p:sldId id="306" r:id="rId52"/>
    <p:sldId id="307" r:id="rId53"/>
    <p:sldId id="308" r:id="rId54"/>
    <p:sldId id="309" r:id="rId55"/>
    <p:sldId id="310" r:id="rId56"/>
    <p:sldId id="311" r:id="rId57"/>
    <p:sldId id="312" r:id="rId58"/>
    <p:sldId id="313" r:id="rId59"/>
    <p:sldId id="314" r:id="rId60"/>
    <p:sldId id="315" r:id="rId61"/>
    <p:sldId id="316" r:id="rId62"/>
    <p:sldId id="317" r:id="rId63"/>
    <p:sldId id="318" r:id="rId64"/>
    <p:sldId id="319" r:id="rId65"/>
    <p:sldId id="320" r:id="rId66"/>
    <p:sldId id="321" r:id="rId67"/>
    <p:sldId id="322" r:id="rId68"/>
    <p:sldId id="323" r:id="rId69"/>
    <p:sldId id="324" r:id="rId70"/>
    <p:sldId id="325" r:id="rId71"/>
    <p:sldId id="326" r:id="rId72"/>
    <p:sldId id="327" r:id="rId73"/>
    <p:sldId id="328" r:id="rId74"/>
    <p:sldId id="329" r:id="rId75"/>
    <p:sldId id="330" r:id="rId76"/>
    <p:sldId id="331" r:id="rId77"/>
    <p:sldId id="332" r:id="rId78"/>
    <p:sldId id="333" r:id="rId79"/>
    <p:sldId id="334" r:id="rId80"/>
    <p:sldId id="335" r:id="rId81"/>
    <p:sldId id="336" r:id="rId82"/>
    <p:sldId id="337" r:id="rId83"/>
    <p:sldId id="338" r:id="rId84"/>
    <p:sldId id="339" r:id="rId85"/>
    <p:sldId id="340" r:id="rId86"/>
    <p:sldId id="341" r:id="rId87"/>
    <p:sldId id="342" r:id="rId88"/>
    <p:sldId id="344" r:id="rId89"/>
    <p:sldId id="345" r:id="rId90"/>
    <p:sldId id="343" r:id="rId91"/>
    <p:sldId id="346" r:id="rId92"/>
    <p:sldId id="347" r:id="rId93"/>
    <p:sldId id="348" r:id="rId94"/>
    <p:sldId id="349" r:id="rId95"/>
    <p:sldId id="350" r:id="rId96"/>
    <p:sldId id="352" r:id="rId97"/>
    <p:sldId id="353" r:id="rId98"/>
    <p:sldId id="354" r:id="rId99"/>
    <p:sldId id="355" r:id="rId100"/>
    <p:sldId id="356" r:id="rId101"/>
    <p:sldId id="357" r:id="rId102"/>
    <p:sldId id="358" r:id="rId103"/>
    <p:sldId id="359" r:id="rId104"/>
    <p:sldId id="364" r:id="rId105"/>
    <p:sldId id="365" r:id="rId106"/>
    <p:sldId id="366" r:id="rId107"/>
    <p:sldId id="360" r:id="rId108"/>
    <p:sldId id="361" r:id="rId109"/>
    <p:sldId id="363" r:id="rId110"/>
    <p:sldId id="367" r:id="rId111"/>
    <p:sldId id="368" r:id="rId112"/>
    <p:sldId id="369" r:id="rId113"/>
    <p:sldId id="370" r:id="rId114"/>
    <p:sldId id="371" r:id="rId115"/>
    <p:sldId id="372" r:id="rId116"/>
    <p:sldId id="373" r:id="rId117"/>
    <p:sldId id="374" r:id="rId118"/>
    <p:sldId id="375" r:id="rId119"/>
    <p:sldId id="376" r:id="rId120"/>
    <p:sldId id="377" r:id="rId121"/>
    <p:sldId id="378" r:id="rId122"/>
    <p:sldId id="379" r:id="rId123"/>
    <p:sldId id="380" r:id="rId124"/>
    <p:sldId id="381" r:id="rId125"/>
  </p:sldIdLst>
  <p:sldSz cx="9144000" cy="6858000" type="screen4x3"/>
  <p:notesSz cx="6858000" cy="9144000"/>
  <p:defaultTextStyle>
    <a:defPPr>
      <a:defRPr lang="el-G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82" d="100"/>
          <a:sy n="82" d="100"/>
        </p:scale>
        <p:origin x="-480"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112" Type="http://schemas.openxmlformats.org/officeDocument/2006/relationships/slide" Target="slides/slide111.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28" Type="http://schemas.openxmlformats.org/officeDocument/2006/relationships/theme" Target="theme/theme1.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slide" Target="slides/slide94.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13" Type="http://schemas.openxmlformats.org/officeDocument/2006/relationships/slide" Target="slides/slide112.xml"/><Relationship Id="rId118" Type="http://schemas.openxmlformats.org/officeDocument/2006/relationships/slide" Target="slides/slide117.xml"/><Relationship Id="rId126" Type="http://schemas.openxmlformats.org/officeDocument/2006/relationships/presProps" Target="presProps.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103" Type="http://schemas.openxmlformats.org/officeDocument/2006/relationships/slide" Target="slides/slide102.xml"/><Relationship Id="rId108" Type="http://schemas.openxmlformats.org/officeDocument/2006/relationships/slide" Target="slides/slide107.xml"/><Relationship Id="rId116" Type="http://schemas.openxmlformats.org/officeDocument/2006/relationships/slide" Target="slides/slide115.xml"/><Relationship Id="rId124" Type="http://schemas.openxmlformats.org/officeDocument/2006/relationships/slide" Target="slides/slide123.xml"/><Relationship Id="rId129" Type="http://schemas.openxmlformats.org/officeDocument/2006/relationships/tableStyles" Target="tableStyle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slide" Target="slides/slide95.xml"/><Relationship Id="rId111" Type="http://schemas.openxmlformats.org/officeDocument/2006/relationships/slide" Target="slides/slide110.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6" Type="http://schemas.openxmlformats.org/officeDocument/2006/relationships/slide" Target="slides/slide105.xml"/><Relationship Id="rId114" Type="http://schemas.openxmlformats.org/officeDocument/2006/relationships/slide" Target="slides/slide113.xml"/><Relationship Id="rId119" Type="http://schemas.openxmlformats.org/officeDocument/2006/relationships/slide" Target="slides/slide118.xml"/><Relationship Id="rId127" Type="http://schemas.openxmlformats.org/officeDocument/2006/relationships/viewProps" Target="viewProps.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61" Type="http://schemas.openxmlformats.org/officeDocument/2006/relationships/slide" Target="slides/slide60.xml"/><Relationship Id="rId82" Type="http://schemas.openxmlformats.org/officeDocument/2006/relationships/slide" Target="slides/slide8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Διαφάνεια τίτλου">
    <p:spTree>
      <p:nvGrpSpPr>
        <p:cNvPr id="1" name=""/>
        <p:cNvGrpSpPr/>
        <p:nvPr/>
      </p:nvGrpSpPr>
      <p:grpSpPr>
        <a:xfrm>
          <a:off x="0" y="0"/>
          <a:ext cx="0" cy="0"/>
          <a:chOff x="0" y="0"/>
          <a:chExt cx="0" cy="0"/>
        </a:xfrm>
      </p:grpSpPr>
      <p:sp>
        <p:nvSpPr>
          <p:cNvPr id="2" name="1 - Τίτλος"/>
          <p:cNvSpPr>
            <a:spLocks noGrp="1"/>
          </p:cNvSpPr>
          <p:nvPr>
            <p:ph type="ctrTitle"/>
          </p:nvPr>
        </p:nvSpPr>
        <p:spPr>
          <a:xfrm>
            <a:off x="685800" y="2130425"/>
            <a:ext cx="7772400" cy="1470025"/>
          </a:xfrm>
        </p:spPr>
        <p:txBody>
          <a:bodyPr/>
          <a:lstStyle/>
          <a:p>
            <a:r>
              <a:rPr lang="el-GR" smtClean="0"/>
              <a:t>Kλικ για επεξεργασία του τίτλου</a:t>
            </a:r>
            <a:endParaRPr lang="el-GR"/>
          </a:p>
        </p:txBody>
      </p:sp>
      <p:sp>
        <p:nvSpPr>
          <p:cNvPr id="3" name="2 - Υπότιτλος"/>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l-GR" smtClean="0"/>
              <a:t>Κάντε κλικ για να επεξεργαστείτε τον υπότιτλο του υποδείγματος</a:t>
            </a:r>
            <a:endParaRPr lang="el-GR"/>
          </a:p>
        </p:txBody>
      </p:sp>
      <p:sp>
        <p:nvSpPr>
          <p:cNvPr id="4" name="3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5" name="4 - Θέση υποσέλιδου"/>
          <p:cNvSpPr>
            <a:spLocks noGrp="1"/>
          </p:cNvSpPr>
          <p:nvPr>
            <p:ph type="ftr" sz="quarter" idx="11"/>
          </p:nvPr>
        </p:nvSpPr>
        <p:spPr/>
        <p:txBody>
          <a:bodyPr/>
          <a:lstStyle/>
          <a:p>
            <a:endParaRPr lang="el-GR"/>
          </a:p>
        </p:txBody>
      </p:sp>
      <p:sp>
        <p:nvSpPr>
          <p:cNvPr id="6" name="5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Τίτλος και Κατακόρυφο κείμενο">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smtClean="0"/>
              <a:t>Kλικ για επεξεργασία του τίτλου</a:t>
            </a:r>
            <a:endParaRPr lang="el-GR"/>
          </a:p>
        </p:txBody>
      </p:sp>
      <p:sp>
        <p:nvSpPr>
          <p:cNvPr id="3" name="2 - Θέση κατακόρυφου κειμένου"/>
          <p:cNvSpPr>
            <a:spLocks noGrp="1"/>
          </p:cNvSpPr>
          <p:nvPr>
            <p:ph type="body" orient="vert" idx="1"/>
          </p:nvPr>
        </p:nvSpPr>
        <p:spPr/>
        <p:txBody>
          <a:bodyPr vert="eaVert"/>
          <a:lstStyle/>
          <a:p>
            <a:pPr lvl="0"/>
            <a:r>
              <a:rPr lang="el-GR" smtClean="0"/>
              <a:t>Kλικ για επεξεργασία των στυλ του υποδείγματος</a:t>
            </a:r>
          </a:p>
          <a:p>
            <a:pPr lvl="1"/>
            <a:r>
              <a:rPr lang="el-GR" smtClean="0"/>
              <a:t>Δεύτερου επιπέδου</a:t>
            </a:r>
          </a:p>
          <a:p>
            <a:pPr lvl="2"/>
            <a:r>
              <a:rPr lang="el-GR" smtClean="0"/>
              <a:t>Τρίτου επιπέδου</a:t>
            </a:r>
          </a:p>
          <a:p>
            <a:pPr lvl="3"/>
            <a:r>
              <a:rPr lang="el-GR" smtClean="0"/>
              <a:t>Τέταρτου επιπέδου</a:t>
            </a:r>
          </a:p>
          <a:p>
            <a:pPr lvl="4"/>
            <a:r>
              <a:rPr lang="el-GR" smtClean="0"/>
              <a:t>Πέμπτου επιπέδου</a:t>
            </a:r>
            <a:endParaRPr lang="el-GR"/>
          </a:p>
        </p:txBody>
      </p:sp>
      <p:sp>
        <p:nvSpPr>
          <p:cNvPr id="4" name="3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5" name="4 - Θέση υποσέλιδου"/>
          <p:cNvSpPr>
            <a:spLocks noGrp="1"/>
          </p:cNvSpPr>
          <p:nvPr>
            <p:ph type="ftr" sz="quarter" idx="11"/>
          </p:nvPr>
        </p:nvSpPr>
        <p:spPr/>
        <p:txBody>
          <a:bodyPr/>
          <a:lstStyle/>
          <a:p>
            <a:endParaRPr lang="el-GR"/>
          </a:p>
        </p:txBody>
      </p:sp>
      <p:sp>
        <p:nvSpPr>
          <p:cNvPr id="6" name="5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Κατακόρυφος τίτλος και Κείμενο">
    <p:spTree>
      <p:nvGrpSpPr>
        <p:cNvPr id="1" name=""/>
        <p:cNvGrpSpPr/>
        <p:nvPr/>
      </p:nvGrpSpPr>
      <p:grpSpPr>
        <a:xfrm>
          <a:off x="0" y="0"/>
          <a:ext cx="0" cy="0"/>
          <a:chOff x="0" y="0"/>
          <a:chExt cx="0" cy="0"/>
        </a:xfrm>
      </p:grpSpPr>
      <p:sp>
        <p:nvSpPr>
          <p:cNvPr id="2" name="1 - Κατακόρυφος τίτλος"/>
          <p:cNvSpPr>
            <a:spLocks noGrp="1"/>
          </p:cNvSpPr>
          <p:nvPr>
            <p:ph type="title" orient="vert"/>
          </p:nvPr>
        </p:nvSpPr>
        <p:spPr>
          <a:xfrm>
            <a:off x="6629400" y="274638"/>
            <a:ext cx="2057400" cy="5851525"/>
          </a:xfrm>
        </p:spPr>
        <p:txBody>
          <a:bodyPr vert="eaVert"/>
          <a:lstStyle/>
          <a:p>
            <a:r>
              <a:rPr lang="el-GR" smtClean="0"/>
              <a:t>Kλικ για επεξεργασία του τίτλου</a:t>
            </a:r>
            <a:endParaRPr lang="el-GR"/>
          </a:p>
        </p:txBody>
      </p:sp>
      <p:sp>
        <p:nvSpPr>
          <p:cNvPr id="3" name="2 - Θέση κατακόρυφου κειμένου"/>
          <p:cNvSpPr>
            <a:spLocks noGrp="1"/>
          </p:cNvSpPr>
          <p:nvPr>
            <p:ph type="body" orient="vert" idx="1"/>
          </p:nvPr>
        </p:nvSpPr>
        <p:spPr>
          <a:xfrm>
            <a:off x="457200" y="274638"/>
            <a:ext cx="6019800" cy="5851525"/>
          </a:xfrm>
        </p:spPr>
        <p:txBody>
          <a:bodyPr vert="eaVert"/>
          <a:lstStyle/>
          <a:p>
            <a:pPr lvl="0"/>
            <a:r>
              <a:rPr lang="el-GR" smtClean="0"/>
              <a:t>Kλικ για επεξεργασία των στυλ του υποδείγματος</a:t>
            </a:r>
          </a:p>
          <a:p>
            <a:pPr lvl="1"/>
            <a:r>
              <a:rPr lang="el-GR" smtClean="0"/>
              <a:t>Δεύτερου επιπέδου</a:t>
            </a:r>
          </a:p>
          <a:p>
            <a:pPr lvl="2"/>
            <a:r>
              <a:rPr lang="el-GR" smtClean="0"/>
              <a:t>Τρίτου επιπέδου</a:t>
            </a:r>
          </a:p>
          <a:p>
            <a:pPr lvl="3"/>
            <a:r>
              <a:rPr lang="el-GR" smtClean="0"/>
              <a:t>Τέταρτου επιπέδου</a:t>
            </a:r>
          </a:p>
          <a:p>
            <a:pPr lvl="4"/>
            <a:r>
              <a:rPr lang="el-GR" smtClean="0"/>
              <a:t>Πέμπτου επιπέδου</a:t>
            </a:r>
            <a:endParaRPr lang="el-GR"/>
          </a:p>
        </p:txBody>
      </p:sp>
      <p:sp>
        <p:nvSpPr>
          <p:cNvPr id="4" name="3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5" name="4 - Θέση υποσέλιδου"/>
          <p:cNvSpPr>
            <a:spLocks noGrp="1"/>
          </p:cNvSpPr>
          <p:nvPr>
            <p:ph type="ftr" sz="quarter" idx="11"/>
          </p:nvPr>
        </p:nvSpPr>
        <p:spPr/>
        <p:txBody>
          <a:bodyPr/>
          <a:lstStyle/>
          <a:p>
            <a:endParaRPr lang="el-GR"/>
          </a:p>
        </p:txBody>
      </p:sp>
      <p:sp>
        <p:nvSpPr>
          <p:cNvPr id="6" name="5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Τίτλος και Αντικείμενο">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smtClean="0"/>
              <a:t>Kλικ για επεξεργασία του τίτλου</a:t>
            </a:r>
            <a:endParaRPr lang="el-GR"/>
          </a:p>
        </p:txBody>
      </p:sp>
      <p:sp>
        <p:nvSpPr>
          <p:cNvPr id="3" name="2 - Θέση περιεχομένου"/>
          <p:cNvSpPr>
            <a:spLocks noGrp="1"/>
          </p:cNvSpPr>
          <p:nvPr>
            <p:ph idx="1"/>
          </p:nvPr>
        </p:nvSpPr>
        <p:spPr/>
        <p:txBody>
          <a:bodyPr/>
          <a:lstStyle/>
          <a:p>
            <a:pPr lvl="0"/>
            <a:r>
              <a:rPr lang="el-GR" smtClean="0"/>
              <a:t>Kλικ για επεξεργασία των στυλ του υποδείγματος</a:t>
            </a:r>
          </a:p>
          <a:p>
            <a:pPr lvl="1"/>
            <a:r>
              <a:rPr lang="el-GR" smtClean="0"/>
              <a:t>Δεύτερου επιπέδου</a:t>
            </a:r>
          </a:p>
          <a:p>
            <a:pPr lvl="2"/>
            <a:r>
              <a:rPr lang="el-GR" smtClean="0"/>
              <a:t>Τρίτου επιπέδου</a:t>
            </a:r>
          </a:p>
          <a:p>
            <a:pPr lvl="3"/>
            <a:r>
              <a:rPr lang="el-GR" smtClean="0"/>
              <a:t>Τέταρτου επιπέδου</a:t>
            </a:r>
          </a:p>
          <a:p>
            <a:pPr lvl="4"/>
            <a:r>
              <a:rPr lang="el-GR" smtClean="0"/>
              <a:t>Πέμπτου επιπέδου</a:t>
            </a:r>
            <a:endParaRPr lang="el-GR"/>
          </a:p>
        </p:txBody>
      </p:sp>
      <p:sp>
        <p:nvSpPr>
          <p:cNvPr id="4" name="3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5" name="4 - Θέση υποσέλιδου"/>
          <p:cNvSpPr>
            <a:spLocks noGrp="1"/>
          </p:cNvSpPr>
          <p:nvPr>
            <p:ph type="ftr" sz="quarter" idx="11"/>
          </p:nvPr>
        </p:nvSpPr>
        <p:spPr/>
        <p:txBody>
          <a:bodyPr/>
          <a:lstStyle/>
          <a:p>
            <a:endParaRPr lang="el-GR"/>
          </a:p>
        </p:txBody>
      </p:sp>
      <p:sp>
        <p:nvSpPr>
          <p:cNvPr id="6" name="5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Κεφαλίδα ενότητας">
    <p:spTree>
      <p:nvGrpSpPr>
        <p:cNvPr id="1" name=""/>
        <p:cNvGrpSpPr/>
        <p:nvPr/>
      </p:nvGrpSpPr>
      <p:grpSpPr>
        <a:xfrm>
          <a:off x="0" y="0"/>
          <a:ext cx="0" cy="0"/>
          <a:chOff x="0" y="0"/>
          <a:chExt cx="0" cy="0"/>
        </a:xfrm>
      </p:grpSpPr>
      <p:sp>
        <p:nvSpPr>
          <p:cNvPr id="2" name="1 - Τίτλος"/>
          <p:cNvSpPr>
            <a:spLocks noGrp="1"/>
          </p:cNvSpPr>
          <p:nvPr>
            <p:ph type="title"/>
          </p:nvPr>
        </p:nvSpPr>
        <p:spPr>
          <a:xfrm>
            <a:off x="722313" y="4406900"/>
            <a:ext cx="7772400" cy="1362075"/>
          </a:xfrm>
        </p:spPr>
        <p:txBody>
          <a:bodyPr anchor="t"/>
          <a:lstStyle>
            <a:lvl1pPr algn="l">
              <a:defRPr sz="4000" b="1" cap="all"/>
            </a:lvl1pPr>
          </a:lstStyle>
          <a:p>
            <a:r>
              <a:rPr lang="el-GR" smtClean="0"/>
              <a:t>Kλικ για επεξεργασία του τίτλου</a:t>
            </a:r>
            <a:endParaRPr lang="el-GR"/>
          </a:p>
        </p:txBody>
      </p:sp>
      <p:sp>
        <p:nvSpPr>
          <p:cNvPr id="3" name="2 - Θέση κειμένου"/>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l-GR" smtClean="0"/>
              <a:t>Kλικ για επεξεργασία των στυλ του υποδείγματος</a:t>
            </a:r>
          </a:p>
        </p:txBody>
      </p:sp>
      <p:sp>
        <p:nvSpPr>
          <p:cNvPr id="4" name="3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5" name="4 - Θέση υποσέλιδου"/>
          <p:cNvSpPr>
            <a:spLocks noGrp="1"/>
          </p:cNvSpPr>
          <p:nvPr>
            <p:ph type="ftr" sz="quarter" idx="11"/>
          </p:nvPr>
        </p:nvSpPr>
        <p:spPr/>
        <p:txBody>
          <a:bodyPr/>
          <a:lstStyle/>
          <a:p>
            <a:endParaRPr lang="el-GR"/>
          </a:p>
        </p:txBody>
      </p:sp>
      <p:sp>
        <p:nvSpPr>
          <p:cNvPr id="6" name="5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Δύο περιεχόμενα">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smtClean="0"/>
              <a:t>Kλικ για επεξεργασία του τίτλου</a:t>
            </a:r>
            <a:endParaRPr lang="el-GR"/>
          </a:p>
        </p:txBody>
      </p:sp>
      <p:sp>
        <p:nvSpPr>
          <p:cNvPr id="3" name="2 - Θέση περιεχομένου"/>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l-GR" smtClean="0"/>
              <a:t>Kλικ για επεξεργασία των στυλ του υποδείγματος</a:t>
            </a:r>
          </a:p>
          <a:p>
            <a:pPr lvl="1"/>
            <a:r>
              <a:rPr lang="el-GR" smtClean="0"/>
              <a:t>Δεύτερου επιπέδου</a:t>
            </a:r>
          </a:p>
          <a:p>
            <a:pPr lvl="2"/>
            <a:r>
              <a:rPr lang="el-GR" smtClean="0"/>
              <a:t>Τρίτου επιπέδου</a:t>
            </a:r>
          </a:p>
          <a:p>
            <a:pPr lvl="3"/>
            <a:r>
              <a:rPr lang="el-GR" smtClean="0"/>
              <a:t>Τέταρτου επιπέδου</a:t>
            </a:r>
          </a:p>
          <a:p>
            <a:pPr lvl="4"/>
            <a:r>
              <a:rPr lang="el-GR" smtClean="0"/>
              <a:t>Πέμπτου επιπέδου</a:t>
            </a:r>
            <a:endParaRPr lang="el-GR"/>
          </a:p>
        </p:txBody>
      </p:sp>
      <p:sp>
        <p:nvSpPr>
          <p:cNvPr id="4" name="3 - Θέση περιεχομένου"/>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l-GR" smtClean="0"/>
              <a:t>Kλικ για επεξεργασία των στυλ του υποδείγματος</a:t>
            </a:r>
          </a:p>
          <a:p>
            <a:pPr lvl="1"/>
            <a:r>
              <a:rPr lang="el-GR" smtClean="0"/>
              <a:t>Δεύτερου επιπέδου</a:t>
            </a:r>
          </a:p>
          <a:p>
            <a:pPr lvl="2"/>
            <a:r>
              <a:rPr lang="el-GR" smtClean="0"/>
              <a:t>Τρίτου επιπέδου</a:t>
            </a:r>
          </a:p>
          <a:p>
            <a:pPr lvl="3"/>
            <a:r>
              <a:rPr lang="el-GR" smtClean="0"/>
              <a:t>Τέταρτου επιπέδου</a:t>
            </a:r>
          </a:p>
          <a:p>
            <a:pPr lvl="4"/>
            <a:r>
              <a:rPr lang="el-GR" smtClean="0"/>
              <a:t>Πέμπτου επιπέδου</a:t>
            </a:r>
            <a:endParaRPr lang="el-GR"/>
          </a:p>
        </p:txBody>
      </p:sp>
      <p:sp>
        <p:nvSpPr>
          <p:cNvPr id="5" name="4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6" name="5 - Θέση υποσέλιδου"/>
          <p:cNvSpPr>
            <a:spLocks noGrp="1"/>
          </p:cNvSpPr>
          <p:nvPr>
            <p:ph type="ftr" sz="quarter" idx="11"/>
          </p:nvPr>
        </p:nvSpPr>
        <p:spPr/>
        <p:txBody>
          <a:bodyPr/>
          <a:lstStyle/>
          <a:p>
            <a:endParaRPr lang="el-GR"/>
          </a:p>
        </p:txBody>
      </p:sp>
      <p:sp>
        <p:nvSpPr>
          <p:cNvPr id="7" name="6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Σύγκριση">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lvl1pPr>
              <a:defRPr/>
            </a:lvl1pPr>
          </a:lstStyle>
          <a:p>
            <a:r>
              <a:rPr lang="el-GR" smtClean="0"/>
              <a:t>Kλικ για επεξεργασία του τίτλου</a:t>
            </a:r>
            <a:endParaRPr lang="el-GR"/>
          </a:p>
        </p:txBody>
      </p:sp>
      <p:sp>
        <p:nvSpPr>
          <p:cNvPr id="3" name="2 - Θέση κειμένου"/>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smtClean="0"/>
              <a:t>Kλικ για επεξεργασία των στυλ του υποδείγματος</a:t>
            </a:r>
          </a:p>
        </p:txBody>
      </p:sp>
      <p:sp>
        <p:nvSpPr>
          <p:cNvPr id="4" name="3 - Θέση περιεχομένου"/>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l-GR" smtClean="0"/>
              <a:t>Kλικ για επεξεργασία των στυλ του υποδείγματος</a:t>
            </a:r>
          </a:p>
          <a:p>
            <a:pPr lvl="1"/>
            <a:r>
              <a:rPr lang="el-GR" smtClean="0"/>
              <a:t>Δεύτερου επιπέδου</a:t>
            </a:r>
          </a:p>
          <a:p>
            <a:pPr lvl="2"/>
            <a:r>
              <a:rPr lang="el-GR" smtClean="0"/>
              <a:t>Τρίτου επιπέδου</a:t>
            </a:r>
          </a:p>
          <a:p>
            <a:pPr lvl="3"/>
            <a:r>
              <a:rPr lang="el-GR" smtClean="0"/>
              <a:t>Τέταρτου επιπέδου</a:t>
            </a:r>
          </a:p>
          <a:p>
            <a:pPr lvl="4"/>
            <a:r>
              <a:rPr lang="el-GR" smtClean="0"/>
              <a:t>Πέμπτου επιπέδου</a:t>
            </a:r>
            <a:endParaRPr lang="el-GR"/>
          </a:p>
        </p:txBody>
      </p:sp>
      <p:sp>
        <p:nvSpPr>
          <p:cNvPr id="5" name="4 - Θέση κειμένου"/>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smtClean="0"/>
              <a:t>Kλικ για επεξεργασία των στυλ του υποδείγματος</a:t>
            </a:r>
          </a:p>
        </p:txBody>
      </p:sp>
      <p:sp>
        <p:nvSpPr>
          <p:cNvPr id="6" name="5 - Θέση περιεχομένου"/>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l-GR" smtClean="0"/>
              <a:t>Kλικ για επεξεργασία των στυλ του υποδείγματος</a:t>
            </a:r>
          </a:p>
          <a:p>
            <a:pPr lvl="1"/>
            <a:r>
              <a:rPr lang="el-GR" smtClean="0"/>
              <a:t>Δεύτερου επιπέδου</a:t>
            </a:r>
          </a:p>
          <a:p>
            <a:pPr lvl="2"/>
            <a:r>
              <a:rPr lang="el-GR" smtClean="0"/>
              <a:t>Τρίτου επιπέδου</a:t>
            </a:r>
          </a:p>
          <a:p>
            <a:pPr lvl="3"/>
            <a:r>
              <a:rPr lang="el-GR" smtClean="0"/>
              <a:t>Τέταρτου επιπέδου</a:t>
            </a:r>
          </a:p>
          <a:p>
            <a:pPr lvl="4"/>
            <a:r>
              <a:rPr lang="el-GR" smtClean="0"/>
              <a:t>Πέμπτου επιπέδου</a:t>
            </a:r>
            <a:endParaRPr lang="el-GR"/>
          </a:p>
        </p:txBody>
      </p:sp>
      <p:sp>
        <p:nvSpPr>
          <p:cNvPr id="7" name="6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8" name="7 - Θέση υποσέλιδου"/>
          <p:cNvSpPr>
            <a:spLocks noGrp="1"/>
          </p:cNvSpPr>
          <p:nvPr>
            <p:ph type="ftr" sz="quarter" idx="11"/>
          </p:nvPr>
        </p:nvSpPr>
        <p:spPr/>
        <p:txBody>
          <a:bodyPr/>
          <a:lstStyle/>
          <a:p>
            <a:endParaRPr lang="el-GR"/>
          </a:p>
        </p:txBody>
      </p:sp>
      <p:sp>
        <p:nvSpPr>
          <p:cNvPr id="9" name="8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Μόνο τίτλος">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r>
              <a:rPr lang="el-GR" smtClean="0"/>
              <a:t>Kλικ για επεξεργασία του τίτλου</a:t>
            </a:r>
            <a:endParaRPr lang="el-GR"/>
          </a:p>
        </p:txBody>
      </p:sp>
      <p:sp>
        <p:nvSpPr>
          <p:cNvPr id="3" name="2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4" name="3 - Θέση υποσέλιδου"/>
          <p:cNvSpPr>
            <a:spLocks noGrp="1"/>
          </p:cNvSpPr>
          <p:nvPr>
            <p:ph type="ftr" sz="quarter" idx="11"/>
          </p:nvPr>
        </p:nvSpPr>
        <p:spPr/>
        <p:txBody>
          <a:bodyPr/>
          <a:lstStyle/>
          <a:p>
            <a:endParaRPr lang="el-GR"/>
          </a:p>
        </p:txBody>
      </p:sp>
      <p:sp>
        <p:nvSpPr>
          <p:cNvPr id="5" name="4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Κενή">
    <p:spTree>
      <p:nvGrpSpPr>
        <p:cNvPr id="1" name=""/>
        <p:cNvGrpSpPr/>
        <p:nvPr/>
      </p:nvGrpSpPr>
      <p:grpSpPr>
        <a:xfrm>
          <a:off x="0" y="0"/>
          <a:ext cx="0" cy="0"/>
          <a:chOff x="0" y="0"/>
          <a:chExt cx="0" cy="0"/>
        </a:xfrm>
      </p:grpSpPr>
      <p:sp>
        <p:nvSpPr>
          <p:cNvPr id="2" name="1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3" name="2 - Θέση υποσέλιδου"/>
          <p:cNvSpPr>
            <a:spLocks noGrp="1"/>
          </p:cNvSpPr>
          <p:nvPr>
            <p:ph type="ftr" sz="quarter" idx="11"/>
          </p:nvPr>
        </p:nvSpPr>
        <p:spPr/>
        <p:txBody>
          <a:bodyPr/>
          <a:lstStyle/>
          <a:p>
            <a:endParaRPr lang="el-GR"/>
          </a:p>
        </p:txBody>
      </p:sp>
      <p:sp>
        <p:nvSpPr>
          <p:cNvPr id="4" name="3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Περιεχόμενο με λεζάντα">
    <p:spTree>
      <p:nvGrpSpPr>
        <p:cNvPr id="1" name=""/>
        <p:cNvGrpSpPr/>
        <p:nvPr/>
      </p:nvGrpSpPr>
      <p:grpSpPr>
        <a:xfrm>
          <a:off x="0" y="0"/>
          <a:ext cx="0" cy="0"/>
          <a:chOff x="0" y="0"/>
          <a:chExt cx="0" cy="0"/>
        </a:xfrm>
      </p:grpSpPr>
      <p:sp>
        <p:nvSpPr>
          <p:cNvPr id="2" name="1 - Τίτλος"/>
          <p:cNvSpPr>
            <a:spLocks noGrp="1"/>
          </p:cNvSpPr>
          <p:nvPr>
            <p:ph type="title"/>
          </p:nvPr>
        </p:nvSpPr>
        <p:spPr>
          <a:xfrm>
            <a:off x="457200" y="273050"/>
            <a:ext cx="3008313" cy="1162050"/>
          </a:xfrm>
        </p:spPr>
        <p:txBody>
          <a:bodyPr anchor="b"/>
          <a:lstStyle>
            <a:lvl1pPr algn="l">
              <a:defRPr sz="2000" b="1"/>
            </a:lvl1pPr>
          </a:lstStyle>
          <a:p>
            <a:r>
              <a:rPr lang="el-GR" smtClean="0"/>
              <a:t>Kλικ για επεξεργασία του τίτλου</a:t>
            </a:r>
            <a:endParaRPr lang="el-GR"/>
          </a:p>
        </p:txBody>
      </p:sp>
      <p:sp>
        <p:nvSpPr>
          <p:cNvPr id="3" name="2 - Θέση περιεχομένου"/>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l-GR" smtClean="0"/>
              <a:t>Kλικ για επεξεργασία των στυλ του υποδείγματος</a:t>
            </a:r>
          </a:p>
          <a:p>
            <a:pPr lvl="1"/>
            <a:r>
              <a:rPr lang="el-GR" smtClean="0"/>
              <a:t>Δεύτερου επιπέδου</a:t>
            </a:r>
          </a:p>
          <a:p>
            <a:pPr lvl="2"/>
            <a:r>
              <a:rPr lang="el-GR" smtClean="0"/>
              <a:t>Τρίτου επιπέδου</a:t>
            </a:r>
          </a:p>
          <a:p>
            <a:pPr lvl="3"/>
            <a:r>
              <a:rPr lang="el-GR" smtClean="0"/>
              <a:t>Τέταρτου επιπέδου</a:t>
            </a:r>
          </a:p>
          <a:p>
            <a:pPr lvl="4"/>
            <a:r>
              <a:rPr lang="el-GR" smtClean="0"/>
              <a:t>Πέμπτου επιπέδου</a:t>
            </a:r>
            <a:endParaRPr lang="el-GR"/>
          </a:p>
        </p:txBody>
      </p:sp>
      <p:sp>
        <p:nvSpPr>
          <p:cNvPr id="4" name="3 - Θέση κειμένου"/>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smtClean="0"/>
              <a:t>Kλικ για επεξεργασία των στυλ του υποδείγματος</a:t>
            </a:r>
          </a:p>
        </p:txBody>
      </p:sp>
      <p:sp>
        <p:nvSpPr>
          <p:cNvPr id="5" name="4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6" name="5 - Θέση υποσέλιδου"/>
          <p:cNvSpPr>
            <a:spLocks noGrp="1"/>
          </p:cNvSpPr>
          <p:nvPr>
            <p:ph type="ftr" sz="quarter" idx="11"/>
          </p:nvPr>
        </p:nvSpPr>
        <p:spPr/>
        <p:txBody>
          <a:bodyPr/>
          <a:lstStyle/>
          <a:p>
            <a:endParaRPr lang="el-GR"/>
          </a:p>
        </p:txBody>
      </p:sp>
      <p:sp>
        <p:nvSpPr>
          <p:cNvPr id="7" name="6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Εικόνα με λεζάντα">
    <p:spTree>
      <p:nvGrpSpPr>
        <p:cNvPr id="1" name=""/>
        <p:cNvGrpSpPr/>
        <p:nvPr/>
      </p:nvGrpSpPr>
      <p:grpSpPr>
        <a:xfrm>
          <a:off x="0" y="0"/>
          <a:ext cx="0" cy="0"/>
          <a:chOff x="0" y="0"/>
          <a:chExt cx="0" cy="0"/>
        </a:xfrm>
      </p:grpSpPr>
      <p:sp>
        <p:nvSpPr>
          <p:cNvPr id="2" name="1 - Τίτλος"/>
          <p:cNvSpPr>
            <a:spLocks noGrp="1"/>
          </p:cNvSpPr>
          <p:nvPr>
            <p:ph type="title"/>
          </p:nvPr>
        </p:nvSpPr>
        <p:spPr>
          <a:xfrm>
            <a:off x="1792288" y="4800600"/>
            <a:ext cx="5486400" cy="566738"/>
          </a:xfrm>
        </p:spPr>
        <p:txBody>
          <a:bodyPr anchor="b"/>
          <a:lstStyle>
            <a:lvl1pPr algn="l">
              <a:defRPr sz="2000" b="1"/>
            </a:lvl1pPr>
          </a:lstStyle>
          <a:p>
            <a:r>
              <a:rPr lang="el-GR" smtClean="0"/>
              <a:t>Kλικ για επεξεργασία του τίτλου</a:t>
            </a:r>
            <a:endParaRPr lang="el-GR"/>
          </a:p>
        </p:txBody>
      </p:sp>
      <p:sp>
        <p:nvSpPr>
          <p:cNvPr id="3" name="2 - Θέση εικόνας"/>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l-GR"/>
          </a:p>
        </p:txBody>
      </p:sp>
      <p:sp>
        <p:nvSpPr>
          <p:cNvPr id="4" name="3 - Θέση κειμένου"/>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smtClean="0"/>
              <a:t>Kλικ για επεξεργασία των στυλ του υποδείγματος</a:t>
            </a:r>
          </a:p>
        </p:txBody>
      </p:sp>
      <p:sp>
        <p:nvSpPr>
          <p:cNvPr id="5" name="4 - Θέση ημερομηνίας"/>
          <p:cNvSpPr>
            <a:spLocks noGrp="1"/>
          </p:cNvSpPr>
          <p:nvPr>
            <p:ph type="dt" sz="half" idx="10"/>
          </p:nvPr>
        </p:nvSpPr>
        <p:spPr/>
        <p:txBody>
          <a:bodyPr/>
          <a:lstStyle/>
          <a:p>
            <a:fld id="{22D886E1-2182-486A-8305-1A745EA55C78}" type="datetimeFigureOut">
              <a:rPr lang="el-GR" smtClean="0"/>
              <a:pPr/>
              <a:t>14/11/2011</a:t>
            </a:fld>
            <a:endParaRPr lang="el-GR"/>
          </a:p>
        </p:txBody>
      </p:sp>
      <p:sp>
        <p:nvSpPr>
          <p:cNvPr id="6" name="5 - Θέση υποσέλιδου"/>
          <p:cNvSpPr>
            <a:spLocks noGrp="1"/>
          </p:cNvSpPr>
          <p:nvPr>
            <p:ph type="ftr" sz="quarter" idx="11"/>
          </p:nvPr>
        </p:nvSpPr>
        <p:spPr/>
        <p:txBody>
          <a:bodyPr/>
          <a:lstStyle/>
          <a:p>
            <a:endParaRPr lang="el-GR"/>
          </a:p>
        </p:txBody>
      </p:sp>
      <p:sp>
        <p:nvSpPr>
          <p:cNvPr id="7" name="6 - Θέση αριθμού διαφάνειας"/>
          <p:cNvSpPr>
            <a:spLocks noGrp="1"/>
          </p:cNvSpPr>
          <p:nvPr>
            <p:ph type="sldNum" sz="quarter" idx="12"/>
          </p:nvPr>
        </p:nvSpPr>
        <p:spPr/>
        <p:txBody>
          <a:bodyPr/>
          <a:lstStyle/>
          <a:p>
            <a:fld id="{12283B6B-2D0F-40D7-8B37-92BDF8B3A7C7}" type="slidenum">
              <a:rPr lang="el-GR" smtClean="0"/>
              <a:pPr/>
              <a:t>‹#›</a:t>
            </a:fld>
            <a:endParaRPr lang="el-G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 Θέση τίτλου"/>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l-GR" smtClean="0"/>
              <a:t>Kλικ για επεξεργασία του τίτλου</a:t>
            </a:r>
            <a:endParaRPr lang="el-GR"/>
          </a:p>
        </p:txBody>
      </p:sp>
      <p:sp>
        <p:nvSpPr>
          <p:cNvPr id="3" name="2 - Θέση κειμένου"/>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l-GR" smtClean="0"/>
              <a:t>Kλικ για επεξεργασία των στυλ του υποδείγματος</a:t>
            </a:r>
          </a:p>
          <a:p>
            <a:pPr lvl="1"/>
            <a:r>
              <a:rPr lang="el-GR" smtClean="0"/>
              <a:t>Δεύτερου επιπέδου</a:t>
            </a:r>
          </a:p>
          <a:p>
            <a:pPr lvl="2"/>
            <a:r>
              <a:rPr lang="el-GR" smtClean="0"/>
              <a:t>Τρίτου επιπέδου</a:t>
            </a:r>
          </a:p>
          <a:p>
            <a:pPr lvl="3"/>
            <a:r>
              <a:rPr lang="el-GR" smtClean="0"/>
              <a:t>Τέταρτου επιπέδου</a:t>
            </a:r>
          </a:p>
          <a:p>
            <a:pPr lvl="4"/>
            <a:r>
              <a:rPr lang="el-GR" smtClean="0"/>
              <a:t>Πέμπτου επιπέδου</a:t>
            </a:r>
            <a:endParaRPr lang="el-GR"/>
          </a:p>
        </p:txBody>
      </p:sp>
      <p:sp>
        <p:nvSpPr>
          <p:cNvPr id="4" name="3 - Θέση ημερομηνίας"/>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2D886E1-2182-486A-8305-1A745EA55C78}" type="datetimeFigureOut">
              <a:rPr lang="el-GR" smtClean="0"/>
              <a:pPr/>
              <a:t>14/11/2011</a:t>
            </a:fld>
            <a:endParaRPr lang="el-GR"/>
          </a:p>
        </p:txBody>
      </p:sp>
      <p:sp>
        <p:nvSpPr>
          <p:cNvPr id="5" name="4 - Θέση υποσέλιδου"/>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l-GR"/>
          </a:p>
        </p:txBody>
      </p:sp>
      <p:sp>
        <p:nvSpPr>
          <p:cNvPr id="6" name="5 - Θέση αριθμού διαφάνειας"/>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2283B6B-2D0F-40D7-8B37-92BDF8B3A7C7}" type="slidenum">
              <a:rPr lang="el-GR" smtClean="0"/>
              <a:pPr/>
              <a:t>‹#›</a:t>
            </a:fld>
            <a:endParaRPr lang="el-G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l-G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ctrTitle"/>
          </p:nvPr>
        </p:nvSpPr>
        <p:spPr>
          <a:xfrm>
            <a:off x="571472" y="214291"/>
            <a:ext cx="7772400" cy="928694"/>
          </a:xfrm>
        </p:spPr>
        <p:txBody>
          <a:bodyPr>
            <a:normAutofit fontScale="90000"/>
          </a:bodyPr>
          <a:lstStyle/>
          <a:p>
            <a:r>
              <a:rPr lang="en-US" dirty="0" smtClean="0"/>
              <a:t/>
            </a:r>
            <a:br>
              <a:rPr lang="en-US" dirty="0" smtClean="0"/>
            </a:br>
            <a:r>
              <a:rPr lang="en-US" dirty="0" smtClean="0"/>
              <a:t/>
            </a:r>
            <a:br>
              <a:rPr lang="en-US" dirty="0" smtClean="0"/>
            </a:br>
            <a:r>
              <a:rPr lang="el-GR" dirty="0" err="1" smtClean="0"/>
              <a:t>Βακτηριακές</a:t>
            </a:r>
            <a:r>
              <a:rPr lang="el-GR" dirty="0" smtClean="0"/>
              <a:t> </a:t>
            </a:r>
            <a:r>
              <a:rPr lang="el-GR" dirty="0"/>
              <a:t>Λοιμώξεις</a:t>
            </a:r>
            <a:br>
              <a:rPr lang="el-GR" dirty="0"/>
            </a:br>
            <a:r>
              <a:rPr lang="el-GR" dirty="0"/>
              <a:t/>
            </a:r>
            <a:br>
              <a:rPr lang="el-GR" dirty="0"/>
            </a:br>
            <a:endParaRPr lang="el-GR" dirty="0"/>
          </a:p>
        </p:txBody>
      </p:sp>
      <p:sp>
        <p:nvSpPr>
          <p:cNvPr id="3" name="2 - Υπότιτλος"/>
          <p:cNvSpPr>
            <a:spLocks noGrp="1"/>
          </p:cNvSpPr>
          <p:nvPr>
            <p:ph type="subTitle" idx="1"/>
          </p:nvPr>
        </p:nvSpPr>
        <p:spPr>
          <a:xfrm>
            <a:off x="714348" y="1142984"/>
            <a:ext cx="7643866" cy="5143536"/>
          </a:xfrm>
        </p:spPr>
        <p:txBody>
          <a:bodyPr>
            <a:normAutofit fontScale="85000" lnSpcReduction="20000"/>
          </a:bodyPr>
          <a:lstStyle/>
          <a:p>
            <a:r>
              <a:rPr lang="el-GR" dirty="0" smtClean="0">
                <a:solidFill>
                  <a:schemeClr val="tx1"/>
                </a:solidFill>
              </a:rPr>
              <a:t>Οι   </a:t>
            </a:r>
            <a:r>
              <a:rPr lang="el-GR" dirty="0" err="1" smtClean="0">
                <a:solidFill>
                  <a:schemeClr val="tx1"/>
                </a:solidFill>
              </a:rPr>
              <a:t>βακτηριακές</a:t>
            </a:r>
            <a:r>
              <a:rPr lang="el-GR" dirty="0" smtClean="0">
                <a:solidFill>
                  <a:schemeClr val="tx1"/>
                </a:solidFill>
              </a:rPr>
              <a:t> </a:t>
            </a:r>
            <a:r>
              <a:rPr lang="el-GR" dirty="0">
                <a:solidFill>
                  <a:schemeClr val="tx1"/>
                </a:solidFill>
              </a:rPr>
              <a:t>λοιμώξεις είναι πολύ συχνές και προκαλούν </a:t>
            </a:r>
            <a:r>
              <a:rPr lang="el-GR" dirty="0" smtClean="0">
                <a:solidFill>
                  <a:schemeClr val="tx1"/>
                </a:solidFill>
              </a:rPr>
              <a:t>πολλές </a:t>
            </a:r>
            <a:r>
              <a:rPr lang="el-GR" dirty="0">
                <a:solidFill>
                  <a:schemeClr val="tx1"/>
                </a:solidFill>
              </a:rPr>
              <a:t>παθολογικές καταστάσεις, μέχρι και θάνατο. Η </a:t>
            </a:r>
            <a:r>
              <a:rPr lang="el-GR" dirty="0" err="1">
                <a:solidFill>
                  <a:schemeClr val="tx1"/>
                </a:solidFill>
              </a:rPr>
              <a:t>βακτη</a:t>
            </a:r>
            <a:r>
              <a:rPr lang="el-GR" dirty="0">
                <a:solidFill>
                  <a:schemeClr val="tx1"/>
                </a:solidFill>
              </a:rPr>
              <a:t>- διάρροια είναι μια από τις κύριες αιτίες της παγκόσμιας </a:t>
            </a:r>
            <a:r>
              <a:rPr lang="el-GR" dirty="0" smtClean="0">
                <a:solidFill>
                  <a:schemeClr val="tx1"/>
                </a:solidFill>
              </a:rPr>
              <a:t> θνησιμότητας </a:t>
            </a:r>
            <a:r>
              <a:rPr lang="el-GR" dirty="0">
                <a:solidFill>
                  <a:schemeClr val="tx1"/>
                </a:solidFill>
              </a:rPr>
              <a:t>και η φυματίωση μια συχνή αιτία θανάτου λοιμώξεων</a:t>
            </a:r>
            <a:r>
              <a:rPr lang="el-GR" dirty="0" smtClean="0">
                <a:solidFill>
                  <a:schemeClr val="tx1"/>
                </a:solidFill>
              </a:rPr>
              <a:t>.</a:t>
            </a:r>
            <a:r>
              <a:rPr lang="el-GR" dirty="0"/>
              <a:t> </a:t>
            </a:r>
            <a:r>
              <a:rPr lang="el-GR" dirty="0" smtClean="0"/>
              <a:t>              </a:t>
            </a:r>
            <a:r>
              <a:rPr lang="el-GR" dirty="0" smtClean="0">
                <a:solidFill>
                  <a:schemeClr val="tx1"/>
                </a:solidFill>
              </a:rPr>
              <a:t>Τα</a:t>
            </a:r>
            <a:r>
              <a:rPr lang="el-GR" dirty="0" smtClean="0"/>
              <a:t> </a:t>
            </a:r>
            <a:r>
              <a:rPr lang="el-GR" dirty="0" err="1" smtClean="0">
                <a:solidFill>
                  <a:schemeClr val="tx1"/>
                </a:solidFill>
              </a:rPr>
              <a:t>αντιβακτηριακά</a:t>
            </a:r>
            <a:r>
              <a:rPr lang="el-GR" dirty="0" smtClean="0">
                <a:solidFill>
                  <a:schemeClr val="tx1"/>
                </a:solidFill>
              </a:rPr>
              <a:t> </a:t>
            </a:r>
            <a:r>
              <a:rPr lang="el-GR" dirty="0">
                <a:solidFill>
                  <a:schemeClr val="tx1"/>
                </a:solidFill>
              </a:rPr>
              <a:t>φάρμακα περιλαμβάνονται μεταξύ των πιο </a:t>
            </a:r>
            <a:r>
              <a:rPr lang="el-GR" dirty="0" smtClean="0">
                <a:solidFill>
                  <a:schemeClr val="tx1"/>
                </a:solidFill>
              </a:rPr>
              <a:t>θετικών </a:t>
            </a:r>
            <a:r>
              <a:rPr lang="el-GR" dirty="0">
                <a:solidFill>
                  <a:schemeClr val="tx1"/>
                </a:solidFill>
              </a:rPr>
              <a:t>θεραπευτικών ανακαλύψεων του εικοστού αιώνα και </a:t>
            </a:r>
            <a:r>
              <a:rPr lang="el-GR" dirty="0" smtClean="0">
                <a:solidFill>
                  <a:schemeClr val="tx1"/>
                </a:solidFill>
              </a:rPr>
              <a:t>αλλάξει </a:t>
            </a:r>
            <a:r>
              <a:rPr lang="el-GR" dirty="0">
                <a:solidFill>
                  <a:schemeClr val="tx1"/>
                </a:solidFill>
              </a:rPr>
              <a:t>δραστικά τη θεραπευτική αγωγή πολλών </a:t>
            </a:r>
            <a:r>
              <a:rPr lang="el-GR" dirty="0" err="1" smtClean="0">
                <a:solidFill>
                  <a:schemeClr val="tx1"/>
                </a:solidFill>
              </a:rPr>
              <a:t>ασθενειων</a:t>
            </a:r>
            <a:r>
              <a:rPr lang="el-GR" dirty="0" smtClean="0">
                <a:solidFill>
                  <a:schemeClr val="tx1"/>
                </a:solidFill>
              </a:rPr>
              <a:t> μειώνοντας </a:t>
            </a:r>
            <a:r>
              <a:rPr lang="el-GR" dirty="0">
                <a:solidFill>
                  <a:schemeClr val="tx1"/>
                </a:solidFill>
              </a:rPr>
              <a:t>τη νοσηρότητα και τη θνησιμότητα </a:t>
            </a:r>
            <a:r>
              <a:rPr lang="el-GR" dirty="0" smtClean="0">
                <a:solidFill>
                  <a:schemeClr val="tx1"/>
                </a:solidFill>
              </a:rPr>
              <a:t>                  (</a:t>
            </a:r>
            <a:r>
              <a:rPr lang="el-GR" dirty="0">
                <a:solidFill>
                  <a:schemeClr val="tx1"/>
                </a:solidFill>
              </a:rPr>
              <a:t>π.χ. λόγω </a:t>
            </a:r>
            <a:r>
              <a:rPr lang="el-GR" dirty="0" smtClean="0">
                <a:solidFill>
                  <a:schemeClr val="tx1"/>
                </a:solidFill>
              </a:rPr>
              <a:t>βοσκής </a:t>
            </a:r>
            <a:r>
              <a:rPr lang="el-GR" dirty="0">
                <a:solidFill>
                  <a:schemeClr val="tx1"/>
                </a:solidFill>
              </a:rPr>
              <a:t>μηνιγγίτιδας και </a:t>
            </a:r>
            <a:r>
              <a:rPr lang="el-GR" dirty="0" err="1">
                <a:solidFill>
                  <a:schemeClr val="tx1"/>
                </a:solidFill>
              </a:rPr>
              <a:t>βακτηριακής</a:t>
            </a:r>
            <a:r>
              <a:rPr lang="el-GR" dirty="0">
                <a:solidFill>
                  <a:schemeClr val="tx1"/>
                </a:solidFill>
              </a:rPr>
              <a:t> </a:t>
            </a:r>
            <a:r>
              <a:rPr lang="el-GR" dirty="0" smtClean="0">
                <a:solidFill>
                  <a:schemeClr val="tx1"/>
                </a:solidFill>
              </a:rPr>
              <a:t>ενδοκαρδίτιδας</a:t>
            </a:r>
            <a:r>
              <a:rPr lang="el-GR" dirty="0">
                <a:solidFill>
                  <a:schemeClr val="tx1"/>
                </a:solidFill>
              </a:rPr>
              <a:t>), </a:t>
            </a:r>
            <a:r>
              <a:rPr lang="el-GR" dirty="0" smtClean="0">
                <a:solidFill>
                  <a:schemeClr val="tx1"/>
                </a:solidFill>
              </a:rPr>
              <a:t>επιπλέον </a:t>
            </a:r>
            <a:r>
              <a:rPr lang="el-GR" dirty="0">
                <a:solidFill>
                  <a:schemeClr val="tx1"/>
                </a:solidFill>
              </a:rPr>
              <a:t>τα αντιβιοτικά συγκαταλέγονται σήμερα ανάμεσα στα </a:t>
            </a:r>
            <a:r>
              <a:rPr lang="el-GR" dirty="0" smtClean="0">
                <a:solidFill>
                  <a:schemeClr val="tx1"/>
                </a:solidFill>
              </a:rPr>
              <a:t>συχνά </a:t>
            </a:r>
            <a:r>
              <a:rPr lang="el-GR" dirty="0">
                <a:solidFill>
                  <a:schemeClr val="tx1"/>
                </a:solidFill>
              </a:rPr>
              <a:t>συνταγογραφούμενα φάρμακα</a:t>
            </a:r>
            <a:r>
              <a:rPr lang="el-GR" dirty="0"/>
              <a:t>.</a:t>
            </a:r>
            <a:endParaRPr lang="el-GR" dirty="0">
              <a:solidFill>
                <a:schemeClr val="tx1"/>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554683"/>
          </a:xfrm>
        </p:spPr>
        <p:txBody>
          <a:bodyPr>
            <a:normAutofit/>
          </a:bodyPr>
          <a:lstStyle/>
          <a:p>
            <a:r>
              <a:rPr lang="el-GR" dirty="0" smtClean="0"/>
              <a:t>Σε μερικές περιπτώσεις χρησιμοποιούνται μαζί δύο ή περισσότερα αντιβιοτικά, κατά του ίδιου παθογόνου μικροοργανισμού. Η σχέση των αντιβιοτικών αυτών μπορεί να είναι συνεργική, ανταγωνιστική ή αδιάφορη.</a:t>
            </a:r>
            <a:r>
              <a:rPr lang="en-US" dirty="0" smtClean="0"/>
              <a:t>                  </a:t>
            </a:r>
            <a:r>
              <a:rPr lang="el-GR" dirty="0" smtClean="0"/>
              <a:t> Η διάκριση αυτή γίνεται στο εργαστήριο με βάση το αποτέλεσμα που επιφέρει ο συνδυασμός φαρμάκων στον πολλαπλασιασμό του βακτηρίου, σε σύγκριση με το αποτέλεσμα του κάθε φαρμάκου ξεχωριστά </a:t>
            </a:r>
            <a:r>
              <a:rPr lang="en-US" dirty="0" smtClean="0"/>
              <a:t>.</a:t>
            </a:r>
            <a:endParaRPr lang="el-GR" dirty="0"/>
          </a:p>
        </p:txBody>
      </p:sp>
    </p:spTree>
  </p:cSld>
  <p:clrMapOvr>
    <a:masterClrMapping/>
  </p:clrMapOvr>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6000792"/>
          </a:xfrm>
        </p:spPr>
        <p:txBody>
          <a:bodyPr>
            <a:normAutofit fontScale="92500" lnSpcReduction="10000"/>
          </a:bodyPr>
          <a:lstStyle/>
          <a:p>
            <a:pPr>
              <a:buNone/>
            </a:pPr>
            <a:r>
              <a:rPr lang="el-GR" dirty="0" smtClean="0"/>
              <a:t>Η </a:t>
            </a:r>
            <a:r>
              <a:rPr lang="el-GR" dirty="0" err="1" smtClean="0"/>
              <a:t>ερυθρομυκίνη</a:t>
            </a:r>
            <a:r>
              <a:rPr lang="el-GR" dirty="0" smtClean="0"/>
              <a:t> είναι δραστική κατά στρεπτόκοκκων, σταφυλόκοκκων, </a:t>
            </a:r>
            <a:r>
              <a:rPr lang="en-US" dirty="0" err="1" smtClean="0"/>
              <a:t>Bordetella</a:t>
            </a:r>
            <a:r>
              <a:rPr lang="en-US" dirty="0" smtClean="0"/>
              <a:t> </a:t>
            </a:r>
            <a:r>
              <a:rPr lang="en-US" dirty="0" err="1" smtClean="0"/>
              <a:t>pertussis</a:t>
            </a:r>
            <a:r>
              <a:rPr lang="el-GR" dirty="0" smtClean="0"/>
              <a:t>, </a:t>
            </a:r>
            <a:r>
              <a:rPr lang="en-US" dirty="0" err="1" smtClean="0"/>
              <a:t>Corynobacterium</a:t>
            </a:r>
            <a:r>
              <a:rPr lang="en-US" dirty="0" smtClean="0"/>
              <a:t> </a:t>
            </a:r>
            <a:r>
              <a:rPr lang="en-US" dirty="0" err="1" smtClean="0"/>
              <a:t>diphtheriae</a:t>
            </a:r>
            <a:r>
              <a:rPr lang="el-GR" dirty="0" smtClean="0"/>
              <a:t>, </a:t>
            </a:r>
            <a:r>
              <a:rPr lang="en-US" dirty="0" smtClean="0"/>
              <a:t>Campylobacter </a:t>
            </a:r>
            <a:r>
              <a:rPr lang="en-US" dirty="0" err="1" smtClean="0"/>
              <a:t>jejuni</a:t>
            </a:r>
            <a:r>
              <a:rPr lang="el-GR" dirty="0" smtClean="0"/>
              <a:t>, </a:t>
            </a:r>
            <a:r>
              <a:rPr lang="en-US" dirty="0" err="1" smtClean="0"/>
              <a:t>Mycoplasma</a:t>
            </a:r>
            <a:r>
              <a:rPr lang="en-US" dirty="0" smtClean="0"/>
              <a:t> </a:t>
            </a:r>
            <a:r>
              <a:rPr lang="en-US" dirty="0" err="1" smtClean="0"/>
              <a:t>pneumoniae</a:t>
            </a:r>
            <a:r>
              <a:rPr lang="el-GR" dirty="0" smtClean="0"/>
              <a:t>, </a:t>
            </a:r>
            <a:r>
              <a:rPr lang="en-US" dirty="0" err="1" smtClean="0"/>
              <a:t>Ureaplasma</a:t>
            </a:r>
            <a:r>
              <a:rPr lang="en-US" dirty="0" smtClean="0"/>
              <a:t> </a:t>
            </a:r>
            <a:r>
              <a:rPr lang="en-US" dirty="0" err="1" smtClean="0"/>
              <a:t>urealyticum</a:t>
            </a:r>
            <a:r>
              <a:rPr lang="el-GR" dirty="0" smtClean="0"/>
              <a:t>, ειδών </a:t>
            </a:r>
            <a:r>
              <a:rPr lang="en-US" dirty="0" err="1" smtClean="0"/>
              <a:t>Legionella</a:t>
            </a:r>
            <a:r>
              <a:rPr lang="el-GR" dirty="0" smtClean="0"/>
              <a:t> και ειδών </a:t>
            </a:r>
            <a:r>
              <a:rPr lang="en-US" dirty="0" smtClean="0"/>
              <a:t>Chlamydia</a:t>
            </a:r>
            <a:r>
              <a:rPr lang="el-GR" dirty="0" smtClean="0"/>
              <a:t>.                                                                   Η </a:t>
            </a:r>
            <a:r>
              <a:rPr lang="el-GR" dirty="0" err="1" smtClean="0"/>
              <a:t>ερυθρομυκίνη</a:t>
            </a:r>
            <a:r>
              <a:rPr lang="el-GR" dirty="0" smtClean="0"/>
              <a:t> και </a:t>
            </a:r>
            <a:r>
              <a:rPr lang="el-GR" dirty="0" err="1" smtClean="0"/>
              <a:t>διριθρομυκίνη</a:t>
            </a:r>
            <a:r>
              <a:rPr lang="el-GR" dirty="0" smtClean="0"/>
              <a:t> είναι λίγο δραστικές κατά του Η. </a:t>
            </a:r>
            <a:r>
              <a:rPr lang="en-US" dirty="0" err="1" smtClean="0"/>
              <a:t>influenzae</a:t>
            </a:r>
            <a:r>
              <a:rPr lang="el-GR" dirty="0" smtClean="0"/>
              <a:t>, σε αντίθεση με την </a:t>
            </a:r>
            <a:r>
              <a:rPr lang="el-GR" dirty="0" err="1" smtClean="0"/>
              <a:t>κλαριθρομυκίνη</a:t>
            </a:r>
            <a:r>
              <a:rPr lang="el-GR" dirty="0" smtClean="0"/>
              <a:t> και </a:t>
            </a:r>
            <a:r>
              <a:rPr lang="el-GR" dirty="0" err="1" smtClean="0"/>
              <a:t>αζιθρομυκίνη</a:t>
            </a:r>
            <a:r>
              <a:rPr lang="el-GR" dirty="0" smtClean="0"/>
              <a:t> που είναι σημαντικά πιο δραστικές κατά του μικροβίου αυτού.                                                                    Οι </a:t>
            </a:r>
            <a:r>
              <a:rPr lang="el-GR" dirty="0" err="1" smtClean="0"/>
              <a:t>μακρολίδες</a:t>
            </a:r>
            <a:r>
              <a:rPr lang="el-GR" dirty="0" smtClean="0"/>
              <a:t> είναι αδρανείς κατά </a:t>
            </a:r>
            <a:r>
              <a:rPr lang="el-GR" dirty="0" err="1" smtClean="0"/>
              <a:t>Εντεροβακτηριοειδών</a:t>
            </a:r>
            <a:r>
              <a:rPr lang="el-GR" dirty="0" smtClean="0"/>
              <a:t>, </a:t>
            </a:r>
            <a:r>
              <a:rPr lang="en-US" dirty="0" smtClean="0"/>
              <a:t>P</a:t>
            </a:r>
            <a:r>
              <a:rPr lang="el-GR" dirty="0" smtClean="0"/>
              <a:t>. </a:t>
            </a:r>
            <a:r>
              <a:rPr lang="en-US" dirty="0" err="1" smtClean="0"/>
              <a:t>aeruginosa</a:t>
            </a:r>
            <a:r>
              <a:rPr lang="el-GR" dirty="0" smtClean="0"/>
              <a:t> και </a:t>
            </a:r>
            <a:r>
              <a:rPr lang="en-US" dirty="0" err="1" smtClean="0"/>
              <a:t>Mycoplas</a:t>
            </a:r>
            <a:r>
              <a:rPr lang="el-GR" dirty="0" smtClean="0"/>
              <a:t>­</a:t>
            </a:r>
            <a:r>
              <a:rPr lang="en-US" dirty="0" smtClean="0"/>
              <a:t>ma </a:t>
            </a:r>
            <a:r>
              <a:rPr lang="en-US" dirty="0" err="1" smtClean="0"/>
              <a:t>hominis</a:t>
            </a:r>
            <a:r>
              <a:rPr lang="el-GR" dirty="0" smtClean="0"/>
              <a:t>.</a:t>
            </a:r>
            <a:endParaRPr lang="el-GR" dirty="0"/>
          </a:p>
        </p:txBody>
      </p:sp>
    </p:spTree>
  </p:cSld>
  <p:clrMapOvr>
    <a:masterClrMapping/>
  </p:clrMapOvr>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85728"/>
            <a:ext cx="8229600" cy="6215106"/>
          </a:xfrm>
        </p:spPr>
        <p:txBody>
          <a:bodyPr>
            <a:normAutofit fontScale="92500" lnSpcReduction="20000"/>
          </a:bodyPr>
          <a:lstStyle/>
          <a:p>
            <a:r>
              <a:rPr lang="el-GR" dirty="0" smtClean="0"/>
              <a:t>Οι </a:t>
            </a:r>
            <a:r>
              <a:rPr lang="el-GR" dirty="0" err="1" smtClean="0"/>
              <a:t>μακρολίδες</a:t>
            </a:r>
            <a:r>
              <a:rPr lang="el-GR" dirty="0" smtClean="0"/>
              <a:t> χρησιμοποιούνται πρωτίστως στη θεραπεία λοιμώξεων του αναπνευστικού συστήματος. Επίσης χορηγούνται εναλλακτικά στην </a:t>
            </a:r>
            <a:r>
              <a:rPr lang="el-GR" dirty="0" err="1" smtClean="0"/>
              <a:t>πενικιλλίνη</a:t>
            </a:r>
            <a:r>
              <a:rPr lang="el-GR" dirty="0" smtClean="0"/>
              <a:t>, ειδικά σε αλλεργικούς στην </a:t>
            </a:r>
            <a:r>
              <a:rPr lang="el-GR" dirty="0" err="1" smtClean="0"/>
              <a:t>πενικιλλίνη</a:t>
            </a:r>
            <a:r>
              <a:rPr lang="el-GR" dirty="0" smtClean="0"/>
              <a:t> ασθενείς, για τη θεραπεία στρεπτοκοκκικής φαρυγγίτιδας.</a:t>
            </a:r>
          </a:p>
          <a:p>
            <a:r>
              <a:rPr lang="el-GR" dirty="0" smtClean="0"/>
              <a:t>Είναι τα φάρμακα εκλογής για πνευμονία που οφείλεται σε κοινωνική επαφή, καθώς είναι δραστικές κατά των </a:t>
            </a:r>
            <a:r>
              <a:rPr lang="el-GR" dirty="0" err="1" smtClean="0"/>
              <a:t>πνευμονιοκόκκων</a:t>
            </a:r>
            <a:r>
              <a:rPr lang="el-GR" dirty="0" smtClean="0"/>
              <a:t>,                        Μ. </a:t>
            </a:r>
            <a:r>
              <a:rPr lang="en-US" dirty="0" err="1" smtClean="0"/>
              <a:t>pneumoniae</a:t>
            </a:r>
            <a:r>
              <a:rPr lang="el-GR" dirty="0" smtClean="0"/>
              <a:t>, </a:t>
            </a:r>
            <a:r>
              <a:rPr lang="en-US" dirty="0" smtClean="0"/>
              <a:t>C</a:t>
            </a:r>
            <a:r>
              <a:rPr lang="el-GR" dirty="0" smtClean="0"/>
              <a:t>. </a:t>
            </a:r>
            <a:r>
              <a:rPr lang="en-US" dirty="0" err="1" smtClean="0"/>
              <a:t>pneumoniae</a:t>
            </a:r>
            <a:r>
              <a:rPr lang="el-GR" dirty="0" smtClean="0"/>
              <a:t> και ειδών </a:t>
            </a:r>
            <a:r>
              <a:rPr lang="en-US" dirty="0" err="1" smtClean="0"/>
              <a:t>Legionella</a:t>
            </a:r>
            <a:r>
              <a:rPr lang="el-GR" dirty="0" smtClean="0"/>
              <a:t>. Σε περιπτώσεις λοιμώξεων που μπορεί να οφείλονται στον  Η. </a:t>
            </a:r>
            <a:r>
              <a:rPr lang="en-US" dirty="0" err="1" smtClean="0"/>
              <a:t>influenzae</a:t>
            </a:r>
            <a:r>
              <a:rPr lang="el-GR" dirty="0" smtClean="0"/>
              <a:t>, προτιμούνται η </a:t>
            </a:r>
            <a:r>
              <a:rPr lang="el-GR" dirty="0" err="1" smtClean="0"/>
              <a:t>κλαριθρομυκίνη</a:t>
            </a:r>
            <a:r>
              <a:rPr lang="el-GR" dirty="0" smtClean="0"/>
              <a:t> και η </a:t>
            </a:r>
            <a:r>
              <a:rPr lang="el-GR" dirty="0" err="1" smtClean="0"/>
              <a:t>αζιθρομυκίνη</a:t>
            </a:r>
            <a:r>
              <a:rPr lang="el-GR" dirty="0" smtClean="0"/>
              <a:t>.</a:t>
            </a:r>
          </a:p>
          <a:p>
            <a:pPr>
              <a:buNone/>
            </a:pPr>
            <a:r>
              <a:rPr lang="el-GR" dirty="0" smtClean="0"/>
              <a:t/>
            </a:r>
            <a:br>
              <a:rPr lang="el-GR" dirty="0" smtClean="0"/>
            </a:br>
            <a:endParaRPr lang="el-GR" dirty="0"/>
          </a:p>
        </p:txBody>
      </p:sp>
    </p:spTree>
  </p:cSld>
  <p:clrMapOvr>
    <a:masterClrMapping/>
  </p:clrMapOvr>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85728"/>
            <a:ext cx="8229600" cy="5840435"/>
          </a:xfrm>
        </p:spPr>
        <p:txBody>
          <a:bodyPr>
            <a:normAutofit fontScale="77500" lnSpcReduction="20000"/>
          </a:bodyPr>
          <a:lstStyle/>
          <a:p>
            <a:pPr>
              <a:buNone/>
            </a:pPr>
            <a:r>
              <a:rPr lang="el-GR" b="1" dirty="0" smtClean="0"/>
              <a:t>Η </a:t>
            </a:r>
            <a:r>
              <a:rPr lang="el-GR" b="1" dirty="0" err="1" smtClean="0"/>
              <a:t>ερυθρομυκίνη</a:t>
            </a:r>
            <a:r>
              <a:rPr lang="el-GR" b="1" dirty="0" smtClean="0"/>
              <a:t> είναι:</a:t>
            </a:r>
          </a:p>
          <a:p>
            <a:pPr lvl="0"/>
            <a:r>
              <a:rPr lang="el-GR" dirty="0" smtClean="0"/>
              <a:t>Το φάρμακο εκλογής για τη θεραπεία του </a:t>
            </a:r>
            <a:r>
              <a:rPr lang="el-GR" dirty="0" err="1" smtClean="0"/>
              <a:t>κοκκύτη</a:t>
            </a:r>
            <a:r>
              <a:rPr lang="el-GR" dirty="0" smtClean="0"/>
              <a:t>.</a:t>
            </a:r>
          </a:p>
          <a:p>
            <a:pPr lvl="0"/>
            <a:r>
              <a:rPr lang="el-GR" dirty="0" smtClean="0"/>
              <a:t>Ισοδύναμη με την </a:t>
            </a:r>
            <a:r>
              <a:rPr lang="el-GR" dirty="0" err="1" smtClean="0"/>
              <a:t>πενικιλλίνη</a:t>
            </a:r>
            <a:r>
              <a:rPr lang="el-GR" dirty="0" smtClean="0"/>
              <a:t> στον περιορισμό των φορέων διφθερίτιδας.</a:t>
            </a:r>
          </a:p>
          <a:p>
            <a:pPr lvl="0"/>
            <a:r>
              <a:rPr lang="el-GR" dirty="0" smtClean="0"/>
              <a:t>Το φάρμακο εκλογής στη νόσο των Λεγεωνάριων.</a:t>
            </a:r>
          </a:p>
          <a:p>
            <a:pPr lvl="0"/>
            <a:r>
              <a:rPr lang="el-GR" dirty="0" smtClean="0"/>
              <a:t>Ισοδύναμη με την </a:t>
            </a:r>
            <a:r>
              <a:rPr lang="el-GR" dirty="0" err="1" smtClean="0"/>
              <a:t>τετρακυκλίνη</a:t>
            </a:r>
            <a:r>
              <a:rPr lang="el-GR" dirty="0" smtClean="0"/>
              <a:t> στη θεραπεία λοιμώξεων από Μ. </a:t>
            </a:r>
            <a:r>
              <a:rPr lang="en-US" dirty="0" err="1" smtClean="0"/>
              <a:t>pneumoniae</a:t>
            </a:r>
            <a:r>
              <a:rPr lang="el-GR" dirty="0" smtClean="0"/>
              <a:t>.</a:t>
            </a:r>
          </a:p>
          <a:p>
            <a:pPr lvl="0"/>
            <a:r>
              <a:rPr lang="el-GR" dirty="0" smtClean="0"/>
              <a:t>Ένα από τα φάρμακα του συνδυασμού εκλογής για την εντερίτιδα λόγω του </a:t>
            </a:r>
            <a:r>
              <a:rPr lang="en-US" dirty="0" smtClean="0"/>
              <a:t>C</a:t>
            </a:r>
            <a:r>
              <a:rPr lang="el-GR" dirty="0" smtClean="0"/>
              <a:t>. </a:t>
            </a:r>
            <a:r>
              <a:rPr lang="en-US" dirty="0" err="1" smtClean="0"/>
              <a:t>jejuni</a:t>
            </a:r>
            <a:r>
              <a:rPr lang="el-GR" dirty="0" smtClean="0"/>
              <a:t>.</a:t>
            </a:r>
          </a:p>
          <a:p>
            <a:pPr lvl="0"/>
            <a:r>
              <a:rPr lang="el-GR" dirty="0" smtClean="0"/>
              <a:t>Το φάρμακο εκλογής για τη θεραπεία λοιμώξεων λόγω </a:t>
            </a:r>
            <a:r>
              <a:rPr lang="en-US" dirty="0" smtClean="0"/>
              <a:t>Chlamydia </a:t>
            </a:r>
            <a:r>
              <a:rPr lang="en-US" dirty="0" err="1" smtClean="0"/>
              <a:t>trachomatis</a:t>
            </a:r>
            <a:r>
              <a:rPr lang="el-GR" dirty="0" smtClean="0"/>
              <a:t> κατά την εγκυμοσύνη, όπου οι </a:t>
            </a:r>
            <a:r>
              <a:rPr lang="el-GR" dirty="0" err="1" smtClean="0"/>
              <a:t>τετρακυκλίνες</a:t>
            </a:r>
            <a:r>
              <a:rPr lang="el-GR" dirty="0" smtClean="0"/>
              <a:t> αντενδείκνυνται.</a:t>
            </a:r>
          </a:p>
          <a:p>
            <a:r>
              <a:rPr lang="el-GR" dirty="0" smtClean="0"/>
              <a:t>Οι </a:t>
            </a:r>
            <a:r>
              <a:rPr lang="el-GR" dirty="0" err="1" smtClean="0"/>
              <a:t>μακρολίδες</a:t>
            </a:r>
            <a:r>
              <a:rPr lang="el-GR" dirty="0" smtClean="0"/>
              <a:t> μπορούν να αποτελέσουν εναλλακτική λύση στις β-</a:t>
            </a:r>
            <a:r>
              <a:rPr lang="el-GR" dirty="0" err="1" smtClean="0"/>
              <a:t>λακτάμες</a:t>
            </a:r>
            <a:r>
              <a:rPr lang="el-GR" dirty="0" smtClean="0"/>
              <a:t> για ήπιες λοιμώξεις δέρματος και μαλακών μορίων, που προκαλούνται από τον </a:t>
            </a:r>
            <a:r>
              <a:rPr lang="en-US" dirty="0" smtClean="0"/>
              <a:t>S</a:t>
            </a:r>
            <a:r>
              <a:rPr lang="el-GR" dirty="0" smtClean="0"/>
              <a:t>. </a:t>
            </a:r>
            <a:r>
              <a:rPr lang="en-US" dirty="0" err="1" smtClean="0"/>
              <a:t>pyogenes</a:t>
            </a:r>
            <a:r>
              <a:rPr lang="el-GR" dirty="0" smtClean="0"/>
              <a:t> και </a:t>
            </a:r>
            <a:r>
              <a:rPr lang="en-US" dirty="0" smtClean="0"/>
              <a:t>S</a:t>
            </a:r>
            <a:r>
              <a:rPr lang="el-GR" dirty="0" smtClean="0"/>
              <a:t>. </a:t>
            </a:r>
            <a:r>
              <a:rPr lang="en-US" dirty="0" err="1" smtClean="0"/>
              <a:t>aureus</a:t>
            </a:r>
            <a:r>
              <a:rPr lang="el-GR" dirty="0" smtClean="0"/>
              <a:t>.</a:t>
            </a:r>
          </a:p>
          <a:p>
            <a:pPr>
              <a:buNone/>
            </a:pPr>
            <a:endParaRPr lang="el-GR" dirty="0"/>
          </a:p>
        </p:txBody>
      </p:sp>
    </p:spTree>
  </p:cSld>
  <p:clrMapOvr>
    <a:masterClrMapping/>
  </p:clrMapOvr>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6072230"/>
          </a:xfrm>
        </p:spPr>
        <p:txBody>
          <a:bodyPr>
            <a:normAutofit fontScale="85000" lnSpcReduction="10000"/>
          </a:bodyPr>
          <a:lstStyle/>
          <a:p>
            <a:r>
              <a:rPr lang="el-GR" dirty="0" smtClean="0"/>
              <a:t>Η </a:t>
            </a:r>
            <a:r>
              <a:rPr lang="el-GR" dirty="0" err="1" smtClean="0"/>
              <a:t>ερυθρομυκίνη</a:t>
            </a:r>
            <a:r>
              <a:rPr lang="el-GR" dirty="0" smtClean="0"/>
              <a:t> προκαλεί ανεπιθύμητες ενέργειες από το γαστρεντερικό</a:t>
            </a:r>
          </a:p>
          <a:p>
            <a:r>
              <a:rPr lang="el-GR" dirty="0" smtClean="0"/>
              <a:t>Η </a:t>
            </a:r>
            <a:r>
              <a:rPr lang="el-GR" dirty="0" err="1" smtClean="0"/>
              <a:t>ερυθρομυκίνη</a:t>
            </a:r>
            <a:r>
              <a:rPr lang="el-GR" dirty="0" smtClean="0"/>
              <a:t> είναι ίσως το μόνο αντιβιοτικό με τη μικρότερη ανοχή όταν χορηγείται από το στόμα, προκαλώντας δυσπεψία, ναυτία και έμετο. Αντιδρά με υποδοχείς </a:t>
            </a:r>
            <a:r>
              <a:rPr lang="el-GR" dirty="0" err="1" smtClean="0"/>
              <a:t>μοτιλίνης</a:t>
            </a:r>
            <a:r>
              <a:rPr lang="el-GR" dirty="0" smtClean="0"/>
              <a:t> αυξάνοντας την κινητικότητα του γαστρεντερικού σωλήνα και έχει χρησιμοποιηθεί με επιτυχία στη θεραπεία διαβητικής </a:t>
            </a:r>
            <a:r>
              <a:rPr lang="el-GR" dirty="0" err="1" smtClean="0"/>
              <a:t>γαστροπάρεσης</a:t>
            </a:r>
            <a:r>
              <a:rPr lang="el-GR" dirty="0" smtClean="0"/>
              <a:t>.                         Οι νεότερες </a:t>
            </a:r>
            <a:r>
              <a:rPr lang="el-GR" dirty="0" err="1" smtClean="0"/>
              <a:t>μακρολίδες</a:t>
            </a:r>
            <a:r>
              <a:rPr lang="el-GR" dirty="0" smtClean="0"/>
              <a:t>, </a:t>
            </a:r>
            <a:r>
              <a:rPr lang="el-GR" dirty="0" err="1" smtClean="0"/>
              <a:t>κλαριθρομυκίνη</a:t>
            </a:r>
            <a:r>
              <a:rPr lang="el-GR" dirty="0" smtClean="0"/>
              <a:t> και </a:t>
            </a:r>
            <a:r>
              <a:rPr lang="el-GR" dirty="0" err="1" smtClean="0"/>
              <a:t>αζιθρομυκίνη</a:t>
            </a:r>
            <a:r>
              <a:rPr lang="el-GR" dirty="0" smtClean="0"/>
              <a:t>, προκαλούν λιγότερο σοβαρές γαστρεντερικές ανεπιθύμητες ενέργειες από την </a:t>
            </a:r>
            <a:r>
              <a:rPr lang="el-GR" dirty="0" err="1" smtClean="0"/>
              <a:t>ερυθρομυκίνη</a:t>
            </a:r>
            <a:r>
              <a:rPr lang="el-GR" dirty="0" smtClean="0"/>
              <a:t> και είναι κατάλληλες για ασθενείς που παρουσία σαν γαστρεντερική δυσανεξία στην </a:t>
            </a:r>
            <a:r>
              <a:rPr lang="el-GR" dirty="0" err="1" smtClean="0"/>
              <a:t>ερυθρομυκίνη</a:t>
            </a:r>
            <a:r>
              <a:rPr lang="el-GR" dirty="0" err="1" smtClean="0"/>
              <a:t>γιατί</a:t>
            </a:r>
            <a:r>
              <a:rPr lang="el-GR" dirty="0" smtClean="0"/>
              <a:t> έχει μεγαλύτερη δραστικότητα και καλύτερη από του </a:t>
            </a:r>
            <a:r>
              <a:rPr lang="el-GR" dirty="0" smtClean="0"/>
              <a:t>στόματος </a:t>
            </a:r>
            <a:r>
              <a:rPr lang="el-GR" dirty="0" smtClean="0"/>
              <a:t>βιοδιαθεσιμότητα</a:t>
            </a:r>
            <a:r>
              <a:rPr lang="el-GR" dirty="0" smtClean="0"/>
              <a:t>.</a:t>
            </a:r>
            <a:endParaRPr lang="el-GR" dirty="0" smtClean="0"/>
          </a:p>
          <a:p>
            <a:pPr>
              <a:buNone/>
            </a:pPr>
            <a:endParaRPr lang="el-GR" dirty="0"/>
          </a:p>
        </p:txBody>
      </p:sp>
    </p:spTree>
  </p:cSld>
  <p:clrMapOvr>
    <a:masterClrMapping/>
  </p:clrMapOvr>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85728"/>
            <a:ext cx="8229600" cy="5840435"/>
          </a:xfrm>
        </p:spPr>
        <p:txBody>
          <a:bodyPr>
            <a:normAutofit fontScale="92500" lnSpcReduction="20000"/>
          </a:bodyPr>
          <a:lstStyle/>
          <a:p>
            <a:r>
              <a:rPr lang="el-GR" dirty="0" smtClean="0"/>
              <a:t>Η </a:t>
            </a:r>
            <a:r>
              <a:rPr lang="el-GR" dirty="0" err="1" smtClean="0"/>
              <a:t>κλινδαμυκίνη</a:t>
            </a:r>
            <a:r>
              <a:rPr lang="el-GR" dirty="0" smtClean="0"/>
              <a:t> είναι δραστική κατά στρεπτόκοκκων, </a:t>
            </a:r>
            <a:r>
              <a:rPr lang="el-GR" dirty="0" smtClean="0"/>
              <a:t>σταφυλόκοκκων </a:t>
            </a:r>
            <a:r>
              <a:rPr lang="el-GR" dirty="0" smtClean="0"/>
              <a:t>και αναερόβιων βακτηρίων, περιλαμβανομένου του Β. </a:t>
            </a:r>
            <a:r>
              <a:rPr lang="en-US" dirty="0" err="1" smtClean="0"/>
              <a:t>fragilis</a:t>
            </a:r>
            <a:r>
              <a:rPr lang="el-GR" dirty="0" smtClean="0"/>
              <a:t>. Είναι επίσης δραστική κατά του </a:t>
            </a:r>
            <a:r>
              <a:rPr lang="en-US" dirty="0" err="1" smtClean="0"/>
              <a:t>Mycoplasma</a:t>
            </a:r>
            <a:r>
              <a:rPr lang="en-US" dirty="0" smtClean="0"/>
              <a:t> </a:t>
            </a:r>
            <a:r>
              <a:rPr lang="en-US" dirty="0" err="1" smtClean="0"/>
              <a:t>hominis</a:t>
            </a:r>
            <a:r>
              <a:rPr lang="el-GR" dirty="0" smtClean="0"/>
              <a:t>, </a:t>
            </a:r>
            <a:r>
              <a:rPr lang="el-GR" dirty="0" smtClean="0"/>
              <a:t>αλλά </a:t>
            </a:r>
            <a:r>
              <a:rPr lang="el-GR" dirty="0" smtClean="0"/>
              <a:t>όχι κατά του Μ. </a:t>
            </a:r>
            <a:r>
              <a:rPr lang="en-US" dirty="0" err="1" smtClean="0"/>
              <a:t>pneumoniae</a:t>
            </a:r>
            <a:r>
              <a:rPr lang="el-GR" dirty="0" smtClean="0"/>
              <a:t> ή του </a:t>
            </a:r>
            <a:r>
              <a:rPr lang="en-US" dirty="0" smtClean="0"/>
              <a:t>U</a:t>
            </a:r>
            <a:r>
              <a:rPr lang="el-GR" dirty="0" smtClean="0"/>
              <a:t>. </a:t>
            </a:r>
            <a:r>
              <a:rPr lang="en-US" dirty="0" err="1" smtClean="0"/>
              <a:t>urealyticum</a:t>
            </a:r>
            <a:r>
              <a:rPr lang="el-GR" dirty="0" smtClean="0"/>
              <a:t>. Δεν είναι δραστική κατά εντεροκόκκων ή </a:t>
            </a:r>
            <a:r>
              <a:rPr lang="en-US" dirty="0" smtClean="0"/>
              <a:t>Gram</a:t>
            </a:r>
            <a:r>
              <a:rPr lang="el-GR" dirty="0" smtClean="0"/>
              <a:t>-αρνητικών αερόβιων </a:t>
            </a:r>
            <a:r>
              <a:rPr lang="el-GR" dirty="0" err="1" smtClean="0"/>
              <a:t>βακίλλων</a:t>
            </a:r>
            <a:r>
              <a:rPr lang="el-GR" dirty="0" smtClean="0"/>
              <a:t>.</a:t>
            </a:r>
          </a:p>
          <a:p>
            <a:r>
              <a:rPr lang="el-GR" dirty="0" smtClean="0"/>
              <a:t>Η </a:t>
            </a:r>
            <a:r>
              <a:rPr lang="el-GR" dirty="0" err="1" smtClean="0"/>
              <a:t>κλινδαμυκίνη</a:t>
            </a:r>
            <a:r>
              <a:rPr lang="el-GR" dirty="0" smtClean="0"/>
              <a:t> μπορεί να χορηγηθεί από το στόμα ή </a:t>
            </a:r>
            <a:r>
              <a:rPr lang="el-GR" dirty="0" smtClean="0"/>
              <a:t>ενδοφλεβίως</a:t>
            </a:r>
            <a:r>
              <a:rPr lang="el-GR" dirty="0" smtClean="0"/>
              <a:t>. Υπάρχει επίσης διάλυμα τοπικής χρήσης για τη </a:t>
            </a:r>
            <a:r>
              <a:rPr lang="el-GR" dirty="0" smtClean="0"/>
              <a:t>θεραπεία </a:t>
            </a:r>
            <a:r>
              <a:rPr lang="el-GR" dirty="0" smtClean="0"/>
              <a:t>της κοινής ακμής και κολπική κρέμα για τη θεραπεία </a:t>
            </a:r>
            <a:r>
              <a:rPr lang="el-GR" dirty="0" err="1" smtClean="0"/>
              <a:t>βακτηριακής</a:t>
            </a:r>
            <a:r>
              <a:rPr lang="el-GR" dirty="0" smtClean="0"/>
              <a:t> κολπίτιδας. Μεταβολίζεται στο ήπαρ και δεν </a:t>
            </a:r>
            <a:r>
              <a:rPr lang="el-GR" dirty="0" smtClean="0"/>
              <a:t>εισέρχεται </a:t>
            </a:r>
            <a:r>
              <a:rPr lang="el-GR" dirty="0" smtClean="0"/>
              <a:t>στο ΕΝΥ.</a:t>
            </a:r>
          </a:p>
          <a:p>
            <a:endParaRPr lang="el-GR" dirty="0"/>
          </a:p>
        </p:txBody>
      </p:sp>
    </p:spTree>
  </p:cSld>
  <p:clrMapOvr>
    <a:masterClrMapping/>
  </p:clrMapOvr>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411807"/>
          </a:xfrm>
        </p:spPr>
        <p:txBody>
          <a:bodyPr>
            <a:normAutofit fontScale="92500" lnSpcReduction="10000"/>
          </a:bodyPr>
          <a:lstStyle/>
          <a:p>
            <a:r>
              <a:rPr lang="el-GR" dirty="0" smtClean="0"/>
              <a:t>Η </a:t>
            </a:r>
            <a:r>
              <a:rPr lang="el-GR" dirty="0" err="1" smtClean="0"/>
              <a:t>κλινδαμυκίνη</a:t>
            </a:r>
            <a:r>
              <a:rPr lang="el-GR" dirty="0" smtClean="0"/>
              <a:t> είναι σημαντικό αντιβιοτικό στην αντιμετώπιση αναερόβιων λοιμώξεων και ειδικότερα σε μικτές </a:t>
            </a:r>
            <a:r>
              <a:rPr lang="el-GR" dirty="0" smtClean="0"/>
              <a:t>αερόβιες-αναερόβιες </a:t>
            </a:r>
            <a:r>
              <a:rPr lang="el-GR" dirty="0" smtClean="0"/>
              <a:t>λοιμώξεις, όπου χρησιμοποιείται συνήθως σε συνδυασμό με άλλα αντιβιοτικά. Επίσης μπορεί να αποτελέσει εναλλακτική λύση σε περιπτώσεις αλλεργίας στις β-</a:t>
            </a:r>
            <a:r>
              <a:rPr lang="el-GR" dirty="0" err="1" smtClean="0"/>
              <a:t>λακτάμες</a:t>
            </a:r>
            <a:r>
              <a:rPr lang="el-GR" dirty="0" smtClean="0"/>
              <a:t>, ειδικά όταν </a:t>
            </a:r>
            <a:r>
              <a:rPr lang="el-GR" dirty="0" smtClean="0"/>
              <a:t>απαιτείται </a:t>
            </a:r>
            <a:r>
              <a:rPr lang="en-US" dirty="0" smtClean="0"/>
              <a:t>per </a:t>
            </a:r>
            <a:r>
              <a:rPr lang="en-US" dirty="0" err="1" smtClean="0"/>
              <a:t>os</a:t>
            </a:r>
            <a:r>
              <a:rPr lang="el-GR" dirty="0" smtClean="0"/>
              <a:t> χορήγηση.</a:t>
            </a:r>
          </a:p>
          <a:p>
            <a:r>
              <a:rPr lang="el-GR" dirty="0" smtClean="0"/>
              <a:t>Η </a:t>
            </a:r>
            <a:r>
              <a:rPr lang="el-GR" dirty="0" err="1" smtClean="0"/>
              <a:t>κλινδαμυκίνη</a:t>
            </a:r>
            <a:r>
              <a:rPr lang="el-GR" dirty="0" smtClean="0"/>
              <a:t> παρουσιάζει αυξημένη πιθανότητα πρόκλησης εντερίτιδας από </a:t>
            </a:r>
            <a:r>
              <a:rPr lang="en-US" dirty="0" smtClean="0"/>
              <a:t>Clostridium </a:t>
            </a:r>
            <a:r>
              <a:rPr lang="en-US" dirty="0" err="1" smtClean="0"/>
              <a:t>difficile</a:t>
            </a:r>
            <a:r>
              <a:rPr lang="el-GR" dirty="0" smtClean="0"/>
              <a:t>, σε σχέση με άλλα </a:t>
            </a:r>
            <a:r>
              <a:rPr lang="el-GR" dirty="0" smtClean="0"/>
              <a:t>αντιβιοτικά</a:t>
            </a:r>
            <a:r>
              <a:rPr lang="el-GR" dirty="0" smtClean="0"/>
              <a:t>.</a:t>
            </a:r>
            <a:endParaRPr lang="el-GR" dirty="0"/>
          </a:p>
        </p:txBody>
      </p:sp>
    </p:spTree>
  </p:cSld>
  <p:clrMapOvr>
    <a:masterClrMapping/>
  </p:clrMapOvr>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554683"/>
          </a:xfrm>
        </p:spPr>
        <p:txBody>
          <a:bodyPr>
            <a:normAutofit/>
          </a:bodyPr>
          <a:lstStyle/>
          <a:p>
            <a:r>
              <a:rPr lang="el-GR" b="1" i="1" dirty="0" err="1" smtClean="0"/>
              <a:t>Στρεπτογραμίνες</a:t>
            </a:r>
            <a:r>
              <a:rPr lang="el-GR" b="1" i="1" dirty="0" smtClean="0"/>
              <a:t>.</a:t>
            </a:r>
            <a:r>
              <a:rPr lang="el-GR" dirty="0" smtClean="0"/>
              <a:t> Παρόλο που οι </a:t>
            </a:r>
            <a:r>
              <a:rPr lang="el-GR" dirty="0" err="1" smtClean="0"/>
              <a:t>στρεπτογραμίνες</a:t>
            </a:r>
            <a:r>
              <a:rPr lang="el-GR" dirty="0" smtClean="0"/>
              <a:t> δε διατί­θενται ακόμα στις ΗΠΑ, κάποιες </a:t>
            </a:r>
            <a:r>
              <a:rPr lang="el-GR" dirty="0" err="1" smtClean="0"/>
              <a:t>στρεπτογραμίνες</a:t>
            </a:r>
            <a:r>
              <a:rPr lang="el-GR" dirty="0" smtClean="0"/>
              <a:t> με δράση σε ανθεκτικούς στη </a:t>
            </a:r>
            <a:r>
              <a:rPr lang="el-GR" dirty="0" err="1" smtClean="0"/>
              <a:t>μεθικιλλίνη</a:t>
            </a:r>
            <a:r>
              <a:rPr lang="el-GR" dirty="0" smtClean="0"/>
              <a:t> σταφυλόκοκκους και σε ανθεκτικούς στη </a:t>
            </a:r>
            <a:r>
              <a:rPr lang="el-GR" dirty="0" err="1" smtClean="0"/>
              <a:t>βανκομυκίνη</a:t>
            </a:r>
            <a:r>
              <a:rPr lang="el-GR" dirty="0" smtClean="0"/>
              <a:t> εντεροκόκκους, αναμένεται να κυκλοφορήσουν στο άμεσο μέλλον.</a:t>
            </a:r>
          </a:p>
          <a:p>
            <a:pPr>
              <a:buNone/>
            </a:pPr>
            <a:r>
              <a:rPr lang="el-GR" dirty="0" smtClean="0"/>
              <a:t/>
            </a:r>
            <a:br>
              <a:rPr lang="el-GR" dirty="0" smtClean="0"/>
            </a:br>
            <a:r>
              <a:rPr lang="el-GR" dirty="0" smtClean="0"/>
              <a:t> </a:t>
            </a:r>
            <a:endParaRPr lang="el-GR" dirty="0"/>
          </a:p>
        </p:txBody>
      </p:sp>
    </p:spTree>
  </p:cSld>
  <p:clrMapOvr>
    <a:masterClrMapping/>
  </p:clrMapOvr>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5626121"/>
          </a:xfrm>
        </p:spPr>
        <p:txBody>
          <a:bodyPr>
            <a:normAutofit fontScale="92500" lnSpcReduction="20000"/>
          </a:bodyPr>
          <a:lstStyle/>
          <a:p>
            <a:pPr>
              <a:buNone/>
            </a:pPr>
            <a:r>
              <a:rPr lang="el-GR" b="1" dirty="0" smtClean="0"/>
              <a:t>Η </a:t>
            </a:r>
            <a:r>
              <a:rPr lang="el-GR" b="1" dirty="0" err="1" smtClean="0"/>
              <a:t>ερυθρομυκίνη</a:t>
            </a:r>
            <a:r>
              <a:rPr lang="el-GR" b="1" dirty="0" smtClean="0"/>
              <a:t> και η </a:t>
            </a:r>
            <a:r>
              <a:rPr lang="el-GR" b="1" dirty="0" err="1" smtClean="0"/>
              <a:t>κλαριθρομυκίνη</a:t>
            </a:r>
            <a:r>
              <a:rPr lang="el-GR" b="1" dirty="0" smtClean="0"/>
              <a:t> αλληλεπιδρούν με άλλα φάρμακα</a:t>
            </a:r>
          </a:p>
          <a:p>
            <a:r>
              <a:rPr lang="el-GR" dirty="0" smtClean="0"/>
              <a:t>Η </a:t>
            </a:r>
            <a:r>
              <a:rPr lang="el-GR" dirty="0" err="1" smtClean="0"/>
              <a:t>ερυθρομυκίνη</a:t>
            </a:r>
            <a:r>
              <a:rPr lang="el-GR" dirty="0" smtClean="0"/>
              <a:t> αυξάνει τη συγκέντρωση </a:t>
            </a:r>
            <a:r>
              <a:rPr lang="el-GR" dirty="0" err="1" smtClean="0"/>
              <a:t>θεοφυλλίνης</a:t>
            </a:r>
            <a:r>
              <a:rPr lang="el-GR" dirty="0" smtClean="0"/>
              <a:t> στον ορό, όταν χορηγούνται ταυτόχρονα.                                                                                  Η </a:t>
            </a:r>
            <a:r>
              <a:rPr lang="el-GR" dirty="0" err="1" smtClean="0"/>
              <a:t>ερυθρομυκίνη</a:t>
            </a:r>
            <a:r>
              <a:rPr lang="el-GR" dirty="0" smtClean="0"/>
              <a:t> και η </a:t>
            </a:r>
            <a:r>
              <a:rPr lang="el-GR" dirty="0" err="1" smtClean="0"/>
              <a:t>κλαριθρομυκίνη</a:t>
            </a:r>
            <a:r>
              <a:rPr lang="el-GR" dirty="0" smtClean="0"/>
              <a:t> σε συνδυασμό με τους </a:t>
            </a:r>
            <a:r>
              <a:rPr lang="el-GR" dirty="0" err="1" smtClean="0"/>
              <a:t>Ηπσταμινικούς</a:t>
            </a:r>
            <a:r>
              <a:rPr lang="el-GR" dirty="0" smtClean="0"/>
              <a:t> ανταγωνιστές (που δεν προκαλούν καταστολή), </a:t>
            </a:r>
            <a:r>
              <a:rPr lang="el-GR" dirty="0" err="1" smtClean="0"/>
              <a:t>αστεμιζόλη</a:t>
            </a:r>
            <a:r>
              <a:rPr lang="el-GR" dirty="0" smtClean="0"/>
              <a:t> ή </a:t>
            </a:r>
            <a:r>
              <a:rPr lang="el-GR" dirty="0" err="1" smtClean="0"/>
              <a:t>τερφεναδίνη</a:t>
            </a:r>
            <a:r>
              <a:rPr lang="el-GR" dirty="0" smtClean="0"/>
              <a:t>, ή με το </a:t>
            </a:r>
            <a:r>
              <a:rPr lang="el-GR" dirty="0" err="1" smtClean="0"/>
              <a:t>προκινητικό</a:t>
            </a:r>
            <a:r>
              <a:rPr lang="el-GR" dirty="0" smtClean="0"/>
              <a:t> φάρμακο </a:t>
            </a:r>
            <a:r>
              <a:rPr lang="el-GR" dirty="0" err="1" smtClean="0"/>
              <a:t>σισαπρίδη</a:t>
            </a:r>
            <a:r>
              <a:rPr lang="el-GR" dirty="0" smtClean="0"/>
              <a:t>, μπορούν να οδηγήσουν σε σημαντική επιμήκυνση του διαστήματος </a:t>
            </a:r>
            <a:r>
              <a:rPr lang="en-US" dirty="0" smtClean="0"/>
              <a:t>QT</a:t>
            </a:r>
            <a:r>
              <a:rPr lang="el-GR" dirty="0" smtClean="0"/>
              <a:t> στο ΗΚΓ. Αυτό μπορεί να καταλήξει σε επικίνδυνο κοιλιακή ταχυκαρδία (</a:t>
            </a:r>
            <a:r>
              <a:rPr lang="en-US" dirty="0" err="1" smtClean="0"/>
              <a:t>torsades</a:t>
            </a:r>
            <a:r>
              <a:rPr lang="en-US" dirty="0" smtClean="0"/>
              <a:t> de pointes</a:t>
            </a:r>
            <a:r>
              <a:rPr lang="el-GR" dirty="0" smtClean="0"/>
              <a:t>), η οποία μπορεί να είναι θανατηφόρος.</a:t>
            </a:r>
            <a:endParaRPr lang="el-GR" dirty="0"/>
          </a:p>
        </p:txBody>
      </p:sp>
    </p:spTree>
  </p:cSld>
  <p:clrMapOvr>
    <a:masterClrMapping/>
  </p:clrMapOvr>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5697559"/>
          </a:xfrm>
        </p:spPr>
        <p:txBody>
          <a:bodyPr>
            <a:normAutofit fontScale="85000" lnSpcReduction="20000"/>
          </a:bodyPr>
          <a:lstStyle/>
          <a:p>
            <a:r>
              <a:rPr lang="el-GR" dirty="0" smtClean="0"/>
              <a:t>Η </a:t>
            </a:r>
            <a:r>
              <a:rPr lang="el-GR" dirty="0" err="1" smtClean="0"/>
              <a:t>κλαριθρομυκίνη</a:t>
            </a:r>
            <a:r>
              <a:rPr lang="el-GR" dirty="0" smtClean="0"/>
              <a:t> και η </a:t>
            </a:r>
            <a:r>
              <a:rPr lang="el-GR" dirty="0" err="1" smtClean="0"/>
              <a:t>αζιθρομυκίνη</a:t>
            </a:r>
            <a:r>
              <a:rPr lang="el-GR" dirty="0" smtClean="0"/>
              <a:t> είναι πιο δραστικές από την </a:t>
            </a:r>
            <a:r>
              <a:rPr lang="el-GR" dirty="0" err="1" smtClean="0"/>
              <a:t>ερυθρομυκίνη</a:t>
            </a:r>
            <a:r>
              <a:rPr lang="el-GR" dirty="0" smtClean="0"/>
              <a:t> κατά μερικών παθογόνων</a:t>
            </a:r>
          </a:p>
          <a:p>
            <a:r>
              <a:rPr lang="el-GR" dirty="0" smtClean="0"/>
              <a:t>Η </a:t>
            </a:r>
            <a:r>
              <a:rPr lang="el-GR" dirty="0" err="1" smtClean="0"/>
              <a:t>κλαριθρομυκίνη</a:t>
            </a:r>
            <a:r>
              <a:rPr lang="el-GR" dirty="0" smtClean="0"/>
              <a:t> και η </a:t>
            </a:r>
            <a:r>
              <a:rPr lang="el-GR" dirty="0" err="1" smtClean="0"/>
              <a:t>αζιθρομυκίνη</a:t>
            </a:r>
            <a:r>
              <a:rPr lang="el-GR" dirty="0" smtClean="0"/>
              <a:t>, αλλά όχι η </a:t>
            </a:r>
            <a:r>
              <a:rPr lang="el-GR" dirty="0" err="1" smtClean="0"/>
              <a:t>διριθρομυκίνη</a:t>
            </a:r>
            <a:r>
              <a:rPr lang="el-GR" dirty="0" smtClean="0"/>
              <a:t>, είναι πιο δραστικές από την </a:t>
            </a:r>
            <a:r>
              <a:rPr lang="el-GR" dirty="0" err="1" smtClean="0"/>
              <a:t>ερυθρομυκίνη</a:t>
            </a:r>
            <a:r>
              <a:rPr lang="el-GR" dirty="0" smtClean="0"/>
              <a:t> κατά του Η. </a:t>
            </a:r>
            <a:r>
              <a:rPr lang="en-US" dirty="0" err="1" smtClean="0"/>
              <a:t>influenzae</a:t>
            </a:r>
            <a:r>
              <a:rPr lang="el-GR" dirty="0" smtClean="0"/>
              <a:t> και είναι πιο κατάλληλες για την εμπειρική θεραπεία των λοιμώξεων του αναπνευστικού, εάν όντως ο </a:t>
            </a:r>
            <a:r>
              <a:rPr lang="el-GR" dirty="0" err="1" smtClean="0"/>
              <a:t>αιμόφιλος</a:t>
            </a:r>
            <a:r>
              <a:rPr lang="el-GR" dirty="0" smtClean="0"/>
              <a:t> ανήκει στα πιθανά παθογόνα.</a:t>
            </a:r>
          </a:p>
          <a:p>
            <a:r>
              <a:rPr lang="el-GR" dirty="0" smtClean="0"/>
              <a:t>Τόσο η </a:t>
            </a:r>
            <a:r>
              <a:rPr lang="el-GR" dirty="0" err="1" smtClean="0"/>
              <a:t>κλαριθρομυκίνη</a:t>
            </a:r>
            <a:r>
              <a:rPr lang="el-GR" dirty="0" smtClean="0"/>
              <a:t> όσο και η </a:t>
            </a:r>
            <a:r>
              <a:rPr lang="el-GR" dirty="0" err="1" smtClean="0"/>
              <a:t>αζιθρομυκίνη</a:t>
            </a:r>
            <a:r>
              <a:rPr lang="el-GR" dirty="0" smtClean="0"/>
              <a:t> είναι δραστικές κατά του συμπλέγματος </a:t>
            </a:r>
            <a:r>
              <a:rPr lang="en-US" dirty="0" smtClean="0"/>
              <a:t>Mycobacterium </a:t>
            </a:r>
            <a:r>
              <a:rPr lang="en-US" dirty="0" err="1" smtClean="0"/>
              <a:t>avium</a:t>
            </a:r>
            <a:r>
              <a:rPr lang="el-GR" dirty="0" smtClean="0"/>
              <a:t>, ενός σημαντικού παθογόνου σε ασθενείς με σύνδρομο επίκτητης </a:t>
            </a:r>
            <a:r>
              <a:rPr lang="el-GR" dirty="0" err="1" smtClean="0"/>
              <a:t>ανοσοανεπάρκειας</a:t>
            </a:r>
            <a:r>
              <a:rPr lang="el-GR" dirty="0" smtClean="0"/>
              <a:t> (</a:t>
            </a:r>
            <a:r>
              <a:rPr lang="en-US" dirty="0" smtClean="0"/>
              <a:t>AIDS</a:t>
            </a:r>
            <a:r>
              <a:rPr lang="el-GR" dirty="0" smtClean="0"/>
              <a:t>).                      Η </a:t>
            </a:r>
            <a:r>
              <a:rPr lang="el-GR" dirty="0" err="1" smtClean="0"/>
              <a:t>κλαριθρομυκίνη</a:t>
            </a:r>
            <a:r>
              <a:rPr lang="el-GR" dirty="0" smtClean="0"/>
              <a:t> είναι χρήσιμη στην αντιμετώπιση των περισσοτέρων άλλων μη </a:t>
            </a:r>
            <a:r>
              <a:rPr lang="el-GR" dirty="0" err="1" smtClean="0"/>
              <a:t>φυματιογόνων</a:t>
            </a:r>
            <a:r>
              <a:rPr lang="el-GR" dirty="0" smtClean="0"/>
              <a:t> </a:t>
            </a:r>
            <a:r>
              <a:rPr lang="el-GR" dirty="0" err="1" smtClean="0"/>
              <a:t>μυκοβακτηριδίων</a:t>
            </a:r>
            <a:r>
              <a:rPr lang="el-GR" dirty="0" smtClean="0"/>
              <a:t>.</a:t>
            </a:r>
            <a:endParaRPr lang="el-GR" dirty="0"/>
          </a:p>
        </p:txBody>
      </p:sp>
    </p:spTree>
  </p:cSld>
  <p:clrMapOvr>
    <a:masterClrMapping/>
  </p:clrMapOvr>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86544"/>
          </a:xfrm>
        </p:spPr>
        <p:txBody>
          <a:bodyPr>
            <a:normAutofit fontScale="85000" lnSpcReduction="20000"/>
          </a:bodyPr>
          <a:lstStyle/>
          <a:p>
            <a:r>
              <a:rPr lang="el-GR" dirty="0" smtClean="0"/>
              <a:t>Είναι επίσης πολύ δραστική κατά του </a:t>
            </a:r>
            <a:r>
              <a:rPr lang="en-US" dirty="0" smtClean="0"/>
              <a:t>Helicobacter pylori</a:t>
            </a:r>
            <a:r>
              <a:rPr lang="el-GR" dirty="0" smtClean="0"/>
              <a:t> και έχει χρησιμοποιηθεί σε συνδυασμό φαρμάκων για τη θεραπεία δωδεκαδακτυλικού έλκους που προκαλείται από το Η. </a:t>
            </a:r>
            <a:r>
              <a:rPr lang="en-US" dirty="0" smtClean="0"/>
              <a:t>pylori</a:t>
            </a:r>
            <a:r>
              <a:rPr lang="el-GR" dirty="0" smtClean="0"/>
              <a:t>.</a:t>
            </a:r>
          </a:p>
          <a:p>
            <a:r>
              <a:rPr lang="el-GR" dirty="0" smtClean="0"/>
              <a:t>Η </a:t>
            </a:r>
            <a:r>
              <a:rPr lang="el-GR" dirty="0" err="1" smtClean="0"/>
              <a:t>αζιθρομυκίνη</a:t>
            </a:r>
            <a:r>
              <a:rPr lang="el-GR" dirty="0" smtClean="0"/>
              <a:t> δρα κατά του </a:t>
            </a:r>
            <a:r>
              <a:rPr lang="en-US" dirty="0" smtClean="0"/>
              <a:t>C</a:t>
            </a:r>
            <a:r>
              <a:rPr lang="el-GR" dirty="0" smtClean="0"/>
              <a:t>. </a:t>
            </a:r>
            <a:r>
              <a:rPr lang="en-US" dirty="0" err="1" smtClean="0"/>
              <a:t>trachomatis</a:t>
            </a:r>
            <a:r>
              <a:rPr lang="el-GR" dirty="0" smtClean="0"/>
              <a:t> και είναι το μόνο φάρμακο που μπορεί να θεραπεύσει ουρηθρίτιδα και τραχηλίτιδα, που οφείλεται στο </a:t>
            </a:r>
            <a:r>
              <a:rPr lang="el-GR" dirty="0" smtClean="0"/>
              <a:t>                   </a:t>
            </a:r>
            <a:r>
              <a:rPr lang="en-US" dirty="0" smtClean="0"/>
              <a:t>C</a:t>
            </a:r>
            <a:r>
              <a:rPr lang="el-GR" dirty="0" smtClean="0"/>
              <a:t>. </a:t>
            </a:r>
            <a:r>
              <a:rPr lang="en-US" dirty="0" err="1" smtClean="0"/>
              <a:t>trachomatis</a:t>
            </a:r>
            <a:r>
              <a:rPr lang="el-GR" dirty="0" smtClean="0"/>
              <a:t>, με μια εφάπαξ δόση.</a:t>
            </a:r>
          </a:p>
          <a:p>
            <a:r>
              <a:rPr lang="el-GR" b="1" i="1" dirty="0" err="1" smtClean="0"/>
              <a:t>Αινκοζαμίδες</a:t>
            </a:r>
            <a:r>
              <a:rPr lang="el-GR" b="1" i="1" dirty="0" smtClean="0"/>
              <a:t>.</a:t>
            </a:r>
            <a:r>
              <a:rPr lang="el-GR" dirty="0" smtClean="0"/>
              <a:t> Οι διαθέσιμες σήμερα </a:t>
            </a:r>
            <a:r>
              <a:rPr lang="el-GR" dirty="0" err="1" smtClean="0"/>
              <a:t>λινκοζαμίδες</a:t>
            </a:r>
            <a:r>
              <a:rPr lang="el-GR" dirty="0" smtClean="0"/>
              <a:t> είναι η </a:t>
            </a:r>
            <a:r>
              <a:rPr lang="el-GR" dirty="0" err="1" smtClean="0"/>
              <a:t>λινκομυκίνη</a:t>
            </a:r>
            <a:r>
              <a:rPr lang="el-GR" dirty="0" smtClean="0"/>
              <a:t> </a:t>
            </a:r>
            <a:r>
              <a:rPr lang="el-GR" dirty="0" smtClean="0"/>
              <a:t>και η </a:t>
            </a:r>
            <a:r>
              <a:rPr lang="el-GR" dirty="0" err="1" smtClean="0"/>
              <a:t>κλινδαμυκίνη</a:t>
            </a:r>
            <a:r>
              <a:rPr lang="el-GR" dirty="0" smtClean="0"/>
              <a:t>. Η </a:t>
            </a:r>
            <a:r>
              <a:rPr lang="el-GR" dirty="0" err="1" smtClean="0"/>
              <a:t>λινκομυκίνη</a:t>
            </a:r>
            <a:r>
              <a:rPr lang="el-GR" dirty="0" smtClean="0"/>
              <a:t> πήρε το όνομά της </a:t>
            </a:r>
            <a:r>
              <a:rPr lang="el-GR" dirty="0" smtClean="0"/>
              <a:t>από </a:t>
            </a:r>
            <a:r>
              <a:rPr lang="el-GR" dirty="0" smtClean="0"/>
              <a:t>την πόλη </a:t>
            </a:r>
            <a:r>
              <a:rPr lang="en-US" dirty="0" smtClean="0"/>
              <a:t>Lincoln</a:t>
            </a:r>
            <a:r>
              <a:rPr lang="el-GR" dirty="0" smtClean="0"/>
              <a:t> της πολιτείας </a:t>
            </a:r>
            <a:r>
              <a:rPr lang="en-US" dirty="0" smtClean="0"/>
              <a:t>Nebraska</a:t>
            </a:r>
            <a:r>
              <a:rPr lang="el-GR" dirty="0" smtClean="0"/>
              <a:t> των ΗΠΑ, όπου απομονώθηκε για πρώτη φορά από τον μύκητα </a:t>
            </a:r>
            <a:r>
              <a:rPr lang="en-US" dirty="0" smtClean="0"/>
              <a:t>Streptomycin </a:t>
            </a:r>
            <a:r>
              <a:rPr lang="en-US" dirty="0" err="1" smtClean="0"/>
              <a:t>lincomensis</a:t>
            </a:r>
            <a:r>
              <a:rPr lang="el-GR" dirty="0" smtClean="0"/>
              <a:t> .                   Η </a:t>
            </a:r>
            <a:r>
              <a:rPr lang="el-GR" dirty="0" smtClean="0"/>
              <a:t>αντικατάσταση μιας </a:t>
            </a:r>
            <a:r>
              <a:rPr lang="el-GR" dirty="0" err="1" smtClean="0"/>
              <a:t>υδροξυλομάδας</a:t>
            </a:r>
            <a:r>
              <a:rPr lang="el-GR" dirty="0" smtClean="0"/>
              <a:t> από ένα άτομο χλωρίου οδήγησε στην </a:t>
            </a:r>
            <a:r>
              <a:rPr lang="el-GR" dirty="0" err="1" smtClean="0"/>
              <a:t>κλινδαμυκίνη</a:t>
            </a:r>
            <a:r>
              <a:rPr lang="el-GR" dirty="0" smtClean="0"/>
              <a:t> </a:t>
            </a:r>
            <a:r>
              <a:rPr lang="el-GR" dirty="0" smtClean="0"/>
              <a:t>.                                  Η </a:t>
            </a:r>
            <a:r>
              <a:rPr lang="el-GR" dirty="0" err="1" smtClean="0"/>
              <a:t>κλινδαμυκίνη</a:t>
            </a:r>
            <a:r>
              <a:rPr lang="el-GR" dirty="0" smtClean="0"/>
              <a:t> </a:t>
            </a:r>
            <a:r>
              <a:rPr lang="el-GR" dirty="0" smtClean="0"/>
              <a:t>έχει αντικαταστήσει σχεδόν εξ' ολοκλήρου την </a:t>
            </a:r>
            <a:r>
              <a:rPr lang="el-GR" dirty="0" err="1" smtClean="0"/>
              <a:t>λινκομυκίνη</a:t>
            </a:r>
            <a:r>
              <a:rPr lang="el-GR" dirty="0" smtClean="0"/>
              <a:t>,</a:t>
            </a:r>
          </a:p>
          <a:p>
            <a:pPr>
              <a:buNone/>
            </a:pPr>
            <a:endParaRPr lang="el-GR" dirty="0" smtClean="0"/>
          </a:p>
          <a:p>
            <a:pPr>
              <a:buNone/>
            </a:pPr>
            <a:endParaRPr lang="el-GR"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554683"/>
          </a:xfrm>
        </p:spPr>
        <p:txBody>
          <a:bodyPr>
            <a:normAutofit fontScale="92500" lnSpcReduction="20000"/>
          </a:bodyPr>
          <a:lstStyle/>
          <a:p>
            <a:r>
              <a:rPr lang="el-GR" dirty="0" smtClean="0"/>
              <a:t>.Αν το αποτέλεσμα του συνδυασμού των φαρμάκων είναι σημαντικά μεγαλύτερο από την δράση του πιο δραστικού φαρμά­κου, τότε ο συνδυασμός είναι συνεργικός</a:t>
            </a:r>
            <a:r>
              <a:rPr lang="en-US" dirty="0" smtClean="0"/>
              <a:t> </a:t>
            </a:r>
            <a:r>
              <a:rPr lang="el-GR" dirty="0" smtClean="0"/>
              <a:t>.Αν ο συνδυασμός καταλήγει σε μειωμένη αναστολή της </a:t>
            </a:r>
            <a:r>
              <a:rPr lang="el-GR" dirty="0" err="1" smtClean="0"/>
              <a:t>βακτηριακής</a:t>
            </a:r>
            <a:r>
              <a:rPr lang="el-GR" dirty="0" smtClean="0"/>
              <a:t> αύξησης, σε σχέση με αυτή που προκαλείται από τη χορήγηση του πιο δραστικού φαρμάκου μόνου του, τότε είναι ανταγωνιστικός.</a:t>
            </a:r>
            <a:r>
              <a:rPr lang="en-US" dirty="0" smtClean="0"/>
              <a:t> </a:t>
            </a:r>
            <a:r>
              <a:rPr lang="el-GR" dirty="0" smtClean="0"/>
              <a:t>Αν ο συνδυασμός δεν είναι ούτε συνεργικός, ούτε ανταγωνιστικός, είναι αδιάφορος</a:t>
            </a:r>
            <a:r>
              <a:rPr lang="en-US" dirty="0" smtClean="0"/>
              <a:t> </a:t>
            </a:r>
            <a:r>
              <a:rPr lang="el-GR" dirty="0" smtClean="0"/>
              <a:t>.</a:t>
            </a:r>
            <a:r>
              <a:rPr lang="en-US" dirty="0" smtClean="0"/>
              <a:t>                        </a:t>
            </a:r>
            <a:r>
              <a:rPr lang="el-GR" dirty="0" smtClean="0"/>
              <a:t>Στην πράξη οι πιο πολλοί συνδυασμοί είναι αδιάφοροι</a:t>
            </a:r>
            <a:r>
              <a:rPr lang="en-US" dirty="0" smtClean="0"/>
              <a:t> </a:t>
            </a:r>
            <a:r>
              <a:rPr lang="el-GR" dirty="0" smtClean="0"/>
              <a:t>.Η κλινική σημασία της </a:t>
            </a:r>
            <a:r>
              <a:rPr lang="en-US" dirty="0" smtClean="0"/>
              <a:t>in vitro </a:t>
            </a:r>
            <a:r>
              <a:rPr lang="el-GR" dirty="0" smtClean="0"/>
              <a:t>συνέργειας και του ανταγωνισμού είναι γενικά άγνωστη. </a:t>
            </a:r>
            <a:endParaRPr lang="el-GR" dirty="0"/>
          </a:p>
        </p:txBody>
      </p:sp>
    </p:spTree>
  </p:cSld>
  <p:clrMapOvr>
    <a:masterClrMapping/>
  </p:clrMapOvr>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143668"/>
          </a:xfrm>
        </p:spPr>
        <p:txBody>
          <a:bodyPr>
            <a:normAutofit fontScale="92500" lnSpcReduction="10000"/>
          </a:bodyPr>
          <a:lstStyle/>
          <a:p>
            <a:r>
              <a:rPr lang="el-GR" dirty="0" err="1" smtClean="0"/>
              <a:t>Τετρακυκλίνες</a:t>
            </a:r>
            <a:endParaRPr lang="el-GR" dirty="0" smtClean="0"/>
          </a:p>
          <a:p>
            <a:r>
              <a:rPr lang="el-GR" dirty="0" smtClean="0"/>
              <a:t>Οι </a:t>
            </a:r>
            <a:r>
              <a:rPr lang="el-GR" dirty="0" err="1" smtClean="0"/>
              <a:t>τετρακυκλίνες</a:t>
            </a:r>
            <a:r>
              <a:rPr lang="el-GR" dirty="0" smtClean="0"/>
              <a:t> είναι σχετικά ευρέως φάσματος, κυρίως </a:t>
            </a:r>
            <a:r>
              <a:rPr lang="el-GR" dirty="0" err="1" smtClean="0"/>
              <a:t>βακτηριοστατικά</a:t>
            </a:r>
            <a:r>
              <a:rPr lang="el-GR" dirty="0" smtClean="0"/>
              <a:t> </a:t>
            </a:r>
            <a:r>
              <a:rPr lang="el-GR" dirty="0" smtClean="0"/>
              <a:t>αντιβιοτικά, που έχουν ένα βασικό σκελετό από τέσσερις συμπυκνωμένους κυκλικούς </a:t>
            </a:r>
            <a:r>
              <a:rPr lang="el-GR" dirty="0" smtClean="0"/>
              <a:t>δακτυλίους, </a:t>
            </a:r>
            <a:r>
              <a:rPr lang="el-GR" dirty="0" smtClean="0"/>
              <a:t>γι' αυτό και λέγονται </a:t>
            </a:r>
            <a:r>
              <a:rPr lang="el-GR" dirty="0" err="1" smtClean="0"/>
              <a:t>τετρακυκλίνες</a:t>
            </a:r>
            <a:r>
              <a:rPr lang="el-GR" dirty="0" smtClean="0"/>
              <a:t>. Με υποκαταστάσεις στις </a:t>
            </a:r>
            <a:r>
              <a:rPr lang="el-GR" dirty="0" smtClean="0"/>
              <a:t>θέσεις </a:t>
            </a:r>
            <a:r>
              <a:rPr lang="el-GR" dirty="0" smtClean="0"/>
              <a:t>5, 6 και 7 του </a:t>
            </a:r>
            <a:r>
              <a:rPr lang="el-GR" dirty="0" err="1" smtClean="0"/>
              <a:t>τετρακυκλικού</a:t>
            </a:r>
            <a:r>
              <a:rPr lang="el-GR" dirty="0" smtClean="0"/>
              <a:t> πυρήνα, λαμβάνονται οι διάφο­ρες </a:t>
            </a:r>
            <a:r>
              <a:rPr lang="el-GR" dirty="0" err="1" smtClean="0"/>
              <a:t>τετρακυκλίνες</a:t>
            </a:r>
            <a:r>
              <a:rPr lang="el-GR" dirty="0" smtClean="0"/>
              <a:t>.</a:t>
            </a:r>
          </a:p>
          <a:p>
            <a:r>
              <a:rPr lang="el-GR" dirty="0" smtClean="0"/>
              <a:t>Οι </a:t>
            </a:r>
            <a:r>
              <a:rPr lang="el-GR" dirty="0" err="1" smtClean="0"/>
              <a:t>τετρακυκλίνες</a:t>
            </a:r>
            <a:r>
              <a:rPr lang="el-GR" dirty="0" smtClean="0"/>
              <a:t> αθροίζονται μέσα στα κύτταρα και γι' αυτό χρησιμοποιούνται σε ενδοκυτταρικές λοιμώξεις. Απεκκρίνονται κυρίως από τους νεφρούς και δεν επιτυγχάνουν θεραπευτικές συ­γκεντρώσεις στο ΕΝΥ.</a:t>
            </a:r>
            <a:endParaRPr lang="el-GR" dirty="0"/>
          </a:p>
        </p:txBody>
      </p:sp>
    </p:spTree>
  </p:cSld>
  <p:clrMapOvr>
    <a:masterClrMapping/>
  </p:clrMapOvr>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857916"/>
          </a:xfrm>
        </p:spPr>
        <p:txBody>
          <a:bodyPr>
            <a:normAutofit fontScale="92500"/>
          </a:bodyPr>
          <a:lstStyle/>
          <a:p>
            <a:r>
              <a:rPr lang="el-GR" dirty="0" smtClean="0"/>
              <a:t>Χορηγούνται συνήθως από το στόμα, αν και υπάρχουν διαθέσιμα ενδοφλέβια σκευάσματα, όπως επίσης και ένα σκεύασμα τοπικής εφαρμογής για την κοινή ακμή.</a:t>
            </a:r>
          </a:p>
          <a:p>
            <a:r>
              <a:rPr lang="el-GR" dirty="0" smtClean="0"/>
              <a:t>Από τις έξι </a:t>
            </a:r>
            <a:r>
              <a:rPr lang="el-GR" dirty="0" err="1" smtClean="0"/>
              <a:t>τετρακυκλίνες</a:t>
            </a:r>
            <a:r>
              <a:rPr lang="el-GR" dirty="0" smtClean="0"/>
              <a:t> που κυκλοφορούν στις ΗΠΑ, μόνο τρεις χρησιμοποιούνται συχνά. Αυτές είναι η </a:t>
            </a:r>
            <a:r>
              <a:rPr lang="el-GR" dirty="0" err="1" smtClean="0"/>
              <a:t>τετρακυκλίνη</a:t>
            </a:r>
            <a:r>
              <a:rPr lang="el-GR" dirty="0" smtClean="0"/>
              <a:t>, η </a:t>
            </a:r>
            <a:r>
              <a:rPr lang="el-GR" dirty="0" err="1" smtClean="0"/>
              <a:t>δοξυκυκλίνη</a:t>
            </a:r>
            <a:r>
              <a:rPr lang="el-GR" dirty="0" smtClean="0"/>
              <a:t> </a:t>
            </a:r>
            <a:r>
              <a:rPr lang="el-GR" dirty="0" smtClean="0"/>
              <a:t>και η </a:t>
            </a:r>
            <a:r>
              <a:rPr lang="el-GR" dirty="0" err="1" smtClean="0"/>
              <a:t>μινοκυκλίνη</a:t>
            </a:r>
            <a:r>
              <a:rPr lang="el-GR" dirty="0" smtClean="0"/>
              <a:t>. Η </a:t>
            </a:r>
            <a:r>
              <a:rPr lang="el-GR" dirty="0" err="1" smtClean="0"/>
              <a:t>τετρακυκλίνη</a:t>
            </a:r>
            <a:r>
              <a:rPr lang="el-GR" dirty="0" smtClean="0"/>
              <a:t> έχει μικρή διάρκεια δράσης και χορηγείται συνήθως τέσσερις φορές την ημέρα, ενώ η </a:t>
            </a:r>
            <a:r>
              <a:rPr lang="el-GR" dirty="0" err="1" smtClean="0"/>
              <a:t>δοξυκυκλίνη</a:t>
            </a:r>
            <a:r>
              <a:rPr lang="el-GR" dirty="0" smtClean="0"/>
              <a:t> και η </a:t>
            </a:r>
            <a:r>
              <a:rPr lang="el-GR" dirty="0" err="1" smtClean="0"/>
              <a:t>μινοκυκλίνη</a:t>
            </a:r>
            <a:r>
              <a:rPr lang="el-GR" dirty="0" smtClean="0"/>
              <a:t> έχουν μεγάλους χρόνους </a:t>
            </a:r>
            <a:r>
              <a:rPr lang="el-GR" dirty="0" err="1" smtClean="0"/>
              <a:t>ημιζωής</a:t>
            </a:r>
            <a:r>
              <a:rPr lang="el-GR" dirty="0" smtClean="0"/>
              <a:t>, που επιτρέπουν τη λήψη μια ή δύο φορές την ημέρα.</a:t>
            </a:r>
          </a:p>
          <a:p>
            <a:endParaRPr lang="el-GR" dirty="0"/>
          </a:p>
        </p:txBody>
      </p:sp>
    </p:spTree>
  </p:cSld>
  <p:clrMapOvr>
    <a:masterClrMapping/>
  </p:clrMapOvr>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6143668"/>
          </a:xfrm>
        </p:spPr>
        <p:txBody>
          <a:bodyPr>
            <a:normAutofit fontScale="85000" lnSpcReduction="10000"/>
          </a:bodyPr>
          <a:lstStyle/>
          <a:p>
            <a:r>
              <a:rPr lang="el-GR" dirty="0" smtClean="0"/>
              <a:t>Οι </a:t>
            </a:r>
            <a:r>
              <a:rPr lang="el-GR" dirty="0" err="1" smtClean="0"/>
              <a:t>τετρακυκλίνες</a:t>
            </a:r>
            <a:r>
              <a:rPr lang="el-GR" dirty="0" smtClean="0"/>
              <a:t> δεσμεύονται αντιστρεπτά στην 30</a:t>
            </a:r>
            <a:r>
              <a:rPr lang="en-US" dirty="0" smtClean="0"/>
              <a:t>S</a:t>
            </a:r>
            <a:r>
              <a:rPr lang="el-GR" dirty="0" smtClean="0"/>
              <a:t> </a:t>
            </a:r>
            <a:r>
              <a:rPr lang="el-GR" dirty="0" err="1" smtClean="0"/>
              <a:t>ριβοσωμική</a:t>
            </a:r>
            <a:r>
              <a:rPr lang="el-GR" dirty="0" smtClean="0"/>
              <a:t> </a:t>
            </a:r>
            <a:r>
              <a:rPr lang="el-GR" dirty="0" err="1" smtClean="0"/>
              <a:t>υπομονάδα</a:t>
            </a:r>
            <a:r>
              <a:rPr lang="el-GR" dirty="0" smtClean="0"/>
              <a:t>, με τρόπο ο οποίος αποκλείει τη δέσμευση του </a:t>
            </a:r>
            <a:r>
              <a:rPr lang="en-US" dirty="0" err="1" smtClean="0"/>
              <a:t>tRNA</a:t>
            </a:r>
            <a:r>
              <a:rPr lang="el-GR" dirty="0" smtClean="0"/>
              <a:t> στο σύμπλεγμα </a:t>
            </a:r>
            <a:r>
              <a:rPr lang="el-GR" dirty="0" smtClean="0"/>
              <a:t>                            </a:t>
            </a:r>
            <a:r>
              <a:rPr lang="en-US" dirty="0" smtClean="0"/>
              <a:t>mRNA</a:t>
            </a:r>
            <a:r>
              <a:rPr lang="el-GR" dirty="0" smtClean="0"/>
              <a:t>-</a:t>
            </a:r>
            <a:r>
              <a:rPr lang="el-GR" dirty="0" err="1" smtClean="0"/>
              <a:t>ριβοσώματος</a:t>
            </a:r>
            <a:r>
              <a:rPr lang="el-GR" dirty="0" smtClean="0"/>
              <a:t>, εμποδίζοντας έτσι την προσθήκη νέων αμινοξέων στην επιμηκυνόμενη </a:t>
            </a:r>
            <a:r>
              <a:rPr lang="el-GR" dirty="0" err="1" smtClean="0"/>
              <a:t>πεπτιδική</a:t>
            </a:r>
            <a:r>
              <a:rPr lang="el-GR" dirty="0" smtClean="0"/>
              <a:t> άλυσο </a:t>
            </a:r>
            <a:r>
              <a:rPr lang="el-GR" dirty="0" smtClean="0"/>
              <a:t>Η </a:t>
            </a:r>
            <a:r>
              <a:rPr lang="el-GR" dirty="0" smtClean="0"/>
              <a:t>επίκτητη αντοχή στις </a:t>
            </a:r>
            <a:r>
              <a:rPr lang="el-GR" dirty="0" err="1" smtClean="0"/>
              <a:t>τετρακυκλίνες</a:t>
            </a:r>
            <a:r>
              <a:rPr lang="el-GR" dirty="0" smtClean="0"/>
              <a:t> οφείλεται </a:t>
            </a:r>
            <a:r>
              <a:rPr lang="el-GR" dirty="0" smtClean="0"/>
              <a:t>συνήθως </a:t>
            </a:r>
            <a:r>
              <a:rPr lang="el-GR" dirty="0" smtClean="0"/>
              <a:t>σε μεταβολές του μηχανισμού μεταφοράς, που έχουν ως αποτέλεσμα την ανεπαρκή άθροιση της </a:t>
            </a:r>
            <a:r>
              <a:rPr lang="el-GR" dirty="0" err="1" smtClean="0"/>
              <a:t>τετρακυκλίνης</a:t>
            </a:r>
            <a:r>
              <a:rPr lang="el-GR" dirty="0" smtClean="0"/>
              <a:t> στο </a:t>
            </a:r>
            <a:r>
              <a:rPr lang="el-GR" dirty="0" err="1" smtClean="0"/>
              <a:t>βακτηριακό</a:t>
            </a:r>
            <a:r>
              <a:rPr lang="el-GR" dirty="0" smtClean="0"/>
              <a:t> κύτταρο.</a:t>
            </a:r>
          </a:p>
          <a:p>
            <a:r>
              <a:rPr lang="el-GR" dirty="0" smtClean="0"/>
              <a:t>Οι </a:t>
            </a:r>
            <a:r>
              <a:rPr lang="el-GR" dirty="0" err="1" smtClean="0"/>
              <a:t>τετρακυκλίνες</a:t>
            </a:r>
            <a:r>
              <a:rPr lang="el-GR" dirty="0" smtClean="0"/>
              <a:t> σχηματίζουν </a:t>
            </a:r>
            <a:r>
              <a:rPr lang="el-GR" dirty="0" err="1" smtClean="0"/>
              <a:t>χηλικά</a:t>
            </a:r>
            <a:r>
              <a:rPr lang="el-GR" dirty="0" smtClean="0"/>
              <a:t> </a:t>
            </a:r>
            <a:r>
              <a:rPr lang="el-GR" dirty="0" smtClean="0"/>
              <a:t> </a:t>
            </a:r>
            <a:r>
              <a:rPr lang="el-GR" dirty="0" err="1" smtClean="0"/>
              <a:t>σύμπλοκα</a:t>
            </a:r>
            <a:r>
              <a:rPr lang="el-GR" dirty="0" smtClean="0"/>
              <a:t> </a:t>
            </a:r>
            <a:r>
              <a:rPr lang="el-GR" dirty="0" smtClean="0"/>
              <a:t>με δισθενή και τρισθενή κατιόντα. Για το λόγο αυτό η απορρόφησή τους </a:t>
            </a:r>
            <a:r>
              <a:rPr lang="el-GR" dirty="0" smtClean="0"/>
              <a:t>μειώνεται </a:t>
            </a:r>
            <a:r>
              <a:rPr lang="el-GR" dirty="0" smtClean="0"/>
              <a:t>σημαντικά όταν λαμβάνονται από το στόμα σε συνδυασμό με </a:t>
            </a:r>
            <a:r>
              <a:rPr lang="el-GR" dirty="0" err="1" smtClean="0"/>
              <a:t>αντιόξινα</a:t>
            </a:r>
            <a:r>
              <a:rPr lang="el-GR" dirty="0" smtClean="0"/>
              <a:t> που περιέχουν ασβέστιο, μαγνήσιο και αργίλιο, με γαλακτοκομικά προϊόντα, με συμπληρώματα ασβεστίου ή με </a:t>
            </a:r>
            <a:r>
              <a:rPr lang="el-GR" dirty="0" err="1" smtClean="0"/>
              <a:t>σουκραλφάτη</a:t>
            </a:r>
            <a:r>
              <a:rPr lang="el-GR" dirty="0" smtClean="0"/>
              <a:t>.</a:t>
            </a:r>
          </a:p>
          <a:p>
            <a:endParaRPr lang="el-GR" dirty="0"/>
          </a:p>
        </p:txBody>
      </p:sp>
    </p:spTree>
  </p:cSld>
  <p:clrMapOvr>
    <a:masterClrMapping/>
  </p:clrMapOvr>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143668"/>
          </a:xfrm>
        </p:spPr>
        <p:txBody>
          <a:bodyPr>
            <a:normAutofit fontScale="85000" lnSpcReduction="10000"/>
          </a:bodyPr>
          <a:lstStyle/>
          <a:p>
            <a:r>
              <a:rPr lang="el-GR" dirty="0" smtClean="0"/>
              <a:t>Το </a:t>
            </a:r>
            <a:r>
              <a:rPr lang="el-GR" dirty="0" err="1" smtClean="0"/>
              <a:t>αντιμικροβιακό</a:t>
            </a:r>
            <a:r>
              <a:rPr lang="el-GR" dirty="0" smtClean="0"/>
              <a:t> φάσμα τους είναι ευρύ αλλά οι </a:t>
            </a:r>
            <a:r>
              <a:rPr lang="el-GR" dirty="0" smtClean="0"/>
              <a:t>μικροοργανισμοί </a:t>
            </a:r>
            <a:r>
              <a:rPr lang="el-GR" dirty="0" smtClean="0"/>
              <a:t>κατά των οποίων είναι ιδιαίτερα δραστικές περιλαμβάνουν </a:t>
            </a:r>
            <a:r>
              <a:rPr lang="el-GR" dirty="0" err="1" smtClean="0"/>
              <a:t>χλαμύδια</a:t>
            </a:r>
            <a:r>
              <a:rPr lang="el-GR" dirty="0" smtClean="0"/>
              <a:t>, </a:t>
            </a:r>
            <a:r>
              <a:rPr lang="el-GR" dirty="0" err="1" smtClean="0"/>
              <a:t>μυκοπλάσματα</a:t>
            </a:r>
            <a:r>
              <a:rPr lang="el-GR" dirty="0" smtClean="0"/>
              <a:t>, </a:t>
            </a:r>
            <a:r>
              <a:rPr lang="el-GR" dirty="0" err="1" smtClean="0"/>
              <a:t>σπειροχαίτες</a:t>
            </a:r>
            <a:r>
              <a:rPr lang="el-GR" dirty="0" smtClean="0"/>
              <a:t> (περιλαμβανομένων </a:t>
            </a:r>
            <a:r>
              <a:rPr lang="el-GR" dirty="0" smtClean="0"/>
              <a:t>αυτών </a:t>
            </a:r>
            <a:r>
              <a:rPr lang="el-GR" dirty="0" smtClean="0"/>
              <a:t>που προκαλούν </a:t>
            </a:r>
            <a:r>
              <a:rPr lang="el-GR" dirty="0" err="1" smtClean="0"/>
              <a:t>λεπτοσπείρωση</a:t>
            </a:r>
            <a:r>
              <a:rPr lang="el-GR" dirty="0" smtClean="0"/>
              <a:t>, νόσο του </a:t>
            </a:r>
            <a:r>
              <a:rPr lang="en-US" dirty="0" smtClean="0"/>
              <a:t>Lyme</a:t>
            </a:r>
            <a:r>
              <a:rPr lang="el-GR" dirty="0" smtClean="0"/>
              <a:t> και </a:t>
            </a:r>
            <a:r>
              <a:rPr lang="el-GR" dirty="0" smtClean="0"/>
              <a:t>υπόστροφο </a:t>
            </a:r>
            <a:r>
              <a:rPr lang="el-GR" dirty="0" smtClean="0"/>
              <a:t>πυρετό), </a:t>
            </a:r>
            <a:r>
              <a:rPr lang="el-GR" dirty="0" err="1" smtClean="0"/>
              <a:t>ρικέτσιες</a:t>
            </a:r>
            <a:r>
              <a:rPr lang="el-GR" dirty="0" smtClean="0"/>
              <a:t>, είδη </a:t>
            </a:r>
            <a:r>
              <a:rPr lang="en-US" dirty="0" err="1" smtClean="0"/>
              <a:t>Legionella</a:t>
            </a:r>
            <a:r>
              <a:rPr lang="el-GR" dirty="0" smtClean="0"/>
              <a:t> και είδη </a:t>
            </a:r>
            <a:r>
              <a:rPr lang="en-US" dirty="0" err="1" smtClean="0"/>
              <a:t>Brucella</a:t>
            </a:r>
            <a:r>
              <a:rPr lang="el-GR" dirty="0" smtClean="0"/>
              <a:t>. Οι </a:t>
            </a:r>
            <a:r>
              <a:rPr lang="el-GR" dirty="0" err="1" smtClean="0"/>
              <a:t>τετρακυκλίνες</a:t>
            </a:r>
            <a:r>
              <a:rPr lang="el-GR" dirty="0" smtClean="0"/>
              <a:t> και ειδικά η </a:t>
            </a:r>
            <a:r>
              <a:rPr lang="el-GR" dirty="0" err="1" smtClean="0"/>
              <a:t>μινοκυκλίνη</a:t>
            </a:r>
            <a:r>
              <a:rPr lang="el-GR" dirty="0" smtClean="0"/>
              <a:t> είναι επίσης δραστικές στη θεραπεία της κοινής ακμής.</a:t>
            </a:r>
          </a:p>
          <a:p>
            <a:r>
              <a:rPr lang="el-GR" dirty="0" smtClean="0"/>
              <a:t>Οι </a:t>
            </a:r>
            <a:r>
              <a:rPr lang="el-GR" dirty="0" err="1" smtClean="0"/>
              <a:t>τετρακυκλίνες</a:t>
            </a:r>
            <a:r>
              <a:rPr lang="el-GR" dirty="0" smtClean="0"/>
              <a:t> εναποτίθενται σε μεγάλο ποσοστό στα οστά και στα δόντια που βρίσκονται σε ανάπτυξη, προσδίδοντας στα τελευταία </a:t>
            </a:r>
            <a:r>
              <a:rPr lang="el-GR" dirty="0" err="1" smtClean="0"/>
              <a:t>καστανοκίτρινο</a:t>
            </a:r>
            <a:r>
              <a:rPr lang="el-GR" dirty="0" smtClean="0"/>
              <a:t> χρώμα. Αντενδείκνυνται επομένως κατά την κύηση και τον θηλασμό καθώς επίσης και σε παιδιά κάτω των οκτώ ετών.</a:t>
            </a:r>
          </a:p>
          <a:p>
            <a:endParaRPr lang="el-GR" dirty="0"/>
          </a:p>
        </p:txBody>
      </p:sp>
    </p:spTree>
  </p:cSld>
  <p:clrMapOvr>
    <a:masterClrMapping/>
  </p:clrMapOvr>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85728"/>
            <a:ext cx="8229600" cy="6072230"/>
          </a:xfrm>
        </p:spPr>
        <p:txBody>
          <a:bodyPr>
            <a:normAutofit fontScale="92500" lnSpcReduction="20000"/>
          </a:bodyPr>
          <a:lstStyle/>
          <a:p>
            <a:r>
              <a:rPr lang="el-GR" dirty="0" smtClean="0"/>
              <a:t>Η κύρια ανεπιθύμητη ενέργεια της </a:t>
            </a:r>
            <a:r>
              <a:rPr lang="el-GR" dirty="0" err="1" smtClean="0"/>
              <a:t>χλωραμφενικόλης</a:t>
            </a:r>
            <a:r>
              <a:rPr lang="el-GR" dirty="0" smtClean="0"/>
              <a:t> αφορά το αιμοποιητικό</a:t>
            </a:r>
          </a:p>
          <a:p>
            <a:r>
              <a:rPr lang="el-GR" dirty="0" smtClean="0"/>
              <a:t>Η </a:t>
            </a:r>
            <a:r>
              <a:rPr lang="el-GR" dirty="0" err="1" smtClean="0"/>
              <a:t>χλωραμφενικόλη</a:t>
            </a:r>
            <a:r>
              <a:rPr lang="el-GR" dirty="0" smtClean="0"/>
              <a:t> προκαλεί συχνά καταστολή του μυελού, η οποία είναι αντιστρεπτή και εξαρτάται από τη δόση. Μη αντιστρε­πτή </a:t>
            </a:r>
            <a:r>
              <a:rPr lang="el-GR" dirty="0" err="1" smtClean="0"/>
              <a:t>απλαστική</a:t>
            </a:r>
            <a:r>
              <a:rPr lang="el-GR" dirty="0" smtClean="0"/>
              <a:t> αναιμία εμφανίζεται σε αναλογία 1:30.000 ατόμων που λαμβάνουν </a:t>
            </a:r>
            <a:r>
              <a:rPr lang="el-GR" dirty="0" err="1" smtClean="0"/>
              <a:t>χλωραμφενικόλη</a:t>
            </a:r>
            <a:r>
              <a:rPr lang="el-GR" dirty="0" smtClean="0"/>
              <a:t>. Αυτή η αντίδραση </a:t>
            </a:r>
            <a:r>
              <a:rPr lang="el-GR" dirty="0" smtClean="0"/>
              <a:t>ιδιοσυγκρασίας</a:t>
            </a:r>
            <a:r>
              <a:rPr lang="el-GR" dirty="0" smtClean="0"/>
              <a:t>, αν και σπάνια, είναι ο κύριος λόγος για την περιορισμένη χρήση της </a:t>
            </a:r>
            <a:r>
              <a:rPr lang="el-GR" dirty="0" err="1" smtClean="0"/>
              <a:t>χλωραμφενικόλης</a:t>
            </a:r>
            <a:r>
              <a:rPr lang="el-GR" dirty="0" smtClean="0"/>
              <a:t> στις ανεπτυγμένες χώρες. </a:t>
            </a:r>
            <a:r>
              <a:rPr lang="el-GR" dirty="0" smtClean="0"/>
              <a:t>            Στις αναπτυσσόμενες </a:t>
            </a:r>
            <a:r>
              <a:rPr lang="el-GR" dirty="0" smtClean="0"/>
              <a:t>χώρες έχει πιο ευρεία χρήση λόγω του χαμηλού </a:t>
            </a:r>
            <a:r>
              <a:rPr lang="el-GR" dirty="0" smtClean="0"/>
              <a:t>κόστους</a:t>
            </a:r>
            <a:r>
              <a:rPr lang="el-GR" dirty="0" smtClean="0"/>
              <a:t>, του ευρέως </a:t>
            </a:r>
            <a:r>
              <a:rPr lang="el-GR" dirty="0" err="1" smtClean="0"/>
              <a:t>αντιμικροβιακού</a:t>
            </a:r>
            <a:r>
              <a:rPr lang="el-GR" dirty="0" smtClean="0"/>
              <a:t> φάσματος και της αποτελεσματικότητάς της κατά του τυφοειδούς πυρετού. </a:t>
            </a:r>
            <a:endParaRPr lang="el-GR" dirty="0"/>
          </a:p>
        </p:txBody>
      </p:sp>
    </p:spTree>
  </p:cSld>
  <p:clrMapOvr>
    <a:masterClrMapping/>
  </p:clrMapOvr>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85728"/>
            <a:ext cx="8229600" cy="6072230"/>
          </a:xfrm>
        </p:spPr>
        <p:txBody>
          <a:bodyPr>
            <a:normAutofit fontScale="92500" lnSpcReduction="20000"/>
          </a:bodyPr>
          <a:lstStyle/>
          <a:p>
            <a:pPr>
              <a:buNone/>
            </a:pPr>
            <a:r>
              <a:rPr lang="el-GR" dirty="0" smtClean="0"/>
              <a:t>Η </a:t>
            </a:r>
            <a:r>
              <a:rPr lang="el-GR" dirty="0" err="1" smtClean="0"/>
              <a:t>χλωραμφενικόλη</a:t>
            </a:r>
            <a:r>
              <a:rPr lang="el-GR" dirty="0" smtClean="0"/>
              <a:t> </a:t>
            </a:r>
            <a:r>
              <a:rPr lang="el-GR" dirty="0" smtClean="0"/>
              <a:t>φθάνει στο ΕΝΥ σε θεραπευτικές συγκεντρώσεις κατά των τριών κύριων παθογόνων μηνιγγίτιδας (δηλαδή </a:t>
            </a:r>
            <a:r>
              <a:rPr lang="en-US" dirty="0" smtClean="0"/>
              <a:t>S</a:t>
            </a:r>
            <a:r>
              <a:rPr lang="el-GR" dirty="0" smtClean="0"/>
              <a:t>. </a:t>
            </a:r>
            <a:r>
              <a:rPr lang="en-US" dirty="0" err="1" smtClean="0"/>
              <a:t>pneu</a:t>
            </a:r>
            <a:r>
              <a:rPr lang="el-GR" dirty="0" smtClean="0"/>
              <a:t>­</a:t>
            </a:r>
            <a:r>
              <a:rPr lang="en-US" dirty="0" err="1" smtClean="0"/>
              <a:t>moniae</a:t>
            </a:r>
            <a:r>
              <a:rPr lang="el-GR" dirty="0" smtClean="0"/>
              <a:t>, Ν. </a:t>
            </a:r>
            <a:r>
              <a:rPr lang="en-US" dirty="0" err="1" smtClean="0"/>
              <a:t>meningitidis</a:t>
            </a:r>
            <a:r>
              <a:rPr lang="el-GR" dirty="0" smtClean="0"/>
              <a:t> και Η. </a:t>
            </a:r>
            <a:r>
              <a:rPr lang="en-US" dirty="0" err="1" smtClean="0"/>
              <a:t>influenzae</a:t>
            </a:r>
            <a:r>
              <a:rPr lang="el-GR" dirty="0" smtClean="0"/>
              <a:t>), αλλά όχι για τα </a:t>
            </a:r>
            <a:r>
              <a:rPr lang="el-GR" dirty="0" err="1" smtClean="0"/>
              <a:t>Εντερο</a:t>
            </a:r>
            <a:r>
              <a:rPr lang="el-GR" dirty="0" smtClean="0"/>
              <a:t>- </a:t>
            </a:r>
            <a:r>
              <a:rPr lang="el-GR" dirty="0" err="1" smtClean="0"/>
              <a:t>βακτηριοειδή</a:t>
            </a:r>
            <a:r>
              <a:rPr lang="el-GR" dirty="0" smtClean="0"/>
              <a:t>. Επίσης εισέρχεται στον εγκέφαλο σε θεραπευτικές συγκεντρώσεις για την αντιμετώπιση εγκεφαλικού αποστήματος.</a:t>
            </a:r>
          </a:p>
          <a:p>
            <a:pPr>
              <a:buNone/>
            </a:pPr>
            <a:r>
              <a:rPr lang="el-GR" dirty="0" smtClean="0"/>
              <a:t>Η </a:t>
            </a:r>
            <a:r>
              <a:rPr lang="el-GR" dirty="0" err="1" smtClean="0"/>
              <a:t>χλωραμφενικόλη</a:t>
            </a:r>
            <a:r>
              <a:rPr lang="el-GR" dirty="0" smtClean="0"/>
              <a:t> μεταβολίζεται στο ήπαρ με σύζευξη προς το αδρανές </a:t>
            </a:r>
            <a:r>
              <a:rPr lang="el-GR" dirty="0" err="1" smtClean="0"/>
              <a:t>γλυκοκουρονίδιό</a:t>
            </a:r>
            <a:r>
              <a:rPr lang="el-GR" dirty="0" smtClean="0"/>
              <a:t> της. Τα νεογνά παρουσιάζουν </a:t>
            </a:r>
            <a:r>
              <a:rPr lang="el-GR" dirty="0" smtClean="0"/>
              <a:t>ανεπάρκεια </a:t>
            </a:r>
            <a:r>
              <a:rPr lang="el-GR" dirty="0" smtClean="0"/>
              <a:t>στην ικανότητα σύζευξης της </a:t>
            </a:r>
            <a:r>
              <a:rPr lang="el-GR" dirty="0" err="1" smtClean="0"/>
              <a:t>χλωραμφενικόλης</a:t>
            </a:r>
            <a:r>
              <a:rPr lang="el-GR" dirty="0" smtClean="0"/>
              <a:t>, η οποία έχει ως αποτέλεσμα αυξημένες συγκεντρώσεις φαρμάκου στο πλάσμα και τοξικές δράσεις. </a:t>
            </a:r>
            <a:endParaRPr lang="el-GR" dirty="0"/>
          </a:p>
        </p:txBody>
      </p:sp>
    </p:spTree>
  </p:cSld>
  <p:clrMapOvr>
    <a:masterClrMapping/>
  </p:clrMapOvr>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86544"/>
          </a:xfrm>
        </p:spPr>
        <p:txBody>
          <a:bodyPr>
            <a:normAutofit fontScale="85000" lnSpcReduction="10000"/>
          </a:bodyPr>
          <a:lstStyle/>
          <a:p>
            <a:r>
              <a:rPr lang="el-GR" dirty="0" smtClean="0"/>
              <a:t>Η τοξικότητα αυτή ορίζεται σαν "φαιό σύνδρομο των νεογνών" (</a:t>
            </a:r>
            <a:r>
              <a:rPr lang="en-US" dirty="0" smtClean="0"/>
              <a:t>gray baby syndrome</a:t>
            </a:r>
            <a:r>
              <a:rPr lang="el-GR" dirty="0" smtClean="0"/>
              <a:t>) και </a:t>
            </a:r>
            <a:r>
              <a:rPr lang="el-GR" dirty="0" smtClean="0"/>
              <a:t>χαρακτηρίζεται </a:t>
            </a:r>
            <a:r>
              <a:rPr lang="el-GR" dirty="0" smtClean="0"/>
              <a:t>από κοιλιακή διάταση, έμετο, κυάνωση και </a:t>
            </a:r>
            <a:r>
              <a:rPr lang="el-GR" dirty="0" smtClean="0"/>
              <a:t>κυκλοφορική </a:t>
            </a:r>
            <a:r>
              <a:rPr lang="el-GR" dirty="0" err="1" smtClean="0"/>
              <a:t>κατέρρειψη</a:t>
            </a:r>
            <a:r>
              <a:rPr lang="el-GR" dirty="0" smtClean="0"/>
              <a:t>. Σε περιπτώσεις χορήγησής της σε νεογνά, οι συγκεντρώσεις στο πλάσμα πρέπει να ρυθμίζονται τακτικά.</a:t>
            </a:r>
          </a:p>
          <a:p>
            <a:r>
              <a:rPr lang="el-GR" b="1" i="1" dirty="0" smtClean="0"/>
              <a:t>Θεραπευτικές ενδείξεις.</a:t>
            </a:r>
            <a:r>
              <a:rPr lang="el-GR" dirty="0" smtClean="0"/>
              <a:t> Η </a:t>
            </a:r>
            <a:r>
              <a:rPr lang="el-GR" dirty="0" err="1" smtClean="0"/>
              <a:t>χλωραμφενικόλη</a:t>
            </a:r>
            <a:r>
              <a:rPr lang="el-GR" dirty="0" smtClean="0"/>
              <a:t> σπάνια </a:t>
            </a:r>
            <a:r>
              <a:rPr lang="el-GR" dirty="0" smtClean="0"/>
              <a:t>χρησιμοποιείται </a:t>
            </a:r>
            <a:r>
              <a:rPr lang="el-GR" dirty="0" smtClean="0"/>
              <a:t>στις αναπτυγμένες χώρες, αλλά:</a:t>
            </a:r>
          </a:p>
          <a:p>
            <a:pPr lvl="0"/>
            <a:r>
              <a:rPr lang="el-GR" dirty="0" smtClean="0"/>
              <a:t>Αποτελεί μια αποδεκτή εναλλακτική λύση για τη θεραπεία </a:t>
            </a:r>
            <a:r>
              <a:rPr lang="el-GR" dirty="0" err="1" smtClean="0"/>
              <a:t>βακτηριακής</a:t>
            </a:r>
            <a:r>
              <a:rPr lang="el-GR" dirty="0" smtClean="0"/>
              <a:t> </a:t>
            </a:r>
            <a:r>
              <a:rPr lang="el-GR" dirty="0" smtClean="0"/>
              <a:t>μηνιγγίτιδας, ειδικά σε άτομα αλλεργικά στις </a:t>
            </a:r>
            <a:r>
              <a:rPr lang="el-GR" dirty="0" err="1" smtClean="0"/>
              <a:t>κεφαλοσπορίνες</a:t>
            </a:r>
            <a:r>
              <a:rPr lang="el-GR" dirty="0" smtClean="0"/>
              <a:t>.</a:t>
            </a:r>
          </a:p>
          <a:p>
            <a:r>
              <a:rPr lang="el-GR" dirty="0" smtClean="0"/>
              <a:t>Μπορεί να χρησιμοποιηθεί στη θεραπεία εγκεφαλικού αποστή­ματος ή τυφοειδούς πυρετού, αν και διάφορα στελέχη </a:t>
            </a:r>
            <a:r>
              <a:rPr lang="en-US" dirty="0" smtClean="0"/>
              <a:t>Salmonella</a:t>
            </a:r>
            <a:r>
              <a:rPr lang="el-GR" dirty="0" smtClean="0"/>
              <a:t>, σε αρκετά μέρη του κόσμου, είναι ανθεκτικά στη </a:t>
            </a:r>
            <a:r>
              <a:rPr lang="el-GR" dirty="0" err="1" smtClean="0"/>
              <a:t>χλωραμφενικόλη</a:t>
            </a:r>
            <a:r>
              <a:rPr lang="el-GR" dirty="0" smtClean="0"/>
              <a:t>.</a:t>
            </a:r>
            <a:endParaRPr lang="el-GR" dirty="0"/>
          </a:p>
        </p:txBody>
      </p:sp>
    </p:spTree>
  </p:cSld>
  <p:clrMapOvr>
    <a:masterClrMapping/>
  </p:clrMapOvr>
</p:sld>
</file>

<file path=ppt/slides/slide1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normAutofit fontScale="90000"/>
          </a:bodyPr>
          <a:lstStyle/>
          <a:p>
            <a:r>
              <a:rPr lang="el-GR" sz="3600" dirty="0" smtClean="0"/>
              <a:t/>
            </a:r>
            <a:br>
              <a:rPr lang="el-GR" sz="3600" dirty="0" smtClean="0"/>
            </a:br>
            <a:r>
              <a:rPr lang="el-GR" sz="2700" b="1" dirty="0" smtClean="0"/>
              <a:t>ΑΝΤΙΒΙΟΤΙΚΑ </a:t>
            </a:r>
            <a:r>
              <a:rPr lang="el-GR" sz="2700" b="1" dirty="0" smtClean="0"/>
              <a:t>ΠΟΥ ΑΝΑΣΤΕΛΛΟΥΝ ΤΗΝ ΣΥΝΘΕΣΗ ΤΟΥ </a:t>
            </a:r>
            <a:r>
              <a:rPr lang="el-GR" sz="2700" b="1" dirty="0" smtClean="0"/>
              <a:t>ΒΑΚΤΗΡΙΑΚΟΥ </a:t>
            </a:r>
            <a:r>
              <a:rPr lang="el-GR" sz="2700" b="1" dirty="0" smtClean="0"/>
              <a:t>ΔΕΣΟΞΥΡΙΒΟΝΟΥΚΛΕΪΝΙΚΟΥ ΟΞΕΟΣ (</a:t>
            </a:r>
            <a:r>
              <a:rPr lang="en-US" sz="2700" b="1" dirty="0" smtClean="0"/>
              <a:t>DNA</a:t>
            </a:r>
            <a:r>
              <a:rPr lang="el-GR" sz="2700" b="1" dirty="0" smtClean="0"/>
              <a:t>)</a:t>
            </a:r>
            <a:r>
              <a:rPr lang="el-GR" dirty="0" smtClean="0"/>
              <a:t/>
            </a:r>
            <a:br>
              <a:rPr lang="el-GR" dirty="0" smtClean="0"/>
            </a:br>
            <a:endParaRPr lang="el-GR" dirty="0"/>
          </a:p>
        </p:txBody>
      </p:sp>
      <p:sp>
        <p:nvSpPr>
          <p:cNvPr id="3" name="2 - Θέση περιεχομένου"/>
          <p:cNvSpPr>
            <a:spLocks noGrp="1"/>
          </p:cNvSpPr>
          <p:nvPr>
            <p:ph idx="1"/>
          </p:nvPr>
        </p:nvSpPr>
        <p:spPr>
          <a:xfrm>
            <a:off x="457200" y="1214422"/>
            <a:ext cx="8229600" cy="5429288"/>
          </a:xfrm>
        </p:spPr>
        <p:txBody>
          <a:bodyPr>
            <a:normAutofit fontScale="92500" lnSpcReduction="20000"/>
          </a:bodyPr>
          <a:lstStyle/>
          <a:p>
            <a:pPr>
              <a:buNone/>
            </a:pPr>
            <a:r>
              <a:rPr lang="el-GR" b="1" dirty="0" err="1" smtClean="0"/>
              <a:t>Κινολόνες</a:t>
            </a:r>
            <a:endParaRPr lang="el-GR" b="1" dirty="0" smtClean="0"/>
          </a:p>
          <a:p>
            <a:r>
              <a:rPr lang="el-GR" dirty="0" smtClean="0"/>
              <a:t>Οι </a:t>
            </a:r>
            <a:r>
              <a:rPr lang="el-GR" dirty="0" err="1" smtClean="0"/>
              <a:t>κινολόνες</a:t>
            </a:r>
            <a:r>
              <a:rPr lang="el-GR" dirty="0" smtClean="0"/>
              <a:t> είναι συνθετικά αντιβιοτικά που αποτελούνται </a:t>
            </a:r>
            <a:r>
              <a:rPr lang="el-GR" dirty="0" smtClean="0"/>
              <a:t>από </a:t>
            </a:r>
            <a:r>
              <a:rPr lang="el-GR" dirty="0" smtClean="0"/>
              <a:t>ένα βασικό σκελετό δύο συμπυκνωμένων εξαμελών δακτυλίων </a:t>
            </a:r>
            <a:r>
              <a:rPr lang="el-GR" dirty="0" smtClean="0"/>
              <a:t>. </a:t>
            </a:r>
            <a:r>
              <a:rPr lang="el-GR" dirty="0" smtClean="0"/>
              <a:t>Το πρώτο φάρμακο της κατηγορίας αυτής ήταν το </a:t>
            </a:r>
            <a:r>
              <a:rPr lang="el-GR" dirty="0" err="1" smtClean="0"/>
              <a:t>ναλιδιξικό</a:t>
            </a:r>
            <a:r>
              <a:rPr lang="el-GR" dirty="0" smtClean="0"/>
              <a:t> οξύ, το οποίο είχε περιορισμένη κλινική αξία λόγω της σχετικά χαμηλής δραστικότητάς του και της ταχείας εμφάνισης αντοχής. Η προσθήκη ενός ατόμου φθορίου στη θέση 6 του </a:t>
            </a:r>
            <a:r>
              <a:rPr lang="el-GR" dirty="0" smtClean="0"/>
              <a:t>πυρήνα </a:t>
            </a:r>
            <a:r>
              <a:rPr lang="el-GR" dirty="0" smtClean="0"/>
              <a:t>της </a:t>
            </a:r>
            <a:r>
              <a:rPr lang="el-GR" dirty="0" err="1" smtClean="0"/>
              <a:t>κινολόνης</a:t>
            </a:r>
            <a:r>
              <a:rPr lang="el-GR" dirty="0" smtClean="0"/>
              <a:t> αύξησε σημαντικά τη δραστικότητα κατά των </a:t>
            </a:r>
            <a:r>
              <a:rPr lang="el-GR" dirty="0" smtClean="0"/>
              <a:t>                        </a:t>
            </a:r>
            <a:r>
              <a:rPr lang="en-US" dirty="0" smtClean="0"/>
              <a:t>Gram</a:t>
            </a:r>
            <a:r>
              <a:rPr lang="el-GR" dirty="0" smtClean="0"/>
              <a:t>-αρνητικών βακτηρίων και οδήγησε στη δημιουργία μιας νέ­ας γενιάς φαρμάκων, γνωστών ως </a:t>
            </a:r>
            <a:r>
              <a:rPr lang="el-GR" dirty="0" err="1" smtClean="0"/>
              <a:t>φθοριοκινολόνες</a:t>
            </a:r>
            <a:r>
              <a:rPr lang="el-GR" dirty="0" smtClean="0"/>
              <a:t>.</a:t>
            </a:r>
          </a:p>
          <a:p>
            <a:endParaRPr lang="el-GR" dirty="0"/>
          </a:p>
        </p:txBody>
      </p:sp>
    </p:spTree>
  </p:cSld>
  <p:clrMapOvr>
    <a:masterClrMapping/>
  </p:clrMapOvr>
</p:sld>
</file>

<file path=ppt/slides/slide1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14290"/>
            <a:ext cx="8229600" cy="6357982"/>
          </a:xfrm>
        </p:spPr>
        <p:txBody>
          <a:bodyPr>
            <a:normAutofit fontScale="85000" lnSpcReduction="10000"/>
          </a:bodyPr>
          <a:lstStyle/>
          <a:p>
            <a:r>
              <a:rPr lang="el-GR" dirty="0" smtClean="0"/>
              <a:t>Οι </a:t>
            </a:r>
            <a:r>
              <a:rPr lang="el-GR" dirty="0" err="1" smtClean="0"/>
              <a:t>κινολόνες</a:t>
            </a:r>
            <a:r>
              <a:rPr lang="el-GR" dirty="0" smtClean="0"/>
              <a:t> αναστέλλουν τη </a:t>
            </a:r>
            <a:r>
              <a:rPr lang="el-GR" dirty="0" err="1" smtClean="0"/>
              <a:t>γυράση</a:t>
            </a:r>
            <a:r>
              <a:rPr lang="el-GR" dirty="0" smtClean="0"/>
              <a:t> του </a:t>
            </a:r>
            <a:r>
              <a:rPr lang="el-GR" dirty="0" err="1" smtClean="0"/>
              <a:t>βακτηριακού</a:t>
            </a:r>
            <a:r>
              <a:rPr lang="el-GR" dirty="0" smtClean="0"/>
              <a:t> </a:t>
            </a:r>
            <a:r>
              <a:rPr lang="en-US" dirty="0" smtClean="0"/>
              <a:t>DNA</a:t>
            </a:r>
            <a:r>
              <a:rPr lang="el-GR" dirty="0" smtClean="0"/>
              <a:t>, του ενζύμου που είναι υπεύθυνο για την </a:t>
            </a:r>
            <a:r>
              <a:rPr lang="el-GR" dirty="0" err="1" smtClean="0"/>
              <a:t>υπερελίκωση</a:t>
            </a:r>
            <a:r>
              <a:rPr lang="el-GR" dirty="0" smtClean="0"/>
              <a:t>, το κόψιμο και την επανασύνδεση του </a:t>
            </a:r>
            <a:r>
              <a:rPr lang="el-GR" dirty="0" err="1" smtClean="0"/>
              <a:t>βακτηριακού</a:t>
            </a:r>
            <a:r>
              <a:rPr lang="el-GR" dirty="0" smtClean="0"/>
              <a:t> </a:t>
            </a:r>
            <a:r>
              <a:rPr lang="en-US" dirty="0" smtClean="0"/>
              <a:t>DNA</a:t>
            </a:r>
            <a:r>
              <a:rPr lang="el-GR" dirty="0" smtClean="0"/>
              <a:t>. Η επίκτητη αντοχή μπορεί να οφείλεται σε μειωμένη διαπερατότητα ή σε μεταβολές της </a:t>
            </a:r>
            <a:r>
              <a:rPr lang="en-US" dirty="0" smtClean="0"/>
              <a:t>DNA </a:t>
            </a:r>
            <a:r>
              <a:rPr lang="el-GR" dirty="0" err="1" smtClean="0"/>
              <a:t>γυράσης</a:t>
            </a:r>
            <a:r>
              <a:rPr lang="el-GR" dirty="0" smtClean="0"/>
              <a:t>.</a:t>
            </a:r>
          </a:p>
          <a:p>
            <a:r>
              <a:rPr lang="el-GR" dirty="0" smtClean="0"/>
              <a:t>Οι </a:t>
            </a:r>
            <a:r>
              <a:rPr lang="el-GR" dirty="0" err="1" smtClean="0"/>
              <a:t>φθοριοκινολόνες</a:t>
            </a:r>
            <a:r>
              <a:rPr lang="el-GR" dirty="0" smtClean="0"/>
              <a:t> ασκούν </a:t>
            </a:r>
            <a:r>
              <a:rPr lang="el-GR" dirty="0" err="1" smtClean="0"/>
              <a:t>δοσοεξαρτώμενη</a:t>
            </a:r>
            <a:r>
              <a:rPr lang="el-GR" dirty="0" smtClean="0"/>
              <a:t> βακτηριοκτόνο δράση και απεκκρίνονται από τους νεφρούς. Οι </a:t>
            </a:r>
            <a:r>
              <a:rPr lang="el-GR" dirty="0" err="1" smtClean="0"/>
              <a:t>περισσότερς</a:t>
            </a:r>
            <a:r>
              <a:rPr lang="el-GR" dirty="0" smtClean="0"/>
              <a:t> </a:t>
            </a:r>
            <a:r>
              <a:rPr lang="el-GR" dirty="0" smtClean="0"/>
              <a:t>έχουν </a:t>
            </a:r>
            <a:r>
              <a:rPr lang="el-GR" dirty="0" smtClean="0"/>
              <a:t>πολύ καλή βιοδιαθεσιμότητα χορηγούμενες </a:t>
            </a:r>
            <a:r>
              <a:rPr lang="en-US" dirty="0" smtClean="0"/>
              <a:t>per </a:t>
            </a:r>
            <a:r>
              <a:rPr lang="en-US" dirty="0" err="1" smtClean="0"/>
              <a:t>os</a:t>
            </a:r>
            <a:r>
              <a:rPr lang="el-GR" dirty="0" smtClean="0"/>
              <a:t>. Φθάνουν στον προστάτη σε θεραπευτικές συγκεντρώσεις. Αν και φθάνουν στο ΕΝΥ σε ικανοποιητικές συγκεντρώσεις, δεν υπάρχει κλινική </a:t>
            </a:r>
            <a:r>
              <a:rPr lang="el-GR" dirty="0" smtClean="0"/>
              <a:t>εμπειρία </a:t>
            </a:r>
            <a:r>
              <a:rPr lang="el-GR" dirty="0" smtClean="0"/>
              <a:t>για την αντιμετώπιση της μηνιγγίτιδας και ως εκ τούτου δεν συνιστώνται στη </a:t>
            </a:r>
            <a:r>
              <a:rPr lang="el-GR" dirty="0" err="1" smtClean="0"/>
              <a:t>βακτηριακή</a:t>
            </a:r>
            <a:r>
              <a:rPr lang="el-GR" dirty="0" smtClean="0"/>
              <a:t> μηνιγγίτιδα.</a:t>
            </a:r>
          </a:p>
          <a:p>
            <a:endParaRPr lang="el-GR" dirty="0"/>
          </a:p>
        </p:txBody>
      </p:sp>
    </p:spTree>
  </p:cSld>
  <p:clrMapOvr>
    <a:masterClrMapping/>
  </p:clrMapOvr>
</p:sld>
</file>

<file path=ppt/slides/slide1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85728"/>
            <a:ext cx="8229600" cy="6215106"/>
          </a:xfrm>
        </p:spPr>
        <p:txBody>
          <a:bodyPr>
            <a:normAutofit fontScale="85000" lnSpcReduction="10000"/>
          </a:bodyPr>
          <a:lstStyle/>
          <a:p>
            <a:r>
              <a:rPr lang="el-GR" dirty="0" smtClean="0"/>
              <a:t>Οι </a:t>
            </a:r>
            <a:r>
              <a:rPr lang="el-GR" dirty="0" err="1" smtClean="0"/>
              <a:t>φθοριοκινολόνες</a:t>
            </a:r>
            <a:r>
              <a:rPr lang="el-GR" dirty="0" smtClean="0"/>
              <a:t> είναι πολύ δραστικές κατά </a:t>
            </a:r>
            <a:r>
              <a:rPr lang="en-US" dirty="0" smtClean="0"/>
              <a:t>Gram</a:t>
            </a:r>
            <a:r>
              <a:rPr lang="el-GR" dirty="0" smtClean="0"/>
              <a:t>-αρνητικών </a:t>
            </a:r>
            <a:r>
              <a:rPr lang="el-GR" dirty="0" smtClean="0"/>
              <a:t>αερόβιων βακτηρίων, περιλαμβανομένων των </a:t>
            </a:r>
            <a:r>
              <a:rPr lang="el-GR" dirty="0" err="1" smtClean="0"/>
              <a:t>Εντεροβακτηριοειδών</a:t>
            </a:r>
            <a:r>
              <a:rPr lang="el-GR" dirty="0" smtClean="0"/>
              <a:t>, ειδών </a:t>
            </a:r>
            <a:r>
              <a:rPr lang="en-US" dirty="0" err="1" smtClean="0"/>
              <a:t>Haemophilus</a:t>
            </a:r>
            <a:r>
              <a:rPr lang="el-GR" dirty="0" smtClean="0"/>
              <a:t>, της </a:t>
            </a:r>
            <a:r>
              <a:rPr lang="en-US" dirty="0" err="1" smtClean="0"/>
              <a:t>Moraxella</a:t>
            </a:r>
            <a:r>
              <a:rPr lang="en-US" dirty="0" smtClean="0"/>
              <a:t> </a:t>
            </a:r>
            <a:r>
              <a:rPr lang="en-US" dirty="0" err="1" smtClean="0"/>
              <a:t>catarrhalis</a:t>
            </a:r>
            <a:r>
              <a:rPr lang="en-US" dirty="0" smtClean="0"/>
              <a:t> </a:t>
            </a:r>
            <a:r>
              <a:rPr lang="el-GR" dirty="0" smtClean="0"/>
              <a:t>και, στην περίπτωση της </a:t>
            </a:r>
            <a:r>
              <a:rPr lang="el-GR" dirty="0" err="1" smtClean="0"/>
              <a:t>σιπροφλοξασίνης</a:t>
            </a:r>
            <a:r>
              <a:rPr lang="el-GR" dirty="0" smtClean="0"/>
              <a:t>, κατά της </a:t>
            </a:r>
            <a:r>
              <a:rPr lang="en-US" dirty="0" smtClean="0"/>
              <a:t>P</a:t>
            </a:r>
            <a:r>
              <a:rPr lang="el-GR" dirty="0" smtClean="0"/>
              <a:t>. </a:t>
            </a:r>
            <a:r>
              <a:rPr lang="en-US" dirty="0" err="1" smtClean="0"/>
              <a:t>aeruginosa</a:t>
            </a:r>
            <a:r>
              <a:rPr lang="el-GR" dirty="0" smtClean="0"/>
              <a:t>. Επίσης δρουν κατά μερικών </a:t>
            </a:r>
            <a:r>
              <a:rPr lang="el-GR" dirty="0" err="1" smtClean="0"/>
              <a:t>μυκοβακτηριδίων</a:t>
            </a:r>
            <a:r>
              <a:rPr lang="el-GR" dirty="0" smtClean="0"/>
              <a:t>, περιλαμβανομένων των περισσότερων στελεχών του Μ. </a:t>
            </a:r>
            <a:r>
              <a:rPr lang="en-US" dirty="0" smtClean="0"/>
              <a:t>tuberculosis</a:t>
            </a:r>
            <a:r>
              <a:rPr lang="el-GR" dirty="0" smtClean="0"/>
              <a:t>, αλλά έχουν μικρή δραστικότητα κατά των στρεπτόκοκκων και σταφυλόκοκκων και είναι αδρανείς κατά των αναερόβιων βακτηρίων.</a:t>
            </a:r>
          </a:p>
          <a:p>
            <a:r>
              <a:rPr lang="el-GR" dirty="0" smtClean="0"/>
              <a:t>Οι </a:t>
            </a:r>
            <a:r>
              <a:rPr lang="el-GR" dirty="0" err="1" smtClean="0"/>
              <a:t>φθοριοκινολόνες</a:t>
            </a:r>
            <a:r>
              <a:rPr lang="el-GR" dirty="0" smtClean="0"/>
              <a:t>, όπως και οι </a:t>
            </a:r>
            <a:r>
              <a:rPr lang="el-GR" dirty="0" err="1" smtClean="0"/>
              <a:t>τετρακυκλίνες</a:t>
            </a:r>
            <a:r>
              <a:rPr lang="el-GR" dirty="0" smtClean="0"/>
              <a:t>, σχηματίζουν </a:t>
            </a:r>
            <a:r>
              <a:rPr lang="el-GR" dirty="0" err="1" smtClean="0"/>
              <a:t>χηλικά</a:t>
            </a:r>
            <a:r>
              <a:rPr lang="el-GR" dirty="0" smtClean="0"/>
              <a:t> </a:t>
            </a:r>
            <a:r>
              <a:rPr lang="el-GR" dirty="0" err="1" smtClean="0"/>
              <a:t>σύμπλοκα</a:t>
            </a:r>
            <a:r>
              <a:rPr lang="el-GR" dirty="0" smtClean="0"/>
              <a:t> με δισθενή και τρισθενή κατιόντα.</a:t>
            </a:r>
          </a:p>
          <a:p>
            <a:r>
              <a:rPr lang="el-GR" dirty="0" smtClean="0"/>
              <a:t>Τέλος οι </a:t>
            </a:r>
            <a:r>
              <a:rPr lang="el-GR" dirty="0" err="1" smtClean="0"/>
              <a:t>φθοριοκινολόνες</a:t>
            </a:r>
            <a:r>
              <a:rPr lang="el-GR" dirty="0" smtClean="0"/>
              <a:t> είναι ίσως τα καλύτερα ανεκτά από του στόματος αντιβιοτικά, αλλά είναι σχετικά πιο ακριβά.</a:t>
            </a:r>
          </a:p>
          <a:p>
            <a:endParaRPr lang="el-GR"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483245"/>
          </a:xfrm>
        </p:spPr>
        <p:txBody>
          <a:bodyPr>
            <a:normAutofit fontScale="92500" lnSpcReduction="10000"/>
          </a:bodyPr>
          <a:lstStyle/>
          <a:p>
            <a:r>
              <a:rPr lang="el-GR" dirty="0" smtClean="0"/>
              <a:t>Όμως, στην κλινική πράξη έχουν εφαρμοσθεί τόσο συνεργικοί όσο και ανταγωνιστικοί συνδυασμοί. Το ποσοστό επιτυχούς θεραπείας της </a:t>
            </a:r>
            <a:r>
              <a:rPr lang="el-GR" dirty="0" err="1" smtClean="0"/>
              <a:t>εντεροκοκκικής</a:t>
            </a:r>
            <a:r>
              <a:rPr lang="el-GR" dirty="0" smtClean="0"/>
              <a:t> ενδοκαρδίτιδας με συνδυασμό </a:t>
            </a:r>
            <a:r>
              <a:rPr lang="el-GR" dirty="0" err="1" smtClean="0"/>
              <a:t>πενικιλλίνης</a:t>
            </a:r>
            <a:r>
              <a:rPr lang="el-GR" dirty="0" smtClean="0"/>
              <a:t> και </a:t>
            </a:r>
            <a:r>
              <a:rPr lang="el-GR" dirty="0" err="1" smtClean="0"/>
              <a:t>αμινογλυκοσίδης</a:t>
            </a:r>
            <a:r>
              <a:rPr lang="el-GR" dirty="0" smtClean="0"/>
              <a:t> είναι σημαντικά μεγαλύτερο από αυτό που προκαλεί η χρήση μόνο </a:t>
            </a:r>
            <a:r>
              <a:rPr lang="el-GR" dirty="0" err="1" smtClean="0"/>
              <a:t>πενικιλλίνης</a:t>
            </a:r>
            <a:r>
              <a:rPr lang="el-GR" dirty="0" smtClean="0"/>
              <a:t>, υποδηλώνοντας τη σημασία της συνέργειας.</a:t>
            </a:r>
            <a:r>
              <a:rPr lang="en-US" dirty="0" smtClean="0"/>
              <a:t>                  </a:t>
            </a:r>
            <a:r>
              <a:rPr lang="el-GR" dirty="0" smtClean="0"/>
              <a:t>Ο συνδυασμός </a:t>
            </a:r>
            <a:r>
              <a:rPr lang="el-GR" dirty="0" err="1" smtClean="0"/>
              <a:t>πενικιλλίνης</a:t>
            </a:r>
            <a:r>
              <a:rPr lang="el-GR" dirty="0" smtClean="0"/>
              <a:t> και </a:t>
            </a:r>
            <a:r>
              <a:rPr lang="el-GR" dirty="0" err="1" smtClean="0"/>
              <a:t>τετρακυκλίνης</a:t>
            </a:r>
            <a:r>
              <a:rPr lang="el-GR" dirty="0" smtClean="0"/>
              <a:t> για τη θεραπεία της </a:t>
            </a:r>
            <a:r>
              <a:rPr lang="el-GR" dirty="0" err="1" smtClean="0"/>
              <a:t>βακτηριακής</a:t>
            </a:r>
            <a:r>
              <a:rPr lang="el-GR" dirty="0" smtClean="0"/>
              <a:t> μηνιγγίτιδας συνδέεται με σημαντικά αυξημένη θνησιμότητα σε σχέση με χρήση μόνο </a:t>
            </a:r>
            <a:r>
              <a:rPr lang="el-GR" dirty="0" err="1" smtClean="0"/>
              <a:t>πενικιλλίνης</a:t>
            </a:r>
            <a:r>
              <a:rPr lang="el-GR" dirty="0" smtClean="0"/>
              <a:t> και αποτελεί ένα παράδειγμα ανταγωνισμού </a:t>
            </a:r>
            <a:r>
              <a:rPr lang="en-US" dirty="0" smtClean="0"/>
              <a:t>in vivo</a:t>
            </a:r>
            <a:r>
              <a:rPr lang="el-GR" dirty="0" smtClean="0"/>
              <a:t>.</a:t>
            </a:r>
          </a:p>
          <a:p>
            <a:endParaRPr lang="el-GR" dirty="0"/>
          </a:p>
        </p:txBody>
      </p:sp>
    </p:spTree>
  </p:cSld>
  <p:clrMapOvr>
    <a:masterClrMapping/>
  </p:clrMapOvr>
</p:sld>
</file>

<file path=ppt/slides/slide1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0"/>
            <a:ext cx="8229600" cy="6858000"/>
          </a:xfrm>
        </p:spPr>
        <p:txBody>
          <a:bodyPr>
            <a:normAutofit fontScale="85000" lnSpcReduction="20000"/>
          </a:bodyPr>
          <a:lstStyle/>
          <a:p>
            <a:r>
              <a:rPr lang="el-GR" b="1" i="1" dirty="0" smtClean="0"/>
              <a:t>Θεραπευτικές ενδείξεις.</a:t>
            </a:r>
            <a:r>
              <a:rPr lang="el-GR" dirty="0" smtClean="0"/>
              <a:t> Οι </a:t>
            </a:r>
            <a:r>
              <a:rPr lang="el-GR" dirty="0" err="1" smtClean="0"/>
              <a:t>φθοριοκινολόνες</a:t>
            </a:r>
            <a:r>
              <a:rPr lang="el-GR" dirty="0" smtClean="0"/>
              <a:t> </a:t>
            </a:r>
            <a:r>
              <a:rPr lang="el-GR" dirty="0" smtClean="0"/>
              <a:t>χρησιμοποιούνται </a:t>
            </a:r>
            <a:r>
              <a:rPr lang="el-GR" dirty="0" smtClean="0"/>
              <a:t>στη θεραπεία λοιμώξεων λόγω </a:t>
            </a:r>
            <a:r>
              <a:rPr lang="en-US" dirty="0" smtClean="0"/>
              <a:t>Gram</a:t>
            </a:r>
            <a:r>
              <a:rPr lang="el-GR" dirty="0" smtClean="0"/>
              <a:t>-αρνητικών αερόβιων </a:t>
            </a:r>
            <a:r>
              <a:rPr lang="el-GR" dirty="0" err="1" smtClean="0"/>
              <a:t>βακίλλων</a:t>
            </a:r>
            <a:r>
              <a:rPr lang="el-GR" dirty="0" smtClean="0"/>
              <a:t>, που δεν είναι ευαίσθητα σε φθηνότερα φάρμακα. Σε πολλές περιπτώσεις είναι τα μόνα από του στόματος δραστικά φάρμακα κατά συγκεκριμένων </a:t>
            </a:r>
            <a:r>
              <a:rPr lang="en-US" dirty="0" smtClean="0"/>
              <a:t>Gram</a:t>
            </a:r>
            <a:r>
              <a:rPr lang="el-GR" dirty="0" smtClean="0"/>
              <a:t>-αρνητικών αερόβιων </a:t>
            </a:r>
            <a:r>
              <a:rPr lang="el-GR" dirty="0" smtClean="0"/>
              <a:t>βακτηρίων</a:t>
            </a:r>
            <a:r>
              <a:rPr lang="el-GR" dirty="0" smtClean="0"/>
              <a:t>, ειδικά της </a:t>
            </a:r>
            <a:r>
              <a:rPr lang="en-US" dirty="0" smtClean="0"/>
              <a:t>P</a:t>
            </a:r>
            <a:r>
              <a:rPr lang="el-GR" dirty="0" smtClean="0"/>
              <a:t>. </a:t>
            </a:r>
            <a:r>
              <a:rPr lang="en-US" dirty="0" err="1" smtClean="0"/>
              <a:t>aeruginosa</a:t>
            </a:r>
            <a:r>
              <a:rPr lang="el-GR" dirty="0" smtClean="0"/>
              <a:t>, οπότε μπορεί να παρακαμφθεί η ανάγκη παρεντερικής θεραπείας. Η </a:t>
            </a:r>
            <a:r>
              <a:rPr lang="el-GR" dirty="0" err="1" smtClean="0"/>
              <a:t>σιπροφλοξασίνη</a:t>
            </a:r>
            <a:r>
              <a:rPr lang="el-GR" dirty="0" smtClean="0"/>
              <a:t> είναι η πιο δραστική και η ευρύτερα χρησιμοποιούμενη </a:t>
            </a:r>
            <a:r>
              <a:rPr lang="el-GR" dirty="0" err="1" smtClean="0"/>
              <a:t>φθοριοκινολόνη</a:t>
            </a:r>
            <a:r>
              <a:rPr lang="el-GR" dirty="0" smtClean="0"/>
              <a:t> που κυκλοφορεί σήμερα</a:t>
            </a:r>
            <a:r>
              <a:rPr lang="el-GR" dirty="0" smtClean="0"/>
              <a:t>.                             </a:t>
            </a:r>
            <a:r>
              <a:rPr lang="el-GR" dirty="0" smtClean="0"/>
              <a:t>Διατίθεται σε σκευάσματα από του </a:t>
            </a:r>
            <a:r>
              <a:rPr lang="el-GR" dirty="0" smtClean="0"/>
              <a:t>στόματος</a:t>
            </a:r>
            <a:r>
              <a:rPr lang="el-GR" dirty="0" smtClean="0"/>
              <a:t>, παρεντερικά και οφθαλμικά.</a:t>
            </a:r>
          </a:p>
          <a:p>
            <a:r>
              <a:rPr lang="el-GR" b="1" i="1" dirty="0" smtClean="0"/>
              <a:t>Ανεπιθύμητες ενέργειες.</a:t>
            </a:r>
            <a:r>
              <a:rPr lang="el-GR" dirty="0" smtClean="0"/>
              <a:t> Κάποιες </a:t>
            </a:r>
            <a:r>
              <a:rPr lang="el-GR" dirty="0" err="1" smtClean="0"/>
              <a:t>κινολόνες</a:t>
            </a:r>
            <a:r>
              <a:rPr lang="el-GR" dirty="0" smtClean="0"/>
              <a:t>, </a:t>
            </a:r>
            <a:r>
              <a:rPr lang="el-GR" dirty="0" smtClean="0"/>
              <a:t>περιλαμβανομένης </a:t>
            </a:r>
            <a:r>
              <a:rPr lang="el-GR" dirty="0" smtClean="0"/>
              <a:t>της </a:t>
            </a:r>
            <a:r>
              <a:rPr lang="el-GR" dirty="0" err="1" smtClean="0"/>
              <a:t>σιπροφλοξασίνης</a:t>
            </a:r>
            <a:r>
              <a:rPr lang="el-GR" dirty="0" smtClean="0"/>
              <a:t>, αυξάνουν τη συγκέντρωση </a:t>
            </a:r>
            <a:r>
              <a:rPr lang="el-GR" dirty="0" err="1" smtClean="0"/>
              <a:t>θεοφυλλίνης</a:t>
            </a:r>
            <a:r>
              <a:rPr lang="el-GR" dirty="0" smtClean="0"/>
              <a:t> </a:t>
            </a:r>
            <a:r>
              <a:rPr lang="el-GR" dirty="0" smtClean="0"/>
              <a:t>στο πλάσμα. Επίσης, επειδή οι </a:t>
            </a:r>
            <a:r>
              <a:rPr lang="el-GR" dirty="0" err="1" smtClean="0"/>
              <a:t>φθοριοκινολόνες</a:t>
            </a:r>
            <a:r>
              <a:rPr lang="el-GR" dirty="0" smtClean="0"/>
              <a:t> προκαλούν κυστικές βλάβες στον αρθρικό χόνδρο των νεαρών </a:t>
            </a:r>
            <a:r>
              <a:rPr lang="el-GR" dirty="0" err="1" smtClean="0"/>
              <a:t>πειραματοζώων</a:t>
            </a:r>
            <a:r>
              <a:rPr lang="el-GR" dirty="0" smtClean="0"/>
              <a:t>, αντενδείκνυνται σε παιδιά και εγκύους.</a:t>
            </a:r>
          </a:p>
          <a:p>
            <a:endParaRPr lang="el-GR" dirty="0"/>
          </a:p>
        </p:txBody>
      </p:sp>
    </p:spTree>
  </p:cSld>
  <p:clrMapOvr>
    <a:masterClrMapping/>
  </p:clrMapOvr>
</p:sld>
</file>

<file path=ppt/slides/slide1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142852"/>
            <a:ext cx="8229600" cy="6357982"/>
          </a:xfrm>
        </p:spPr>
        <p:txBody>
          <a:bodyPr>
            <a:normAutofit fontScale="85000" lnSpcReduction="10000"/>
          </a:bodyPr>
          <a:lstStyle/>
          <a:p>
            <a:pPr>
              <a:buNone/>
            </a:pPr>
            <a:r>
              <a:rPr lang="el-GR" b="1" dirty="0" err="1" smtClean="0"/>
              <a:t>Νιτροϊμιδαζόλια</a:t>
            </a:r>
            <a:endParaRPr lang="el-GR" b="1" dirty="0" smtClean="0"/>
          </a:p>
          <a:p>
            <a:r>
              <a:rPr lang="el-GR" dirty="0" smtClean="0"/>
              <a:t>Τα </a:t>
            </a:r>
            <a:r>
              <a:rPr lang="el-GR" dirty="0" err="1" smtClean="0"/>
              <a:t>νιτροϊμιδαζόλια</a:t>
            </a:r>
            <a:r>
              <a:rPr lang="el-GR" dirty="0" smtClean="0"/>
              <a:t> απορροφούνται καλώς, είναι κυρίως </a:t>
            </a:r>
            <a:r>
              <a:rPr lang="el-GR" dirty="0" smtClean="0"/>
              <a:t>βακτηριοκτόνα </a:t>
            </a:r>
            <a:r>
              <a:rPr lang="el-GR" dirty="0" smtClean="0"/>
              <a:t>φάρμακα και το </a:t>
            </a:r>
            <a:r>
              <a:rPr lang="el-GR" dirty="0" err="1" smtClean="0"/>
              <a:t>αντιμικροβιακό</a:t>
            </a:r>
            <a:r>
              <a:rPr lang="el-GR" dirty="0" smtClean="0"/>
              <a:t> τους φάσμα περιο­ρίζεται σε αυστηρά αναερόβια βακτήρια και ορισμένα πρω­τόζωα. Μπορούν να εισέλθουν στα περισσότερα βακτήρια, αλλά μόνο οι ευαίσθητοι μικροοργανισμοί παράγουν </a:t>
            </a:r>
            <a:r>
              <a:rPr lang="el-GR" dirty="0" err="1" smtClean="0"/>
              <a:t>νιτροαναγωγάση</a:t>
            </a:r>
            <a:r>
              <a:rPr lang="el-GR" dirty="0" smtClean="0"/>
              <a:t>, η οποία είναι απαραίτητη για την αναγωγή των φαρμάκων σε (μικρής διάρκειας ζωής) ενδιάμεσα </a:t>
            </a:r>
            <a:r>
              <a:rPr lang="el-GR" dirty="0" err="1" smtClean="0"/>
              <a:t>κυτταροτοξικά</a:t>
            </a:r>
            <a:r>
              <a:rPr lang="el-GR" dirty="0" smtClean="0"/>
              <a:t> προϊόντα που δεσμεύονται στο </a:t>
            </a:r>
            <a:r>
              <a:rPr lang="en-US" dirty="0" smtClean="0"/>
              <a:t>DNA </a:t>
            </a:r>
            <a:r>
              <a:rPr lang="el-GR" dirty="0" smtClean="0"/>
              <a:t>και αναστέλλουν τη σύνθεσή του. Τα αερόβια βακτήρια είναι ανθεκτικά στα </a:t>
            </a:r>
            <a:r>
              <a:rPr lang="el-GR" dirty="0" err="1" smtClean="0"/>
              <a:t>νιτροϊμιδαζόλια</a:t>
            </a:r>
            <a:r>
              <a:rPr lang="el-GR" dirty="0" smtClean="0"/>
              <a:t>, λόγω έλ­λειψης </a:t>
            </a:r>
            <a:r>
              <a:rPr lang="el-GR" dirty="0" err="1" smtClean="0"/>
              <a:t>νιτροαναγωγάσης</a:t>
            </a:r>
            <a:r>
              <a:rPr lang="el-GR" dirty="0" smtClean="0"/>
              <a:t>. Η επίκτητη αντοχή μπορεί να </a:t>
            </a:r>
            <a:r>
              <a:rPr lang="el-GR" dirty="0" smtClean="0"/>
              <a:t>οφείλεται </a:t>
            </a:r>
            <a:r>
              <a:rPr lang="el-GR" dirty="0" smtClean="0"/>
              <a:t>σε:</a:t>
            </a:r>
          </a:p>
          <a:p>
            <a:pPr lvl="0"/>
            <a:r>
              <a:rPr lang="el-GR" dirty="0" smtClean="0"/>
              <a:t>Μειωμένη πρόσληψη του φαρμάκου.</a:t>
            </a:r>
          </a:p>
          <a:p>
            <a:pPr lvl="0"/>
            <a:r>
              <a:rPr lang="el-GR" dirty="0" smtClean="0"/>
              <a:t>Μειωμένη παραγωγή </a:t>
            </a:r>
            <a:r>
              <a:rPr lang="el-GR" dirty="0" err="1" smtClean="0"/>
              <a:t>νιτροαναγωγάσης</a:t>
            </a:r>
            <a:r>
              <a:rPr lang="el-GR" dirty="0" smtClean="0"/>
              <a:t>.</a:t>
            </a:r>
          </a:p>
          <a:p>
            <a:endParaRPr lang="el-GR" dirty="0"/>
          </a:p>
        </p:txBody>
      </p:sp>
    </p:spTree>
  </p:cSld>
  <p:clrMapOvr>
    <a:masterClrMapping/>
  </p:clrMapOvr>
</p:sld>
</file>

<file path=ppt/slides/slide1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142852"/>
            <a:ext cx="8229600" cy="6286544"/>
          </a:xfrm>
        </p:spPr>
        <p:txBody>
          <a:bodyPr>
            <a:normAutofit fontScale="85000" lnSpcReduction="20000"/>
          </a:bodyPr>
          <a:lstStyle/>
          <a:p>
            <a:r>
              <a:rPr lang="el-GR" dirty="0" smtClean="0"/>
              <a:t>Η </a:t>
            </a:r>
            <a:r>
              <a:rPr lang="el-GR" dirty="0" err="1" smtClean="0"/>
              <a:t>μετρονιδαζόλη</a:t>
            </a:r>
            <a:r>
              <a:rPr lang="el-GR" dirty="0" smtClean="0"/>
              <a:t> είναι το μόνο </a:t>
            </a:r>
            <a:r>
              <a:rPr lang="el-GR" dirty="0" err="1" smtClean="0"/>
              <a:t>νιτροϊμιδαζόλιο</a:t>
            </a:r>
            <a:r>
              <a:rPr lang="el-GR" dirty="0" smtClean="0"/>
              <a:t> που έχει πάρει άδεια κυκλοφορίας στις ΗΠΑ</a:t>
            </a:r>
          </a:p>
          <a:p>
            <a:r>
              <a:rPr lang="el-GR" dirty="0" smtClean="0"/>
              <a:t>Η </a:t>
            </a:r>
            <a:r>
              <a:rPr lang="el-GR" dirty="0" err="1" smtClean="0"/>
              <a:t>μετρονιδαζόλη</a:t>
            </a:r>
            <a:r>
              <a:rPr lang="el-GR" dirty="0" smtClean="0"/>
              <a:t> διατίθεται σε ενδοφλέβια και </a:t>
            </a:r>
            <a:r>
              <a:rPr lang="en-US" dirty="0" smtClean="0"/>
              <a:t>per </a:t>
            </a:r>
            <a:r>
              <a:rPr lang="en-US" dirty="0" err="1" smtClean="0"/>
              <a:t>os</a:t>
            </a:r>
            <a:r>
              <a:rPr lang="en-US" dirty="0" smtClean="0"/>
              <a:t> </a:t>
            </a:r>
            <a:r>
              <a:rPr lang="el-GR" dirty="0" smtClean="0"/>
              <a:t>σκευά­σματα που έχουν περίπου 100% βιοδιαθεσιμότητα. Για τη </a:t>
            </a:r>
            <a:r>
              <a:rPr lang="el-GR" dirty="0" smtClean="0"/>
              <a:t>θεραπεία </a:t>
            </a:r>
            <a:r>
              <a:rPr lang="el-GR" dirty="0" smtClean="0"/>
              <a:t>της ροδόχρου ακμής υπάρχει επίσης ένα σκεύασμα τοπικής χρήσης. Η </a:t>
            </a:r>
            <a:r>
              <a:rPr lang="el-GR" dirty="0" err="1" smtClean="0"/>
              <a:t>μετρονιδαζόλη</a:t>
            </a:r>
            <a:r>
              <a:rPr lang="el-GR" dirty="0" smtClean="0"/>
              <a:t> εμφανίζεται σε θεραπευτικές </a:t>
            </a:r>
            <a:r>
              <a:rPr lang="el-GR" dirty="0" smtClean="0"/>
              <a:t>συγκεντρώσεις </a:t>
            </a:r>
            <a:r>
              <a:rPr lang="el-GR" dirty="0" smtClean="0"/>
              <a:t>στο ΕΝΥ και στο εγκεφαλικό παρέγχυμα.</a:t>
            </a:r>
          </a:p>
          <a:p>
            <a:r>
              <a:rPr lang="el-GR" dirty="0" smtClean="0"/>
              <a:t>Είναι δραστική κατά των περισσοτέρων αναερόβιων </a:t>
            </a:r>
            <a:r>
              <a:rPr lang="el-GR" dirty="0" smtClean="0"/>
              <a:t>βακτηρίων</a:t>
            </a:r>
            <a:r>
              <a:rPr lang="el-GR" dirty="0" smtClean="0"/>
              <a:t>, και ιδιαίτερα κατά των </a:t>
            </a:r>
            <a:r>
              <a:rPr lang="en-US" dirty="0" smtClean="0"/>
              <a:t>Gram</a:t>
            </a:r>
            <a:r>
              <a:rPr lang="el-GR" dirty="0" smtClean="0"/>
              <a:t>-αρνητικών αναερόβιων, </a:t>
            </a:r>
            <a:r>
              <a:rPr lang="el-GR" dirty="0" smtClean="0"/>
              <a:t>περιλαμβανομένου </a:t>
            </a:r>
            <a:r>
              <a:rPr lang="el-GR" dirty="0" smtClean="0"/>
              <a:t>του Β. </a:t>
            </a:r>
            <a:r>
              <a:rPr lang="en-US" dirty="0" err="1" smtClean="0"/>
              <a:t>fragilis</a:t>
            </a:r>
            <a:r>
              <a:rPr lang="el-GR" dirty="0" smtClean="0"/>
              <a:t>, αλλά δεν είναι καθόλου δραστική κατά των αερόβιων βακτηρίων. Τέλος είναι πολύ αποτελεσματική στην αντιμετώπιση τριών σημαντικών </a:t>
            </a:r>
            <a:r>
              <a:rPr lang="el-GR" dirty="0" err="1" smtClean="0"/>
              <a:t>πρωτοζωϊκών</a:t>
            </a:r>
            <a:r>
              <a:rPr lang="el-GR" dirty="0" smtClean="0"/>
              <a:t> λοιμώξεων, της </a:t>
            </a:r>
            <a:r>
              <a:rPr lang="el-GR" dirty="0" err="1" smtClean="0"/>
              <a:t>γκιαρδίασης</a:t>
            </a:r>
            <a:r>
              <a:rPr lang="el-GR" dirty="0" smtClean="0"/>
              <a:t>, της αμοιβάδωσης και της </a:t>
            </a:r>
            <a:r>
              <a:rPr lang="el-GR" dirty="0" err="1" smtClean="0"/>
              <a:t>τριχομονάδωσης</a:t>
            </a:r>
            <a:r>
              <a:rPr lang="el-GR" dirty="0" smtClean="0"/>
              <a:t>.</a:t>
            </a:r>
          </a:p>
          <a:p>
            <a:endParaRPr lang="el-GR" dirty="0"/>
          </a:p>
        </p:txBody>
      </p:sp>
    </p:spTree>
  </p:cSld>
  <p:clrMapOvr>
    <a:masterClrMapping/>
  </p:clrMapOvr>
</p:sld>
</file>

<file path=ppt/slides/slide1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142852"/>
            <a:ext cx="8229600" cy="6572296"/>
          </a:xfrm>
        </p:spPr>
        <p:txBody>
          <a:bodyPr>
            <a:normAutofit fontScale="85000" lnSpcReduction="10000"/>
          </a:bodyPr>
          <a:lstStyle/>
          <a:p>
            <a:r>
              <a:rPr lang="el-GR" b="1" i="1" dirty="0" smtClean="0"/>
              <a:t>Θεραπευτικές ενδείξεις.</a:t>
            </a:r>
            <a:r>
              <a:rPr lang="el-GR" dirty="0" smtClean="0"/>
              <a:t> Η </a:t>
            </a:r>
            <a:r>
              <a:rPr lang="el-GR" dirty="0" err="1" smtClean="0"/>
              <a:t>μετρονιδαζόλη</a:t>
            </a:r>
            <a:r>
              <a:rPr lang="el-GR" dirty="0" smtClean="0"/>
              <a:t> χρησιμοποιείται στη θεραπεία διαφόρων αναερόβιων λοιμώξεων, που </a:t>
            </a:r>
            <a:r>
              <a:rPr lang="el-GR" dirty="0" smtClean="0"/>
              <a:t>περιλαμβάνουν </a:t>
            </a:r>
            <a:r>
              <a:rPr lang="el-GR" dirty="0" smtClean="0"/>
              <a:t>και τη </a:t>
            </a:r>
            <a:r>
              <a:rPr lang="el-GR" dirty="0" err="1" smtClean="0"/>
              <a:t>βακτηριακή</a:t>
            </a:r>
            <a:r>
              <a:rPr lang="el-GR" dirty="0" smtClean="0"/>
              <a:t> κολπίτιδα, η οποία είναι η πιο συχνή αιτία ανωμαλιών στις κολπικές εκκρίσεις. Στη </a:t>
            </a:r>
            <a:r>
              <a:rPr lang="el-GR" dirty="0" err="1" smtClean="0"/>
              <a:t>βακτηριακή</a:t>
            </a:r>
            <a:r>
              <a:rPr lang="el-GR" dirty="0" smtClean="0"/>
              <a:t> κολπίτιδα, η φυσιολογική </a:t>
            </a:r>
            <a:r>
              <a:rPr lang="el-GR" dirty="0" err="1" smtClean="0"/>
              <a:t>βακτηριακή</a:t>
            </a:r>
            <a:r>
              <a:rPr lang="el-GR" dirty="0" smtClean="0"/>
              <a:t> χλωρίδα του κόλπου, στην οποία </a:t>
            </a:r>
            <a:r>
              <a:rPr lang="el-GR" dirty="0" smtClean="0"/>
              <a:t>κυριαρχούν </a:t>
            </a:r>
            <a:r>
              <a:rPr lang="el-GR" dirty="0" smtClean="0"/>
              <a:t>διάφορα είδη </a:t>
            </a:r>
            <a:r>
              <a:rPr lang="en-US" dirty="0" smtClean="0"/>
              <a:t>Lactobacillus</a:t>
            </a:r>
            <a:r>
              <a:rPr lang="el-GR" dirty="0" smtClean="0"/>
              <a:t>, αντικαθίσταται από μη </a:t>
            </a:r>
            <a:r>
              <a:rPr lang="el-GR" dirty="0" smtClean="0"/>
              <a:t>φυσιολογική </a:t>
            </a:r>
            <a:r>
              <a:rPr lang="el-GR" dirty="0" err="1" smtClean="0"/>
              <a:t>πολυμικροβιακή</a:t>
            </a:r>
            <a:r>
              <a:rPr lang="el-GR" dirty="0" smtClean="0"/>
              <a:t> χλωρίδα, που αποτελείται κυρίως από αναερόβια βακτήρια.</a:t>
            </a:r>
          </a:p>
          <a:p>
            <a:r>
              <a:rPr lang="el-GR" dirty="0" smtClean="0"/>
              <a:t>Η </a:t>
            </a:r>
            <a:r>
              <a:rPr lang="el-GR" dirty="0" err="1" smtClean="0"/>
              <a:t>μετρονιδαζόλη</a:t>
            </a:r>
            <a:r>
              <a:rPr lang="el-GR" dirty="0" smtClean="0"/>
              <a:t> θεωρείται το φάρμακο εκλογής στην </a:t>
            </a:r>
            <a:r>
              <a:rPr lang="el-GR" dirty="0" smtClean="0"/>
              <a:t>εντερίτιδα </a:t>
            </a:r>
            <a:r>
              <a:rPr lang="el-GR" dirty="0" smtClean="0"/>
              <a:t>λόγω του </a:t>
            </a:r>
            <a:r>
              <a:rPr lang="en-US" dirty="0" smtClean="0"/>
              <a:t>C</a:t>
            </a:r>
            <a:r>
              <a:rPr lang="el-GR" dirty="0" smtClean="0"/>
              <a:t>. </a:t>
            </a:r>
            <a:r>
              <a:rPr lang="en-US" dirty="0" err="1" smtClean="0"/>
              <a:t>difficile</a:t>
            </a:r>
            <a:r>
              <a:rPr lang="el-GR" dirty="0" smtClean="0"/>
              <a:t>.</a:t>
            </a:r>
          </a:p>
          <a:p>
            <a:r>
              <a:rPr lang="el-GR" dirty="0" smtClean="0"/>
              <a:t>Επιπλέον, εκτός από τη δράση της κατά συγκεκριμένων </a:t>
            </a:r>
            <a:r>
              <a:rPr lang="el-GR" dirty="0" smtClean="0"/>
              <a:t>μικροοργανισμών</a:t>
            </a:r>
            <a:r>
              <a:rPr lang="el-GR" dirty="0" smtClean="0"/>
              <a:t>, η </a:t>
            </a:r>
            <a:r>
              <a:rPr lang="el-GR" dirty="0" err="1" smtClean="0"/>
              <a:t>μετρονιδαζόλη</a:t>
            </a:r>
            <a:r>
              <a:rPr lang="el-GR" dirty="0" smtClean="0"/>
              <a:t> είναι χρήσιμη στην ηπατική </a:t>
            </a:r>
            <a:r>
              <a:rPr lang="el-GR" dirty="0" smtClean="0"/>
              <a:t>εγκεφαλοπάθεια </a:t>
            </a:r>
            <a:r>
              <a:rPr lang="el-GR" dirty="0" smtClean="0"/>
              <a:t>και στη νόσο του </a:t>
            </a:r>
            <a:r>
              <a:rPr lang="en-US" dirty="0" err="1" smtClean="0"/>
              <a:t>Crohn</a:t>
            </a:r>
            <a:r>
              <a:rPr lang="el-GR" dirty="0" smtClean="0"/>
              <a:t>, ιδιαίτερα αν επεκτείνεται και στην </a:t>
            </a:r>
            <a:r>
              <a:rPr lang="el-GR" dirty="0" err="1" smtClean="0"/>
              <a:t>περιπρωκτική</a:t>
            </a:r>
            <a:r>
              <a:rPr lang="el-GR" dirty="0" smtClean="0"/>
              <a:t> περιοχή.</a:t>
            </a:r>
          </a:p>
          <a:p>
            <a:endParaRPr lang="el-GR" dirty="0"/>
          </a:p>
        </p:txBody>
      </p:sp>
    </p:spTree>
  </p:cSld>
  <p:clrMapOvr>
    <a:masterClrMapping/>
  </p:clrMapOvr>
</p:sld>
</file>

<file path=ppt/slides/slide1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85794"/>
            <a:ext cx="8229600" cy="5340369"/>
          </a:xfrm>
        </p:spPr>
        <p:txBody>
          <a:bodyPr>
            <a:normAutofit/>
          </a:bodyPr>
          <a:lstStyle/>
          <a:p>
            <a:r>
              <a:rPr lang="el-GR" dirty="0" smtClean="0"/>
              <a:t>Η </a:t>
            </a:r>
            <a:r>
              <a:rPr lang="el-GR" dirty="0" err="1" smtClean="0"/>
              <a:t>μετρονιδαζόλη</a:t>
            </a:r>
            <a:r>
              <a:rPr lang="el-GR" dirty="0" smtClean="0"/>
              <a:t> πρέπει να χρησιμοποιείται με προσοχή κατά την κύηση</a:t>
            </a:r>
          </a:p>
          <a:p>
            <a:r>
              <a:rPr lang="el-GR" dirty="0" smtClean="0"/>
              <a:t>Η </a:t>
            </a:r>
            <a:r>
              <a:rPr lang="el-GR" dirty="0" err="1" smtClean="0"/>
              <a:t>μετρονιδαζόλη</a:t>
            </a:r>
            <a:r>
              <a:rPr lang="el-GR" dirty="0" smtClean="0"/>
              <a:t> πρέπει να χρησιμοποιείται με προσοχή κατά την κύηση και, εάν είναι δυνατό, να αποφεύγεται κατά το πρώτο τρίμηνο, γιατί έχει αποδειχθεί ότι είναι </a:t>
            </a:r>
            <a:r>
              <a:rPr lang="el-GR" dirty="0" err="1" smtClean="0"/>
              <a:t>μεταλλαξιογόνος</a:t>
            </a:r>
            <a:r>
              <a:rPr lang="el-GR" dirty="0" smtClean="0"/>
              <a:t> </a:t>
            </a:r>
            <a:r>
              <a:rPr lang="el-GR" smtClean="0"/>
              <a:t>και </a:t>
            </a:r>
            <a:r>
              <a:rPr lang="el-GR" smtClean="0"/>
              <a:t>προκαλεί </a:t>
            </a:r>
            <a:r>
              <a:rPr lang="el-GR" dirty="0" smtClean="0"/>
              <a:t>όγκους σε τρωκτικά. Όμως μέχρι σήμερα δεν υπάρχουν </a:t>
            </a:r>
            <a:r>
              <a:rPr lang="el-GR" dirty="0" smtClean="0"/>
              <a:t>ενδείξεις </a:t>
            </a:r>
            <a:r>
              <a:rPr lang="el-GR" dirty="0" smtClean="0"/>
              <a:t>ότι προκαλεί καρκινογένεση στον άνθρωπο.</a:t>
            </a:r>
          </a:p>
          <a:p>
            <a:endParaRPr lang="el-GR"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85794"/>
            <a:ext cx="8229600" cy="5340369"/>
          </a:xfrm>
        </p:spPr>
        <p:txBody>
          <a:bodyPr>
            <a:normAutofit fontScale="92500"/>
          </a:bodyPr>
          <a:lstStyle/>
          <a:p>
            <a:r>
              <a:rPr lang="el-GR" dirty="0" smtClean="0"/>
              <a:t>Η βακτηριοκτόνος δράση ενός αντιβιοτικού εξαρτάται από τη συγκέντρωση ή το χρόνο έκθεσης</a:t>
            </a:r>
            <a:r>
              <a:rPr lang="en-US" dirty="0" smtClean="0"/>
              <a:t>.</a:t>
            </a:r>
            <a:r>
              <a:rPr lang="el-GR" dirty="0" smtClean="0"/>
              <a:t> Ο θάνατος των βακτηρίων από μερικά βακτηριοκτόνα φάρμακα (π.χ. </a:t>
            </a:r>
            <a:r>
              <a:rPr lang="el-GR" dirty="0" err="1" smtClean="0"/>
              <a:t>αμινογλυκοσίδες</a:t>
            </a:r>
            <a:r>
              <a:rPr lang="el-GR" dirty="0" smtClean="0"/>
              <a:t> και </a:t>
            </a:r>
            <a:r>
              <a:rPr lang="el-GR" dirty="0" err="1" smtClean="0"/>
              <a:t>φθοριοκινολόνες</a:t>
            </a:r>
            <a:r>
              <a:rPr lang="el-GR" dirty="0" smtClean="0"/>
              <a:t>) εξαρτάται από τη συγκέντρωσή τους, ενώ για κάποια άλλα </a:t>
            </a:r>
            <a:r>
              <a:rPr lang="en-US" dirty="0" smtClean="0"/>
              <a:t>                 </a:t>
            </a:r>
            <a:r>
              <a:rPr lang="el-GR" dirty="0" smtClean="0"/>
              <a:t>(π.χ. β-</a:t>
            </a:r>
            <a:r>
              <a:rPr lang="el-GR" dirty="0" err="1" smtClean="0"/>
              <a:t>λακτάμες</a:t>
            </a:r>
            <a:r>
              <a:rPr lang="el-GR" dirty="0" smtClean="0"/>
              <a:t> και </a:t>
            </a:r>
            <a:r>
              <a:rPr lang="el-GR" dirty="0" err="1" smtClean="0"/>
              <a:t>γλυκοπεπτίδια</a:t>
            </a:r>
            <a:r>
              <a:rPr lang="el-GR" dirty="0" smtClean="0"/>
              <a:t>) εξαρτάται από το χρόνο. </a:t>
            </a:r>
            <a:r>
              <a:rPr lang="en-US" dirty="0" smtClean="0"/>
              <a:t>                                                                        </a:t>
            </a:r>
            <a:r>
              <a:rPr lang="el-GR" dirty="0" smtClean="0"/>
              <a:t>Η από τη συγκέντρωση εξαρτώμενη βακτηριοκτόνος δράση αυξάνεται ανάλογα με την αύξηση της συγκέντρωσης του αντιβιοτικού. </a:t>
            </a:r>
          </a:p>
          <a:p>
            <a:endParaRPr lang="el-GR"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483245"/>
          </a:xfrm>
        </p:spPr>
        <p:txBody>
          <a:bodyPr/>
          <a:lstStyle/>
          <a:p>
            <a:r>
              <a:rPr lang="el-GR" dirty="0" smtClean="0"/>
              <a:t>Στη χρόνο</a:t>
            </a:r>
            <a:r>
              <a:rPr lang="en-US" dirty="0" smtClean="0"/>
              <a:t> </a:t>
            </a:r>
            <a:r>
              <a:rPr lang="el-GR" dirty="0" smtClean="0"/>
              <a:t>εξαρτώμενη δράση το αποτέλεσμα εξαρτάται από τη διατήρηση της συγκέντρωσης του αντιβιοτικού πάνω από τη ΕΒΠ για όσο το δυνατόν περισσότερο χρόνο στα μεσοδιαστήματα των χορηγήσεων</a:t>
            </a:r>
            <a:r>
              <a:rPr lang="en-US" dirty="0" smtClean="0"/>
              <a:t>.</a:t>
            </a:r>
            <a:r>
              <a:rPr lang="el-GR" dirty="0" smtClean="0"/>
              <a:t> </a:t>
            </a:r>
            <a:r>
              <a:rPr lang="en-US" dirty="0" smtClean="0"/>
              <a:t>                     </a:t>
            </a:r>
            <a:r>
              <a:rPr lang="el-GR" dirty="0" smtClean="0"/>
              <a:t>Η φυσιολογική </a:t>
            </a:r>
            <a:r>
              <a:rPr lang="el-GR" dirty="0" err="1" smtClean="0"/>
              <a:t>βακτηριακή</a:t>
            </a:r>
            <a:r>
              <a:rPr lang="el-GR" dirty="0" smtClean="0"/>
              <a:t> ανάπτυξη συχνά καθυστερεί μετά την απομάκρυνση του αντιβιοτικού</a:t>
            </a:r>
            <a:r>
              <a:rPr lang="en-US" dirty="0" smtClean="0"/>
              <a:t>.</a:t>
            </a:r>
            <a:endParaRPr lang="el-GR" dirty="0" smtClean="0"/>
          </a:p>
          <a:p>
            <a:endParaRPr lang="el-GR"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411807"/>
          </a:xfrm>
        </p:spPr>
        <p:txBody>
          <a:bodyPr>
            <a:normAutofit lnSpcReduction="10000"/>
          </a:bodyPr>
          <a:lstStyle/>
          <a:p>
            <a:r>
              <a:rPr lang="el-GR" dirty="0" smtClean="0"/>
              <a:t>Όταν τα βακτήρια εκτεθούν σε κάποιο αντιβιοτικό, σε συγκεντρώσεις μεγαλύτερες της ΕΑΠ και ακολούθως απομακρυνθεί το αντιβιοτικό από το μέσο καλλιέργειας, ο </a:t>
            </a:r>
            <a:r>
              <a:rPr lang="el-GR" dirty="0" err="1" smtClean="0"/>
              <a:t>βακτηριακός</a:t>
            </a:r>
            <a:r>
              <a:rPr lang="el-GR" dirty="0" smtClean="0"/>
              <a:t> πολλαπλασιασμός συχνά δεν επανέρχεται στα φυσιολογικά επίπεδα για κάποιο χρονικό διάστημα που ποικίλει (συνήθως μετράται σε ώρες) μετά την απομάκρυνση του αντιβιοτικού. </a:t>
            </a:r>
            <a:r>
              <a:rPr lang="en-US" dirty="0" smtClean="0"/>
              <a:t>                                         </a:t>
            </a:r>
            <a:r>
              <a:rPr lang="el-GR" dirty="0" smtClean="0"/>
              <a:t>Το φαινόμενο αυτό λέγεται </a:t>
            </a:r>
            <a:r>
              <a:rPr lang="el-GR" dirty="0" err="1" smtClean="0"/>
              <a:t>μετα</a:t>
            </a:r>
            <a:r>
              <a:rPr lang="el-GR" dirty="0" smtClean="0"/>
              <a:t>-αντιβιοτικό φαινόμενο (ΜΑΦ).</a:t>
            </a:r>
            <a:endParaRPr lang="el-GR"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857916"/>
          </a:xfrm>
        </p:spPr>
        <p:txBody>
          <a:bodyPr>
            <a:normAutofit fontScale="92500" lnSpcReduction="10000"/>
          </a:bodyPr>
          <a:lstStyle/>
          <a:p>
            <a:r>
              <a:rPr lang="el-GR" dirty="0" smtClean="0"/>
              <a:t>Το ΜΑΦ δε συμβαίνει σε όλους τους συνδυασμούς βακτηρίου-φαρμάκου αλλά, όταν εμφανίζεται, η διάρκειά του εξαρτάται από τη συγκέντρωση του αντιβιοτικού. Δηλαδή όσο μεγαλύτερη είναι η συγκέντρωση του αντιβιοτικού στο οποίο είχε εκτεθεί το βακτήριο, τόσο μεγαλύτε­ρη είναι η διάρκεια του ΜΑΦ. Οι </a:t>
            </a:r>
            <a:r>
              <a:rPr lang="el-GR" dirty="0" err="1" smtClean="0"/>
              <a:t>αμινογλυκοσίδες</a:t>
            </a:r>
            <a:r>
              <a:rPr lang="el-GR" dirty="0" smtClean="0"/>
              <a:t> και οι </a:t>
            </a:r>
            <a:r>
              <a:rPr lang="el-GR" dirty="0" err="1" smtClean="0"/>
              <a:t>φθοριοκι</a:t>
            </a:r>
            <a:r>
              <a:rPr lang="el-GR" dirty="0" smtClean="0"/>
              <a:t>- </a:t>
            </a:r>
            <a:r>
              <a:rPr lang="el-GR" dirty="0" err="1" smtClean="0"/>
              <a:t>νολόνες</a:t>
            </a:r>
            <a:r>
              <a:rPr lang="el-GR" dirty="0" smtClean="0"/>
              <a:t> εμφανίζουν σταθερά ΜΑΦ κατά των </a:t>
            </a:r>
            <a:r>
              <a:rPr lang="en-US" dirty="0" smtClean="0"/>
              <a:t>Gram</a:t>
            </a:r>
            <a:r>
              <a:rPr lang="el-GR" dirty="0" smtClean="0"/>
              <a:t>-αρνητικών βακτηρίων, ενώ οι β-</a:t>
            </a:r>
            <a:r>
              <a:rPr lang="el-GR" dirty="0" err="1" smtClean="0"/>
              <a:t>λακτάμες</a:t>
            </a:r>
            <a:r>
              <a:rPr lang="el-GR" dirty="0" smtClean="0"/>
              <a:t> με εξαίρεση τις </a:t>
            </a:r>
            <a:r>
              <a:rPr lang="el-GR" dirty="0" err="1" smtClean="0"/>
              <a:t>καρβαπενέμες</a:t>
            </a:r>
            <a:r>
              <a:rPr lang="el-GR" dirty="0" smtClean="0"/>
              <a:t> όχι. </a:t>
            </a:r>
            <a:r>
              <a:rPr lang="en-US" dirty="0" smtClean="0"/>
              <a:t>                                   </a:t>
            </a:r>
            <a:r>
              <a:rPr lang="el-GR" dirty="0" smtClean="0"/>
              <a:t>Όμως οι β-</a:t>
            </a:r>
            <a:r>
              <a:rPr lang="el-GR" dirty="0" err="1" smtClean="0"/>
              <a:t>λακτάμες</a:t>
            </a:r>
            <a:r>
              <a:rPr lang="el-GR" dirty="0" smtClean="0"/>
              <a:t> παρουσιάζουν ήπιο ΜΑΦ κατά των </a:t>
            </a:r>
            <a:r>
              <a:rPr lang="en-US" dirty="0" smtClean="0"/>
              <a:t>Gram</a:t>
            </a:r>
            <a:r>
              <a:rPr lang="el-GR" dirty="0" smtClean="0"/>
              <a:t>-Θετικών βακτηρίων. </a:t>
            </a:r>
            <a:endParaRPr lang="el-GR"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411807"/>
          </a:xfrm>
        </p:spPr>
        <p:txBody>
          <a:bodyPr>
            <a:normAutofit fontScale="92500"/>
          </a:bodyPr>
          <a:lstStyle/>
          <a:p>
            <a:r>
              <a:rPr lang="el-GR" dirty="0" smtClean="0"/>
              <a:t>Το </a:t>
            </a:r>
            <a:r>
              <a:rPr lang="el-GR" dirty="0" err="1" smtClean="0"/>
              <a:t>μετααντιβιοτικό</a:t>
            </a:r>
            <a:r>
              <a:rPr lang="el-GR" dirty="0" smtClean="0"/>
              <a:t> φαινόμενο παρέχει τη λογική εξήγηση για τη χορήγηση των αντιβιοτικών σε δόσεις επαναλαμβανόμενες ανά τακτά χρονικά διαστήματα (</a:t>
            </a:r>
            <a:r>
              <a:rPr lang="en-US" dirty="0" smtClean="0"/>
              <a:t>pulse dosing</a:t>
            </a:r>
            <a:r>
              <a:rPr lang="el-GR" dirty="0" smtClean="0"/>
              <a:t>)</a:t>
            </a:r>
          </a:p>
          <a:p>
            <a:r>
              <a:rPr lang="el-GR" dirty="0" smtClean="0"/>
              <a:t>Το </a:t>
            </a:r>
            <a:r>
              <a:rPr lang="el-GR" dirty="0" err="1" smtClean="0"/>
              <a:t>δοσολογικό</a:t>
            </a:r>
            <a:r>
              <a:rPr lang="el-GR" dirty="0" smtClean="0"/>
              <a:t> αυτό σχήμα αναφέρεται στη χορήγηση σχετικά μεγάλων δόσεων ενός αντιβιοτικού, για να προκαλέσουν μέγιστες συγκεντρώσεις στο αίμα, πολύ μεγαλύτερες από την ΕΑΠ ή την ΕΒΠ του παθογόνου μικροοργανισμού, σε διαστήματα μεγαλύτερα από αρκετούς χρόνους </a:t>
            </a:r>
            <a:r>
              <a:rPr lang="el-GR" dirty="0" err="1" smtClean="0"/>
              <a:t>ημιζωής</a:t>
            </a:r>
            <a:r>
              <a:rPr lang="el-GR" dirty="0" smtClean="0"/>
              <a:t> του φαρμάκου.</a:t>
            </a:r>
            <a:endParaRPr lang="el-GR"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786478"/>
          </a:xfrm>
        </p:spPr>
        <p:txBody>
          <a:bodyPr>
            <a:normAutofit fontScale="92500"/>
          </a:bodyPr>
          <a:lstStyle/>
          <a:p>
            <a:r>
              <a:rPr lang="el-GR" dirty="0" smtClean="0"/>
              <a:t>Για παράδειγμα, η κρυσταλλική </a:t>
            </a:r>
            <a:r>
              <a:rPr lang="el-GR" dirty="0" err="1" smtClean="0"/>
              <a:t>πενικιλλίνη</a:t>
            </a:r>
            <a:r>
              <a:rPr lang="el-GR" dirty="0" smtClean="0"/>
              <a:t> </a:t>
            </a:r>
            <a:r>
              <a:rPr lang="en-US" dirty="0" smtClean="0"/>
              <a:t>G </a:t>
            </a:r>
            <a:r>
              <a:rPr lang="el-GR" dirty="0" smtClean="0"/>
              <a:t>έχει χρόνο </a:t>
            </a:r>
            <a:r>
              <a:rPr lang="el-GR" dirty="0" err="1" smtClean="0"/>
              <a:t>ημιζωής</a:t>
            </a:r>
            <a:r>
              <a:rPr lang="el-GR" dirty="0" smtClean="0"/>
              <a:t> 30 λεπτά και όμως χορηγείται συνήθως κάθε 6 ώρες (δηλαδή κάθε 12 χρόνους </a:t>
            </a:r>
            <a:r>
              <a:rPr lang="el-GR" dirty="0" err="1" smtClean="0"/>
              <a:t>ημιζωής</a:t>
            </a:r>
            <a:r>
              <a:rPr lang="el-GR" dirty="0" smtClean="0"/>
              <a:t>).</a:t>
            </a:r>
            <a:r>
              <a:rPr lang="en-US" dirty="0" smtClean="0"/>
              <a:t>                                                                                          </a:t>
            </a:r>
            <a:r>
              <a:rPr lang="el-GR" dirty="0" smtClean="0"/>
              <a:t> Αυτό το </a:t>
            </a:r>
            <a:r>
              <a:rPr lang="el-GR" dirty="0" err="1" smtClean="0"/>
              <a:t>δοσολογικό</a:t>
            </a:r>
            <a:r>
              <a:rPr lang="el-GR" dirty="0" smtClean="0"/>
              <a:t> σχήμα διαφέρει σημαντικά από τα </a:t>
            </a:r>
            <a:r>
              <a:rPr lang="el-GR" dirty="0" err="1" smtClean="0"/>
              <a:t>δοσολογικό</a:t>
            </a:r>
            <a:r>
              <a:rPr lang="el-GR" dirty="0" smtClean="0"/>
              <a:t> σχήματα των περισσοτέρων φαρμάκων (π.χ. αντιεπιληπτικά), στα οποία τα μεσοδιαστήματα μεταξύ των δόσεων δεν υπερβαίνουν γενικά τους χρόνους </a:t>
            </a:r>
            <a:r>
              <a:rPr lang="el-GR" dirty="0" err="1" smtClean="0"/>
              <a:t>ημιζωής</a:t>
            </a:r>
            <a:r>
              <a:rPr lang="el-GR" dirty="0" smtClean="0"/>
              <a:t> τους. Υπάρχουν διάφοροι λόγοι για τους οποίους η παραπάνω δοσολογία είναι αποτελεσματική για τα αντιβιοτικά.</a:t>
            </a:r>
            <a:endParaRPr lang="el-GR"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5626121"/>
          </a:xfrm>
        </p:spPr>
        <p:txBody>
          <a:bodyPr>
            <a:normAutofit/>
          </a:bodyPr>
          <a:lstStyle/>
          <a:p>
            <a:pPr lvl="0"/>
            <a:r>
              <a:rPr lang="el-GR" dirty="0" smtClean="0"/>
              <a:t>Ο θεραπευτικός δείκτης των περισσοτέρων αντιβιοτικών είναι μεγάλος και είναι συχνά δυνατό να επιτευχθούν υψηλές μέγι­στες συγκεντρώσεις στο πλάσμα, χωρίς σημαντική τοξικότητα.</a:t>
            </a:r>
          </a:p>
          <a:p>
            <a:pPr lvl="0"/>
            <a:r>
              <a:rPr lang="el-GR" dirty="0" smtClean="0"/>
              <a:t>Η θανάτωση των μικροβίων που προκαλούν κάποια αντιβιοτικά εξαρτάται από τη συγκέντρωση, και επομένως είναι επιθυμητή και πιο αποτελεσματική η επίτευξη υψηλών μέγιστων συγκε­ντρώσεων στο πλάσμα.</a:t>
            </a:r>
          </a:p>
          <a:p>
            <a:endParaRPr lang="el-GR"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lstStyle/>
          <a:p>
            <a:endParaRPr lang="el-GR"/>
          </a:p>
        </p:txBody>
      </p:sp>
      <p:sp>
        <p:nvSpPr>
          <p:cNvPr id="3" name="2 - Θέση περιεχομένου"/>
          <p:cNvSpPr>
            <a:spLocks noGrp="1"/>
          </p:cNvSpPr>
          <p:nvPr>
            <p:ph idx="1"/>
          </p:nvPr>
        </p:nvSpPr>
        <p:spPr/>
        <p:txBody>
          <a:bodyPr/>
          <a:lstStyle/>
          <a:p>
            <a:r>
              <a:rPr lang="el-GR" dirty="0"/>
              <a:t>Αυτό οφείλεται κατά έ- </a:t>
            </a:r>
            <a:r>
              <a:rPr lang="el-GR" dirty="0" err="1"/>
              <a:t>ρος</a:t>
            </a:r>
            <a:r>
              <a:rPr lang="el-GR" dirty="0"/>
              <a:t> στο γεγονός ότι μερικά αντιβιοτικά είναι εξαιρετικά α- η κατά τη χρήση τους. Η υπερβολική όμως χρήση τους έχει </a:t>
            </a:r>
            <a:r>
              <a:rPr lang="el-GR" dirty="0" err="1"/>
              <a:t>ίλλει</a:t>
            </a:r>
            <a:r>
              <a:rPr lang="el-GR" dirty="0"/>
              <a:t> σημαντικά στην επιδείνωση του διεθνούς </a:t>
            </a:r>
            <a:r>
              <a:rPr lang="el-GR" dirty="0" err="1"/>
              <a:t>προβλήμα</a:t>
            </a:r>
            <a:r>
              <a:rPr lang="el-GR" dirty="0"/>
              <a:t>- ]ς αντοχής βακτηρίων στα αντιβιοτικά.</a:t>
            </a:r>
          </a:p>
          <a:p>
            <a:r>
              <a:rPr lang="el-GR" dirty="0"/>
              <a:t>πράξη, ο όρος αντιβιοτικό έχει γίνει συνώνυμος με τον ό- </a:t>
            </a:r>
            <a:r>
              <a:rPr lang="el-GR" dirty="0" err="1"/>
              <a:t>τιμικροβιακό</a:t>
            </a:r>
            <a:r>
              <a:rPr lang="el-GR" dirty="0"/>
              <a:t> φάρμακο</a:t>
            </a:r>
          </a:p>
          <a:p>
            <a:endParaRPr lang="el-GR"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6000792"/>
          </a:xfrm>
        </p:spPr>
        <p:txBody>
          <a:bodyPr>
            <a:normAutofit fontScale="92500" lnSpcReduction="20000"/>
          </a:bodyPr>
          <a:lstStyle/>
          <a:p>
            <a:pPr lvl="0"/>
            <a:r>
              <a:rPr lang="el-GR" dirty="0" smtClean="0"/>
              <a:t>Συχνά είναι δυνατό να διατηρηθεί η συγκέντρωση αντιβιοτικού στο πλάσμα πάνω από την ΕΑΠ του παθογόνου μικροοργανισμού για ολόκληρο το διάστημα μεταξύ των δόσεων, αν και η δοσολογία περιλαμβάνει σχετικά μεγάλα μεσοδιαστήματα σε σχέση με το χρόνο </a:t>
            </a:r>
            <a:r>
              <a:rPr lang="el-GR" dirty="0" err="1" smtClean="0"/>
              <a:t>ημιζωής</a:t>
            </a:r>
            <a:r>
              <a:rPr lang="el-GR" dirty="0" smtClean="0"/>
              <a:t> </a:t>
            </a:r>
            <a:r>
              <a:rPr lang="en-US" dirty="0" smtClean="0"/>
              <a:t>.</a:t>
            </a:r>
            <a:endParaRPr lang="el-GR" dirty="0" smtClean="0"/>
          </a:p>
          <a:p>
            <a:r>
              <a:rPr lang="el-GR" dirty="0" smtClean="0"/>
              <a:t>Ακόμα</a:t>
            </a:r>
            <a:r>
              <a:rPr lang="el-GR" b="1" dirty="0" smtClean="0"/>
              <a:t> και αν η συγκέντρωση του αντιβιοτικού </a:t>
            </a:r>
            <a:r>
              <a:rPr lang="el-GR" b="1" dirty="0" err="1" smtClean="0"/>
              <a:t>οτο</a:t>
            </a:r>
            <a:r>
              <a:rPr lang="el-GR" b="1" dirty="0" smtClean="0"/>
              <a:t> αίμα πέσει </a:t>
            </a:r>
            <a:r>
              <a:rPr lang="el-GR" dirty="0" smtClean="0"/>
              <a:t>κάτω από την ΕΑΠ σε κάποια στιγμή του μεσοδιαστήματος, το ΜΑΦ μπορεί να εμποδίσει το </a:t>
            </a:r>
            <a:r>
              <a:rPr lang="el-GR" dirty="0" err="1" smtClean="0"/>
              <a:t>βακτηριακό</a:t>
            </a:r>
            <a:r>
              <a:rPr lang="el-GR" dirty="0" smtClean="0"/>
              <a:t> πολλαπλασιασμό για το σύντομο χρονικό διάστημα στο οποίο η συγκέντρωση αντιβιοτικού βρίσκεται κάτω από την ΕΑΠ, πριν την επόμενη δόση του αντιβιοτικού </a:t>
            </a:r>
            <a:r>
              <a:rPr lang="en-US" dirty="0" smtClean="0"/>
              <a:t>.</a:t>
            </a:r>
            <a:endParaRPr lang="el-GR"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86544"/>
          </a:xfrm>
        </p:spPr>
        <p:txBody>
          <a:bodyPr>
            <a:normAutofit lnSpcReduction="10000"/>
          </a:bodyPr>
          <a:lstStyle/>
          <a:p>
            <a:pPr lvl="0"/>
            <a:r>
              <a:rPr lang="el-GR" dirty="0" smtClean="0"/>
              <a:t>Με εξαίρεση τους πολύ </a:t>
            </a:r>
            <a:r>
              <a:rPr lang="el-GR" dirty="0" err="1" smtClean="0"/>
              <a:t>ανοσοκατεσταλμένους</a:t>
            </a:r>
            <a:r>
              <a:rPr lang="el-GR" dirty="0" smtClean="0"/>
              <a:t> ασθενείς, τα αντιβιοτικά δεν αποτελούν τη μόνη άμυνα κατά των </a:t>
            </a:r>
            <a:r>
              <a:rPr lang="el-GR" dirty="0" err="1" smtClean="0"/>
              <a:t>βακτηριακών</a:t>
            </a:r>
            <a:r>
              <a:rPr lang="el-GR" dirty="0" smtClean="0"/>
              <a:t> λοιμώξεων.</a:t>
            </a:r>
            <a:r>
              <a:rPr lang="en-US" dirty="0" smtClean="0"/>
              <a:t>                       </a:t>
            </a:r>
            <a:r>
              <a:rPr lang="el-GR" dirty="0" smtClean="0"/>
              <a:t> Το ανοσοποιητικό σύστημα του ξενιστή παίζει ενεργό ρόλο στην καταπολέμηση της λοίμωξης. Γι' αυτό, πριν την ανακάλυψη και ευρεία χρήση των αντιβιοτικών, πολλοί άνθρωποι επιζούσαν μετά από </a:t>
            </a:r>
            <a:r>
              <a:rPr lang="el-GR" dirty="0" err="1" smtClean="0"/>
              <a:t>βακτηριακές</a:t>
            </a:r>
            <a:r>
              <a:rPr lang="el-GR" dirty="0" smtClean="0"/>
              <a:t> λοιμώξεις, αν και η ανάρρωσή τους ήταν γενικά βραδύτερη και συνοδευόταν από περισσότερες επιπλοκές σε σύγκριση με τη θεραπεία με αντιβιοτικά</a:t>
            </a:r>
            <a:r>
              <a:rPr lang="en-US" dirty="0" smtClean="0"/>
              <a:t>.</a:t>
            </a:r>
            <a:r>
              <a:rPr lang="el-GR" dirty="0" smtClean="0"/>
              <a:t/>
            </a:r>
            <a:br>
              <a:rPr lang="el-GR" dirty="0" smtClean="0"/>
            </a:br>
            <a:endParaRPr lang="el-GR"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86544"/>
          </a:xfrm>
        </p:spPr>
        <p:txBody>
          <a:bodyPr>
            <a:normAutofit fontScale="62500" lnSpcReduction="20000"/>
          </a:bodyPr>
          <a:lstStyle/>
          <a:p>
            <a:pPr>
              <a:buNone/>
            </a:pPr>
            <a:r>
              <a:rPr lang="el-GR" sz="4000" dirty="0" smtClean="0"/>
              <a:t>ΑΝΤΟΧΗ ΣΤΑ ΑΝΤΙΒΙΟΤΙΚΑ</a:t>
            </a:r>
          </a:p>
          <a:p>
            <a:r>
              <a:rPr lang="el-GR" sz="4000" dirty="0" smtClean="0"/>
              <a:t>Η αντοχή στα αντιβιοτικά μπορεί να είναι συγγενής ή επίκτητη. </a:t>
            </a:r>
            <a:r>
              <a:rPr lang="en-US" sz="4000" dirty="0" smtClean="0"/>
              <a:t>              </a:t>
            </a:r>
            <a:r>
              <a:rPr lang="el-GR" sz="4000" dirty="0" smtClean="0"/>
              <a:t>Η συγγενής αντοχή αναφέρεται σε κάποια ενδογενή αντοχή που </a:t>
            </a:r>
          </a:p>
          <a:p>
            <a:r>
              <a:rPr lang="el-GR" sz="4000" dirty="0" smtClean="0"/>
              <a:t>Βασίζεται</a:t>
            </a:r>
            <a:r>
              <a:rPr lang="en-US" sz="4000" dirty="0" smtClean="0"/>
              <a:t>  </a:t>
            </a:r>
            <a:r>
              <a:rPr lang="el-GR" sz="4000" dirty="0" smtClean="0"/>
              <a:t>στο μηχανισμό του φαρμάκου. </a:t>
            </a:r>
          </a:p>
          <a:p>
            <a:r>
              <a:rPr lang="el-GR" sz="4000" dirty="0" smtClean="0"/>
              <a:t>Για παράδειγμα τα αναερόβια βακτήρια </a:t>
            </a:r>
          </a:p>
          <a:p>
            <a:r>
              <a:rPr lang="el-GR" sz="4000" dirty="0" smtClean="0"/>
              <a:t>δεν έχουν τον οξυγόνο</a:t>
            </a:r>
            <a:r>
              <a:rPr lang="en-US" sz="4000" dirty="0" smtClean="0"/>
              <a:t> </a:t>
            </a:r>
            <a:r>
              <a:rPr lang="el-GR" sz="4000" dirty="0" smtClean="0"/>
              <a:t>εξαρτώμενο μηχανισμό μεταφοράς που απαιτείται ώστε οι </a:t>
            </a:r>
            <a:r>
              <a:rPr lang="el-GR" sz="4000" dirty="0" err="1" smtClean="0"/>
              <a:t>αμινογλυκοσίδες</a:t>
            </a:r>
            <a:r>
              <a:rPr lang="el-GR" sz="4000" dirty="0" smtClean="0"/>
              <a:t> να εισέλ­θουν στο </a:t>
            </a:r>
            <a:r>
              <a:rPr lang="el-GR" sz="4000" dirty="0" err="1" smtClean="0"/>
              <a:t>βακτηριακό</a:t>
            </a:r>
            <a:r>
              <a:rPr lang="el-GR" sz="4000" dirty="0" smtClean="0"/>
              <a:t> </a:t>
            </a:r>
          </a:p>
          <a:p>
            <a:r>
              <a:rPr lang="el-GR" sz="4000" dirty="0" smtClean="0"/>
              <a:t>κύτταρο και έτσι είναι συγγενώς ανθεκτικά στις</a:t>
            </a:r>
          </a:p>
          <a:p>
            <a:r>
              <a:rPr lang="el-GR" sz="4000" dirty="0" smtClean="0"/>
              <a:t> </a:t>
            </a:r>
            <a:r>
              <a:rPr lang="el-GR" sz="4000" dirty="0" err="1" smtClean="0"/>
              <a:t>αμινογλυκοσίδες</a:t>
            </a:r>
            <a:r>
              <a:rPr lang="el-GR" sz="4000" dirty="0" smtClean="0"/>
              <a:t>.</a:t>
            </a:r>
          </a:p>
          <a:p>
            <a:r>
              <a:rPr lang="el-GR" sz="4000" dirty="0" smtClean="0"/>
              <a:t>Η επίκτητη αντοχή αναφέρεται στην απόκτηση ενός γονιδίου αντοχής στο συγκεκριμένο αντιβιοτικό. Δεν υπάρχει κανένα αντιβιοτικό για το οποίο να μην έχει αναπτυχθεί επίκτητη αντοχή, έστω και από λίγα είδη βακτηρίων.</a:t>
            </a:r>
          </a:p>
          <a:p>
            <a:r>
              <a:rPr lang="el-GR" sz="4000" dirty="0" smtClean="0"/>
              <a:t>από κάποιο βακτήριο που δεν είναι συγγενώς </a:t>
            </a:r>
          </a:p>
          <a:p>
            <a:r>
              <a:rPr lang="el-GR" sz="4000" dirty="0" smtClean="0"/>
              <a:t>ανθεκτικό</a:t>
            </a:r>
          </a:p>
          <a:p>
            <a:endParaRPr lang="el-GR"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14290"/>
            <a:ext cx="8229600" cy="6286544"/>
          </a:xfrm>
        </p:spPr>
        <p:txBody>
          <a:bodyPr>
            <a:normAutofit fontScale="92500" lnSpcReduction="10000"/>
          </a:bodyPr>
          <a:lstStyle/>
          <a:p>
            <a:r>
              <a:rPr lang="el-GR" dirty="0" smtClean="0"/>
              <a:t>Το κύριο ερέθισμα για την ανάπτυξη επίκτητης αντοχής στα αντιβιοτικά είναι η χρήση των ίδιων των αντιβιοτικών, καθώς η χρήση τους αναγκάζει τα βακτήρια να αναπτύξουν αντίσταση για να επιζήσουν. Όμως η πιθανότητα ανάπτυξης αντοχής φαίνεται να εξαρτάται από το συγκεκριμένο φάρμακο και το συγκεκριμένο βακτήριο. Σε κάποιες περιπτώσεις μια απλή μετάλλαξη στο </a:t>
            </a:r>
            <a:r>
              <a:rPr lang="el-GR" dirty="0" err="1" smtClean="0"/>
              <a:t>βακτηριακό</a:t>
            </a:r>
            <a:r>
              <a:rPr lang="el-GR" dirty="0" smtClean="0"/>
              <a:t> </a:t>
            </a:r>
            <a:r>
              <a:rPr lang="el-GR" dirty="0" err="1" smtClean="0"/>
              <a:t>γονιδίωμα</a:t>
            </a:r>
            <a:r>
              <a:rPr lang="el-GR" dirty="0" smtClean="0"/>
              <a:t> είναι ικανή να προκαλέσει κλινικά σημαντική αντοχή. Σε άλλες περιπτώσεις, χρειάζονται πολλαπλές μεταλλάξεις για εμφάνιση </a:t>
            </a:r>
            <a:r>
              <a:rPr lang="el-GR" dirty="0" err="1" smtClean="0"/>
              <a:t>φαινοτυπικής</a:t>
            </a:r>
            <a:r>
              <a:rPr lang="el-GR" dirty="0" smtClean="0"/>
              <a:t> αντοχής. </a:t>
            </a:r>
            <a:r>
              <a:rPr lang="en-US" dirty="0" smtClean="0"/>
              <a:t>                                                                                   </a:t>
            </a:r>
            <a:r>
              <a:rPr lang="el-GR" dirty="0" smtClean="0"/>
              <a:t>Οι τρεις κύριοι βιοχημικοί μηχανισμοί επίκτητης αντοχής είναι οι ακόλουθοι:</a:t>
            </a:r>
          </a:p>
          <a:p>
            <a:endParaRPr lang="el-GR"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6072230"/>
          </a:xfrm>
        </p:spPr>
        <p:txBody>
          <a:bodyPr>
            <a:normAutofit fontScale="92500" lnSpcReduction="20000"/>
          </a:bodyPr>
          <a:lstStyle/>
          <a:p>
            <a:pPr lvl="0"/>
            <a:r>
              <a:rPr lang="el-GR" dirty="0" smtClean="0"/>
              <a:t>Μειωμένη </a:t>
            </a:r>
            <a:r>
              <a:rPr lang="el-GR" dirty="0" err="1" smtClean="0"/>
              <a:t>βακτηριακή</a:t>
            </a:r>
            <a:r>
              <a:rPr lang="el-GR" dirty="0" smtClean="0"/>
              <a:t> διαπερατότητα που οφείλεται σε αλλαγές της κυτταρικής μεμβράνης των </a:t>
            </a:r>
            <a:r>
              <a:rPr lang="en-US" dirty="0" smtClean="0"/>
              <a:t>Gram</a:t>
            </a:r>
            <a:r>
              <a:rPr lang="el-GR" dirty="0" smtClean="0"/>
              <a:t>-αρνητικών βακτηρίων (βλέπε κατωτέρω).</a:t>
            </a:r>
          </a:p>
          <a:p>
            <a:pPr lvl="0"/>
            <a:r>
              <a:rPr lang="el-GR" dirty="0" smtClean="0"/>
              <a:t>Παραγωγή </a:t>
            </a:r>
            <a:r>
              <a:rPr lang="el-GR" dirty="0" err="1" smtClean="0"/>
              <a:t>βακτηριακών</a:t>
            </a:r>
            <a:r>
              <a:rPr lang="el-GR" dirty="0" smtClean="0"/>
              <a:t> ενζύμων που μεταβάλλουν τη δομή του αντιβιοτικού. </a:t>
            </a:r>
            <a:r>
              <a:rPr lang="en-US" dirty="0" smtClean="0"/>
              <a:t>                                                                </a:t>
            </a:r>
            <a:r>
              <a:rPr lang="el-GR" dirty="0" smtClean="0"/>
              <a:t>Τα ένζυμα μπορεί να είναι </a:t>
            </a:r>
            <a:r>
              <a:rPr lang="el-GR" dirty="0" err="1" smtClean="0"/>
              <a:t>υδρολυτικά</a:t>
            </a:r>
            <a:r>
              <a:rPr lang="el-GR" dirty="0" smtClean="0"/>
              <a:t> (π.χ. β- </a:t>
            </a:r>
            <a:r>
              <a:rPr lang="el-GR" dirty="0" err="1" smtClean="0"/>
              <a:t>λακταμάσες</a:t>
            </a:r>
            <a:r>
              <a:rPr lang="el-GR" dirty="0" smtClean="0"/>
              <a:t>) ή μη </a:t>
            </a:r>
            <a:r>
              <a:rPr lang="el-GR" dirty="0" err="1" smtClean="0"/>
              <a:t>υδρολυτικά</a:t>
            </a:r>
            <a:r>
              <a:rPr lang="el-GR" dirty="0" smtClean="0"/>
              <a:t> (π.χ. ένζυμα που τροποποιούν τις </a:t>
            </a:r>
            <a:r>
              <a:rPr lang="el-GR" dirty="0" err="1" smtClean="0"/>
              <a:t>αμινογλυκοσίδες</a:t>
            </a:r>
            <a:r>
              <a:rPr lang="el-GR" dirty="0" smtClean="0"/>
              <a:t>).</a:t>
            </a:r>
          </a:p>
          <a:p>
            <a:pPr lvl="0"/>
            <a:r>
              <a:rPr lang="el-GR" dirty="0" smtClean="0"/>
              <a:t>Μετατροπή του στόχου δράσης, όπου μια απλή μετάλλαξη στο σημείο που φυσιολογικά προσδένεται το αντιβιοτικό μπορεί να είναι ικανή να προκαλέσει κλινικά σημαντική αντοχή στο φάρμακο (π.χ. ανθεκτικοί στη </a:t>
            </a:r>
            <a:r>
              <a:rPr lang="el-GR" dirty="0" err="1" smtClean="0"/>
              <a:t>μεθικιλίνη</a:t>
            </a:r>
            <a:r>
              <a:rPr lang="el-GR" dirty="0" smtClean="0"/>
              <a:t> σταφυλόκοκκοι).</a:t>
            </a:r>
          </a:p>
          <a:p>
            <a:endParaRPr lang="el-GR"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5697559"/>
          </a:xfrm>
        </p:spPr>
        <p:txBody>
          <a:bodyPr>
            <a:normAutofit/>
          </a:bodyPr>
          <a:lstStyle/>
          <a:p>
            <a:pPr>
              <a:buNone/>
            </a:pPr>
            <a:r>
              <a:rPr lang="el-GR" dirty="0" smtClean="0"/>
              <a:t>ΜΕΙΩΜΕΝΗ ΒΑΚΤΗΡΙΑΚΗ ΔΙΑΠΕΡΑΤΟΤΗΤΑ</a:t>
            </a:r>
          </a:p>
          <a:p>
            <a:r>
              <a:rPr lang="el-GR" dirty="0" smtClean="0"/>
              <a:t>Υπάρχουν σημαντικές διαφορές στη δομή του κυτταρικού τοιχώματος και της κυτταρικής μεμβράνης μεταξύ των </a:t>
            </a:r>
            <a:r>
              <a:rPr lang="en-US" dirty="0" smtClean="0"/>
              <a:t>Gram</a:t>
            </a:r>
            <a:r>
              <a:rPr lang="el-GR" dirty="0" smtClean="0"/>
              <a:t>-θετικών και των </a:t>
            </a:r>
            <a:r>
              <a:rPr lang="en-US" dirty="0" smtClean="0"/>
              <a:t>Gram</a:t>
            </a:r>
            <a:r>
              <a:rPr lang="el-GR" dirty="0" smtClean="0"/>
              <a:t>-αρνητικών βακτηρίων </a:t>
            </a:r>
            <a:r>
              <a:rPr lang="en-US" dirty="0" smtClean="0"/>
              <a:t>.                                     </a:t>
            </a:r>
            <a:r>
              <a:rPr lang="el-GR" dirty="0" smtClean="0"/>
              <a:t>Τα </a:t>
            </a:r>
            <a:r>
              <a:rPr lang="en-US" dirty="0" smtClean="0"/>
              <a:t>Gram</a:t>
            </a:r>
            <a:r>
              <a:rPr lang="el-GR" dirty="0" smtClean="0"/>
              <a:t>-Θετικά βακτήρια περιέχουν πολλά στρώματα</a:t>
            </a:r>
            <a:r>
              <a:rPr lang="en-US" dirty="0" smtClean="0"/>
              <a:t> </a:t>
            </a:r>
            <a:r>
              <a:rPr lang="el-GR" dirty="0" smtClean="0"/>
              <a:t> </a:t>
            </a:r>
            <a:r>
              <a:rPr lang="el-GR" dirty="0" err="1" smtClean="0"/>
              <a:t>πεπτιδογλυκάνης</a:t>
            </a:r>
            <a:r>
              <a:rPr lang="el-GR" dirty="0" smtClean="0"/>
              <a:t>, κάτω από τα οποία βρίσκεται η κυτταρική μεμβράνη και δεν υπάρχει φραγμός που να δημιουργεί ιδιαίτερο πρόβλημα στην είσοδο των αντιβιοτικών. </a:t>
            </a:r>
            <a:endParaRPr lang="el-GR"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15106"/>
          </a:xfrm>
        </p:spPr>
        <p:txBody>
          <a:bodyPr>
            <a:normAutofit fontScale="92500" lnSpcReduction="10000"/>
          </a:bodyPr>
          <a:lstStyle/>
          <a:p>
            <a:r>
              <a:rPr lang="el-GR" dirty="0" smtClean="0"/>
              <a:t>Αντίθετα τα </a:t>
            </a:r>
            <a:r>
              <a:rPr lang="en-US" dirty="0" smtClean="0"/>
              <a:t>Gram</a:t>
            </a:r>
            <a:r>
              <a:rPr lang="el-GR" dirty="0" smtClean="0"/>
              <a:t>-αρνητικά βακτήρια έχουν μια εξωτερική μεμβράνη που περιέχει άφθονα ποσά </a:t>
            </a:r>
            <a:r>
              <a:rPr lang="el-GR" dirty="0" err="1" smtClean="0"/>
              <a:t>λιποπολυσακχαρίτη</a:t>
            </a:r>
            <a:r>
              <a:rPr lang="el-GR" dirty="0" smtClean="0"/>
              <a:t>, όπως επίσης και μια εσωτερική μεμβράνη που είναι πραγματική </a:t>
            </a:r>
            <a:r>
              <a:rPr lang="el-GR" dirty="0" err="1" smtClean="0"/>
              <a:t>κυτταροπλασματική</a:t>
            </a:r>
            <a:r>
              <a:rPr lang="el-GR" dirty="0" smtClean="0"/>
              <a:t> μεμβράνη. Η εσωτερική μεμβράνη καλύπτεται από σημαντικά λιγότερα στρώματα </a:t>
            </a:r>
            <a:r>
              <a:rPr lang="el-GR" dirty="0" err="1" smtClean="0"/>
              <a:t>πεπτιδογλυκάνης</a:t>
            </a:r>
            <a:r>
              <a:rPr lang="el-GR" dirty="0" smtClean="0"/>
              <a:t> από αυτά που υπάρχουν στα </a:t>
            </a:r>
            <a:r>
              <a:rPr lang="en-US" dirty="0" smtClean="0"/>
              <a:t>Gram</a:t>
            </a:r>
            <a:r>
              <a:rPr lang="el-GR" dirty="0" smtClean="0"/>
              <a:t>- θετικά βακτήρια και διαχωρίζεται από την εξωτερική μεμβράνη με τον </a:t>
            </a:r>
            <a:r>
              <a:rPr lang="el-GR" dirty="0" err="1" smtClean="0"/>
              <a:t>περιπλασμικό</a:t>
            </a:r>
            <a:r>
              <a:rPr lang="el-GR" dirty="0" smtClean="0"/>
              <a:t> χώρο.</a:t>
            </a:r>
            <a:r>
              <a:rPr lang="en-US" dirty="0" smtClean="0"/>
              <a:t>                                                          </a:t>
            </a:r>
            <a:r>
              <a:rPr lang="el-GR" dirty="0" smtClean="0"/>
              <a:t> Η εξωτερική μεμβράνη αποτελείται από μια </a:t>
            </a:r>
            <a:r>
              <a:rPr lang="el-GR" dirty="0" err="1" smtClean="0"/>
              <a:t>φωσφολιπιδική</a:t>
            </a:r>
            <a:r>
              <a:rPr lang="el-GR" dirty="0" smtClean="0"/>
              <a:t> </a:t>
            </a:r>
            <a:r>
              <a:rPr lang="el-GR" dirty="0" err="1" smtClean="0"/>
              <a:t>διπλοστοιβάδα</a:t>
            </a:r>
            <a:r>
              <a:rPr lang="el-GR" dirty="0" smtClean="0"/>
              <a:t> με υδάτινους πόρους, που σχηματίζονται από πρωτεΐνες της εξωτερικής μεμβράνης, τις </a:t>
            </a:r>
            <a:r>
              <a:rPr lang="el-GR" dirty="0" err="1" smtClean="0"/>
              <a:t>πορίνες</a:t>
            </a:r>
            <a:r>
              <a:rPr lang="el-GR" dirty="0" smtClean="0"/>
              <a:t>. </a:t>
            </a:r>
            <a:endParaRPr lang="el-GR"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357982"/>
          </a:xfrm>
        </p:spPr>
        <p:txBody>
          <a:bodyPr>
            <a:normAutofit fontScale="92500" lnSpcReduction="10000"/>
          </a:bodyPr>
          <a:lstStyle/>
          <a:p>
            <a:r>
              <a:rPr lang="el-GR" dirty="0" smtClean="0"/>
              <a:t>Τα </a:t>
            </a:r>
            <a:r>
              <a:rPr lang="en-US" dirty="0" smtClean="0"/>
              <a:t>Gram</a:t>
            </a:r>
            <a:r>
              <a:rPr lang="el-GR" dirty="0" smtClean="0"/>
              <a:t>-αρνητικά βακτήρια αποτελούν επομένως μια πρόκληση για την είσοδο των φαρμάκων, ευνοώντας τα </a:t>
            </a:r>
            <a:r>
              <a:rPr lang="el-GR" dirty="0" err="1" smtClean="0"/>
              <a:t>λιπόφιλα</a:t>
            </a:r>
            <a:r>
              <a:rPr lang="el-GR" dirty="0" smtClean="0"/>
              <a:t> ή υδρόφιλα φάρμακα χαμηλού μοριακού βάρους, τα οποία μπορούν να διέλθουν μέσω των </a:t>
            </a:r>
            <a:r>
              <a:rPr lang="el-GR" dirty="0" err="1" smtClean="0"/>
              <a:t>πορινών</a:t>
            </a:r>
            <a:r>
              <a:rPr lang="el-GR" dirty="0" smtClean="0"/>
              <a:t>. Μεταβολές στις </a:t>
            </a:r>
            <a:r>
              <a:rPr lang="el-GR" dirty="0" err="1" smtClean="0"/>
              <a:t>πορίνες</a:t>
            </a:r>
            <a:r>
              <a:rPr lang="el-GR" dirty="0" smtClean="0"/>
              <a:t> ή στους </a:t>
            </a:r>
            <a:r>
              <a:rPr lang="el-GR" dirty="0" err="1" smtClean="0"/>
              <a:t>λιποπολυσακχαρίτες</a:t>
            </a:r>
            <a:r>
              <a:rPr lang="el-GR" dirty="0" smtClean="0"/>
              <a:t> της εξωτερικής μεμβράνης, μπορεί να καταλήξουν σε αντοχή που οφείλεται σε μειωμένη διαπερατότητα των αντιβιοτικών. Οι μεταβολές στην </a:t>
            </a:r>
            <a:r>
              <a:rPr lang="el-GR" dirty="0" err="1" smtClean="0"/>
              <a:t>βακτηριακή</a:t>
            </a:r>
            <a:r>
              <a:rPr lang="el-GR" dirty="0" smtClean="0"/>
              <a:t> κυτταρική μεμβράνη που οδηγούν σε μειωμένη διαπερατότητα σε ένα αντιβιοτικό, συχνά καταλήγουν σε μειωμένη διαπερατότητα και σε άλλα αντιβιοτικά με συνέπεια την πολλαπλή αντοχή στα φάρμακα.</a:t>
            </a:r>
            <a:endParaRPr lang="el-GR"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142852"/>
            <a:ext cx="8229600" cy="6572296"/>
          </a:xfrm>
        </p:spPr>
        <p:txBody>
          <a:bodyPr>
            <a:normAutofit fontScale="92500" lnSpcReduction="10000"/>
          </a:bodyPr>
          <a:lstStyle/>
          <a:p>
            <a:pPr>
              <a:buNone/>
            </a:pPr>
            <a:r>
              <a:rPr lang="el-GR" dirty="0" smtClean="0"/>
              <a:t>ΠΑΡΑΓΟΝΤΕΣ ΣΧΕΤΙΚΟΙ ΜΕ ΤΑ ΒΑΚΤΗΡΙΑ</a:t>
            </a:r>
          </a:p>
          <a:p>
            <a:r>
              <a:rPr lang="el-GR" dirty="0" smtClean="0"/>
              <a:t>Η </a:t>
            </a:r>
            <a:r>
              <a:rPr lang="el-GR" dirty="0" err="1" smtClean="0"/>
              <a:t>αντιμικροβιακή</a:t>
            </a:r>
            <a:r>
              <a:rPr lang="el-GR" dirty="0" smtClean="0"/>
              <a:t> θεραπεία είναι αποτελεσματική μόνο για μικροβιακές λοιμώξεις. Είναι επομένως σημαντικό να περιοριστεί η χρήση των αντιβιοτικών στις περιπτώσεις εκείνες όπου η ύπαρξη μικροβιακής λοίμωξης είναι γνωστή ή πολύ πιθανή.</a:t>
            </a:r>
            <a:r>
              <a:rPr lang="en-US" dirty="0" smtClean="0"/>
              <a:t>                                                               </a:t>
            </a:r>
            <a:r>
              <a:rPr lang="el-GR" dirty="0" smtClean="0"/>
              <a:t> Η συνήθης τακτική </a:t>
            </a:r>
            <a:r>
              <a:rPr lang="el-GR" dirty="0" err="1" smtClean="0"/>
              <a:t>συνταγογράφησης</a:t>
            </a:r>
            <a:r>
              <a:rPr lang="el-GR" dirty="0" smtClean="0"/>
              <a:t> αντιβιοτικών για λοιμώξεις που οφείλονται σε ιούς, πρέπει να αποφεύγεται γιατί είναι αναποτελεσματική, δημιουργεί άσκοπα έξοδα, προκαλεί ανεπιθύμητες ενέργειες και συμβάλλει στην ανάπτυξη αντοχής στα αντιβιοτικά.</a:t>
            </a:r>
          </a:p>
          <a:p>
            <a:pPr>
              <a:buNone/>
            </a:pPr>
            <a:r>
              <a:rPr lang="el-GR" dirty="0" smtClean="0"/>
              <a:t/>
            </a:r>
            <a:br>
              <a:rPr lang="el-GR" dirty="0" smtClean="0"/>
            </a:br>
            <a:endParaRPr lang="el-GR"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715040"/>
          </a:xfrm>
        </p:spPr>
        <p:txBody>
          <a:bodyPr>
            <a:normAutofit/>
          </a:bodyPr>
          <a:lstStyle/>
          <a:p>
            <a:r>
              <a:rPr lang="el-GR" dirty="0" smtClean="0"/>
              <a:t>Όταν επιβεβαιωθεί η </a:t>
            </a:r>
            <a:r>
              <a:rPr lang="el-GR" dirty="0" err="1" smtClean="0"/>
              <a:t>βακτηριακή</a:t>
            </a:r>
            <a:r>
              <a:rPr lang="el-GR" dirty="0" smtClean="0"/>
              <a:t> λοίμωξη ή υπάρχει υποψία γι' αυτή, είναι σημαντικό να εξακριβωθεί </a:t>
            </a:r>
            <a:r>
              <a:rPr lang="en-US" dirty="0" smtClean="0"/>
              <a:t> </a:t>
            </a:r>
            <a:r>
              <a:rPr lang="el-GR" dirty="0" smtClean="0"/>
              <a:t>ποιος είναι ο λοιμογόνος μικροοργανισμός έτσι ώστε να γίνει σωστή εκλογή του αντιβιοτικού.</a:t>
            </a:r>
            <a:r>
              <a:rPr lang="en-US" dirty="0" smtClean="0"/>
              <a:t>                                              </a:t>
            </a:r>
            <a:r>
              <a:rPr lang="el-GR" dirty="0" smtClean="0"/>
              <a:t> Αν η ταυτότητα του μικροβίου είναι άγνωστη, κάτι που συμβαίνει συχνά κατά την έναρξη της θεραπείας, είναι συνήθως δυνατό να γίνει πρόβλεψη για τον πιθανό παθογόνο μικροοργανισμό με βάση τις στατιστικές μελέτες. Για παράδειγμα:</a:t>
            </a:r>
          </a:p>
          <a:p>
            <a:endParaRPr lang="el-GR"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normAutofit fontScale="90000"/>
          </a:bodyPr>
          <a:lstStyle/>
          <a:p>
            <a:r>
              <a:rPr lang="en-US" dirty="0" smtClean="0"/>
              <a:t/>
            </a:r>
            <a:br>
              <a:rPr lang="en-US" dirty="0" smtClean="0"/>
            </a:br>
            <a:r>
              <a:rPr lang="el-GR" dirty="0" smtClean="0"/>
              <a:t>ΜΗΧΑΝΙΣΜΟΣ </a:t>
            </a:r>
            <a:r>
              <a:rPr lang="el-GR" dirty="0"/>
              <a:t>ΔΡΑΣΗΣ</a:t>
            </a:r>
            <a:br>
              <a:rPr lang="el-GR" dirty="0"/>
            </a:br>
            <a:endParaRPr lang="el-GR" dirty="0"/>
          </a:p>
        </p:txBody>
      </p:sp>
      <p:sp>
        <p:nvSpPr>
          <p:cNvPr id="3" name="2 - Θέση περιεχομένου"/>
          <p:cNvSpPr>
            <a:spLocks noGrp="1"/>
          </p:cNvSpPr>
          <p:nvPr>
            <p:ph idx="1"/>
          </p:nvPr>
        </p:nvSpPr>
        <p:spPr>
          <a:xfrm>
            <a:off x="457200" y="1214422"/>
            <a:ext cx="8229600" cy="5286412"/>
          </a:xfrm>
        </p:spPr>
        <p:txBody>
          <a:bodyPr>
            <a:normAutofit lnSpcReduction="10000"/>
          </a:bodyPr>
          <a:lstStyle/>
          <a:p>
            <a:r>
              <a:rPr lang="el-GR" dirty="0"/>
              <a:t>Το ιδανικό αντιβιοτικό παρεμβαίνει σε κάποια ζωτική </a:t>
            </a:r>
            <a:r>
              <a:rPr lang="el-GR" dirty="0" smtClean="0"/>
              <a:t>λειτουργία </a:t>
            </a:r>
            <a:r>
              <a:rPr lang="el-GR" dirty="0"/>
              <a:t>των βακτηρίων, χωρίς να επηρεάζει τα κύτταρα του ξενιστή</a:t>
            </a:r>
          </a:p>
          <a:p>
            <a:r>
              <a:rPr lang="el-GR" dirty="0"/>
              <a:t>Τα αντιβιοτικά εμφανίζουν εκλεκτική τοξικότητα, γιατί </a:t>
            </a:r>
            <a:r>
              <a:rPr lang="el-GR" dirty="0" smtClean="0"/>
              <a:t>παρεμβαίνουν </a:t>
            </a:r>
            <a:r>
              <a:rPr lang="el-GR" dirty="0"/>
              <a:t>σε κάποια ζωτική λειτουργία των βακτηρίων, χωρίς να </a:t>
            </a:r>
            <a:r>
              <a:rPr lang="el-GR" dirty="0" smtClean="0"/>
              <a:t>επηρεάζουν </a:t>
            </a:r>
            <a:r>
              <a:rPr lang="el-GR" dirty="0"/>
              <a:t>τα κύτταρα του ξενιστή</a:t>
            </a:r>
            <a:r>
              <a:rPr lang="el-GR" dirty="0" smtClean="0"/>
              <a:t>.</a:t>
            </a:r>
            <a:r>
              <a:rPr lang="el-GR" dirty="0"/>
              <a:t> </a:t>
            </a:r>
            <a:r>
              <a:rPr lang="en-US" dirty="0" smtClean="0"/>
              <a:t>                       </a:t>
            </a:r>
            <a:r>
              <a:rPr lang="el-GR" dirty="0" smtClean="0"/>
              <a:t>Κατά </a:t>
            </a:r>
            <a:r>
              <a:rPr lang="el-GR" dirty="0"/>
              <a:t>το σχεδιασμό των αντιβιοτικών, οι επιστήμονες προσπαθούν να προσδιορίσουν ως πιθανούς στόχους των φαρμάκων ειδικές λειτουργίες των </a:t>
            </a:r>
            <a:r>
              <a:rPr lang="el-GR" dirty="0" err="1" smtClean="0"/>
              <a:t>βακτήριων</a:t>
            </a:r>
            <a:r>
              <a:rPr lang="el-GR" dirty="0" smtClean="0"/>
              <a:t> </a:t>
            </a:r>
            <a:endParaRPr lang="el-GR"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143668"/>
          </a:xfrm>
        </p:spPr>
        <p:txBody>
          <a:bodyPr>
            <a:normAutofit fontScale="92500" lnSpcReduction="10000"/>
          </a:bodyPr>
          <a:lstStyle/>
          <a:p>
            <a:pPr lvl="0"/>
            <a:r>
              <a:rPr lang="el-GR" dirty="0" smtClean="0"/>
              <a:t>Οι ουρολοιμώξεις σε σεξουαλικώς ενεργές </a:t>
            </a:r>
            <a:r>
              <a:rPr lang="el-GR" dirty="0" err="1" smtClean="0"/>
              <a:t>προεμμηνοπαυσιακές</a:t>
            </a:r>
            <a:r>
              <a:rPr lang="el-GR" dirty="0" smtClean="0"/>
              <a:t> γυναίκες, οφείλονται στην </a:t>
            </a:r>
            <a:r>
              <a:rPr lang="en-US" dirty="0" smtClean="0"/>
              <a:t>Escherichia coli </a:t>
            </a:r>
            <a:r>
              <a:rPr lang="el-GR" dirty="0" smtClean="0"/>
              <a:t>στο 85% περίπου των περιπτώσεων.</a:t>
            </a:r>
          </a:p>
          <a:p>
            <a:pPr lvl="0"/>
            <a:r>
              <a:rPr lang="el-GR" dirty="0" smtClean="0"/>
              <a:t>Η κυτταρίτιδα στα χέρια ή τα πόδια οφείλεται συνήθως στον </a:t>
            </a:r>
            <a:r>
              <a:rPr lang="en-US" dirty="0" smtClean="0"/>
              <a:t>Streptococcus</a:t>
            </a:r>
            <a:r>
              <a:rPr lang="en-US" i="1" dirty="0" smtClean="0"/>
              <a:t> </a:t>
            </a:r>
            <a:r>
              <a:rPr lang="en-US" i="1" dirty="0" err="1" smtClean="0"/>
              <a:t>pyogenes</a:t>
            </a:r>
            <a:r>
              <a:rPr lang="en-US" i="1" dirty="0" smtClean="0"/>
              <a:t> </a:t>
            </a:r>
            <a:r>
              <a:rPr lang="el-GR" i="1" dirty="0" smtClean="0"/>
              <a:t>ή στον </a:t>
            </a:r>
            <a:r>
              <a:rPr lang="en-US" i="1" dirty="0" smtClean="0"/>
              <a:t>Staphylococcus </a:t>
            </a:r>
            <a:r>
              <a:rPr lang="en-US" i="1" dirty="0" err="1" smtClean="0"/>
              <a:t>aureus</a:t>
            </a:r>
            <a:r>
              <a:rPr lang="en-US" i="1" dirty="0" smtClean="0"/>
              <a:t>.</a:t>
            </a:r>
            <a:endParaRPr lang="el-GR" dirty="0" smtClean="0"/>
          </a:p>
          <a:p>
            <a:r>
              <a:rPr lang="el-GR" dirty="0" smtClean="0"/>
              <a:t>Για να γίνει μια καλή πρόβλεψη για το πιθανό παθογόνο (α) είναι σημαντικό να γνωρίζουμε:</a:t>
            </a:r>
          </a:p>
          <a:p>
            <a:pPr lvl="0"/>
            <a:r>
              <a:rPr lang="el-GR" dirty="0" smtClean="0"/>
              <a:t>Το σημείο της λοίμωξης.</a:t>
            </a:r>
          </a:p>
          <a:p>
            <a:pPr lvl="0"/>
            <a:r>
              <a:rPr lang="el-GR" dirty="0" smtClean="0"/>
              <a:t>Αν η λοίμωξη αποκτάται από την κοινωνική επαφή ή μετά την εισαγωγή σε νοσοκομείο (νοσοκομειακή λοίμωξη).</a:t>
            </a:r>
          </a:p>
          <a:p>
            <a:endParaRPr lang="el-GR"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554683"/>
          </a:xfrm>
        </p:spPr>
        <p:txBody>
          <a:bodyPr>
            <a:normAutofit/>
          </a:bodyPr>
          <a:lstStyle/>
          <a:p>
            <a:pPr lvl="0"/>
            <a:r>
              <a:rPr lang="el-GR" dirty="0" smtClean="0"/>
              <a:t>Λεπτομέρειες για τον ξενιστή, περιλαμβανομένων της ηλικίας, </a:t>
            </a:r>
            <a:r>
              <a:rPr lang="el-GR" dirty="0" err="1" smtClean="0"/>
              <a:t>υποκειμένης</a:t>
            </a:r>
            <a:r>
              <a:rPr lang="el-GR" dirty="0" smtClean="0"/>
              <a:t> νόσου ή/και άλλων </a:t>
            </a:r>
            <a:r>
              <a:rPr lang="el-GR" dirty="0" err="1" smtClean="0"/>
              <a:t>προδιαθεσικών</a:t>
            </a:r>
            <a:r>
              <a:rPr lang="el-GR" dirty="0" smtClean="0"/>
              <a:t> παραγόντων.</a:t>
            </a:r>
          </a:p>
          <a:p>
            <a:pPr lvl="0"/>
            <a:r>
              <a:rPr lang="el-GR" dirty="0" smtClean="0"/>
              <a:t>Τα ανθεκτικά στελέχη μικροβίων στο τοπικό νοσοκομείο ή στο κοινωνικό περιβάλλον </a:t>
            </a:r>
            <a:r>
              <a:rPr lang="en-US" dirty="0" smtClean="0"/>
              <a:t>                 </a:t>
            </a:r>
            <a:r>
              <a:rPr lang="el-GR" dirty="0" smtClean="0"/>
              <a:t>(π.χ. οι ανθεκτικοί στην </a:t>
            </a:r>
            <a:r>
              <a:rPr lang="el-GR" dirty="0" err="1" smtClean="0"/>
              <a:t>πενικιλλίνη</a:t>
            </a:r>
            <a:r>
              <a:rPr lang="el-GR" dirty="0" smtClean="0"/>
              <a:t> </a:t>
            </a:r>
            <a:r>
              <a:rPr lang="el-GR" dirty="0" err="1" smtClean="0"/>
              <a:t>πνευμονιόκοκκοι</a:t>
            </a:r>
            <a:r>
              <a:rPr lang="el-GR" dirty="0" smtClean="0"/>
              <a:t> είναι πολύ διαδεδομένοι στην Ισπανία και τη Νότιο Αφρική, αλλά πολύ λιγότερο διαδεδομένοι στις ΗΠΑ και τον Καναδά).</a:t>
            </a:r>
          </a:p>
          <a:p>
            <a:endParaRPr lang="el-GR"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5429288"/>
          </a:xfrm>
        </p:spPr>
        <p:txBody>
          <a:bodyPr>
            <a:normAutofit/>
          </a:bodyPr>
          <a:lstStyle/>
          <a:p>
            <a:r>
              <a:rPr lang="el-GR" dirty="0" smtClean="0"/>
              <a:t>Σε ορισμένες περιπτώσεις χρειάζεται να ξεκινήσει η θεραπεία με αντιβιοτικά χωρίς να πραγματοποιηθούν εργαστηριακοί έλεγχοι για την ταυτοποίηση του παθογόνου (π.χ. στις περισσότερες περιπτώσεις κυτταρίτιδας).</a:t>
            </a:r>
            <a:r>
              <a:rPr lang="en-US" dirty="0" smtClean="0"/>
              <a:t>                  </a:t>
            </a:r>
            <a:r>
              <a:rPr lang="el-GR" dirty="0" smtClean="0"/>
              <a:t> Σε άλλες περιπτώσεις, ειδικά σ' αυτές που το παθογόνο(α) δε μπορεί να προκαθοριστεί με ακρίβεια ή σε ασθενείς με σοβαρή ασθένεια, πρέπει να ληφθούν κατάλληλα δείγματα πριν αρχίσει η αντιβιοτική θεραπεία.</a:t>
            </a:r>
            <a:endParaRPr lang="el-GR"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411807"/>
          </a:xfrm>
        </p:spPr>
        <p:txBody>
          <a:bodyPr>
            <a:normAutofit/>
          </a:bodyPr>
          <a:lstStyle/>
          <a:p>
            <a:r>
              <a:rPr lang="el-GR" dirty="0" smtClean="0"/>
              <a:t>Το μικροβιολογικό εργαστήριο μπορεί τότε να </a:t>
            </a:r>
            <a:r>
              <a:rPr lang="el-GR" dirty="0" err="1" smtClean="0"/>
              <a:t>ταυτοποιήσει</a:t>
            </a:r>
            <a:r>
              <a:rPr lang="el-GR" dirty="0" smtClean="0"/>
              <a:t> το παθογόνο και να πραγματοποιήσει </a:t>
            </a:r>
            <a:r>
              <a:rPr lang="en-US" dirty="0" smtClean="0"/>
              <a:t>in vitro </a:t>
            </a:r>
            <a:r>
              <a:rPr lang="el-GR" dirty="0" smtClean="0"/>
              <a:t>δοκιμασία ευαισθησίας στο αντιβιοτικό, ώστε να χορηγηθεί η πιο κατάλληλη θεραπευτική αγωγή. </a:t>
            </a:r>
            <a:endParaRPr lang="en-US" dirty="0" smtClean="0"/>
          </a:p>
          <a:p>
            <a:r>
              <a:rPr lang="el-GR" dirty="0" smtClean="0"/>
              <a:t>Συνήθως τα αποτελέσματα του ελέγχου ευαισθησίας είναι έτοιμα 48- 72 ώρες μετά τη λήψη του δείγματος για καλλιέργεια.</a:t>
            </a:r>
          </a:p>
          <a:p>
            <a:endParaRPr lang="el-GR"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85728"/>
            <a:ext cx="8229600" cy="6215106"/>
          </a:xfrm>
        </p:spPr>
        <p:txBody>
          <a:bodyPr>
            <a:normAutofit fontScale="92500" lnSpcReduction="20000"/>
          </a:bodyPr>
          <a:lstStyle/>
          <a:p>
            <a:pPr>
              <a:buNone/>
            </a:pPr>
            <a:r>
              <a:rPr lang="el-GR" dirty="0" smtClean="0"/>
              <a:t>ΠΑΡΑΓΟΝΤΕΣ ΣΧΕΤΙΚΟΙ ΜΕ ΤΟΝ ΞΕΝΙΣΤΗ</a:t>
            </a:r>
          </a:p>
          <a:p>
            <a:r>
              <a:rPr lang="el-GR" dirty="0" smtClean="0"/>
              <a:t>Πριν από την εκλογή κάποιου αντιβιοτικού για μια συγκεκριμένη λοίμωξη, πρέπει να ληφθούν υπ' όψη αρκετοί παράγοντες που σχετίζονται με τον ξενιστή.</a:t>
            </a:r>
          </a:p>
          <a:p>
            <a:r>
              <a:rPr lang="el-GR" dirty="0" smtClean="0"/>
              <a:t>Ένας από τους πιο σημαντικούς παράγοντες που σχετίζονται με τον ξενιστή είναι η εντόπιση της λοίμωξης</a:t>
            </a:r>
          </a:p>
          <a:p>
            <a:r>
              <a:rPr lang="el-GR" dirty="0" smtClean="0"/>
              <a:t>Είναι απαραίτητο το αντιβιοτικό να φθάσει στον τόπο της λοίμωξης σε συγκεντρώσεις μεγαλύτερες της ΕΑΠ σε όλες τις περιπτώσεις και σε συγκεντρώσεις μεγαλύτερες από την ΕΒΠ σε ορισμένες λοιμώξεις όπως η μηνιγγίτιδα, ενδοκαρδίτιδα και οστεομυελίτιδα, καθώς επίσης και σε ασθενείς με </a:t>
            </a:r>
            <a:r>
              <a:rPr lang="el-GR" dirty="0" err="1" smtClean="0"/>
              <a:t>ουδετεροπενία</a:t>
            </a:r>
            <a:r>
              <a:rPr lang="el-GR" dirty="0" smtClean="0"/>
              <a:t>.</a:t>
            </a:r>
            <a:endParaRPr lang="el-GR"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483245"/>
          </a:xfrm>
        </p:spPr>
        <p:txBody>
          <a:bodyPr>
            <a:normAutofit lnSpcReduction="10000"/>
          </a:bodyPr>
          <a:lstStyle/>
          <a:p>
            <a:r>
              <a:rPr lang="el-GR" dirty="0" smtClean="0"/>
              <a:t>Μερικά μόνο αντιβιοτικά μπορούν να περάσουν στο ΚΝΣ σε θεραπευτικές συγκεντρώσεις κατά της μηνιγγίτιδας ή κατά αποστήματος του εγκεφάλου, ενώ οι ουρολοιμώξεις πρέπει να αντιμετωπισθούν με αντιβιοτικά που απεκκρίνονται από τους νεφρούς σε ενεργό μορφή.</a:t>
            </a:r>
            <a:r>
              <a:rPr lang="en-US" dirty="0" smtClean="0"/>
              <a:t> </a:t>
            </a:r>
            <a:endParaRPr lang="el-GR" dirty="0" smtClean="0"/>
          </a:p>
          <a:p>
            <a:r>
              <a:rPr lang="el-GR" dirty="0" smtClean="0"/>
              <a:t>Πολλά αντιβιοτικά έχουν δυσκολία να διαπεράσουν τον προστάτη, κάτι που χρειάζεται στη θεραπεία της χρό­νιας </a:t>
            </a:r>
            <a:r>
              <a:rPr lang="el-GR" dirty="0" err="1" smtClean="0"/>
              <a:t>βακτηριακής</a:t>
            </a:r>
            <a:r>
              <a:rPr lang="el-GR" dirty="0" smtClean="0"/>
              <a:t> προστατίτιδας.</a:t>
            </a:r>
          </a:p>
          <a:p>
            <a:endParaRPr lang="el-GR"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14290"/>
            <a:ext cx="8229600" cy="6286544"/>
          </a:xfrm>
        </p:spPr>
        <p:txBody>
          <a:bodyPr>
            <a:normAutofit fontScale="92500" lnSpcReduction="20000"/>
          </a:bodyPr>
          <a:lstStyle/>
          <a:p>
            <a:pPr>
              <a:buNone/>
            </a:pPr>
            <a:r>
              <a:rPr lang="el-GR" dirty="0" smtClean="0"/>
              <a:t>Άλλοι σημαντικοί παράγοντες σχετικοί με τον ξενιστή</a:t>
            </a:r>
          </a:p>
          <a:p>
            <a:r>
              <a:rPr lang="el-GR" dirty="0" smtClean="0"/>
              <a:t>Οι παράγοντες αυτοί περιλαμβάνουν:</a:t>
            </a:r>
          </a:p>
          <a:p>
            <a:pPr lvl="0"/>
            <a:r>
              <a:rPr lang="el-GR" dirty="0" smtClean="0"/>
              <a:t>Φαρμακευτικές αλλεργίες, αφού ορισμένα αντιβιοτικά είναι σχετικά αλλεργιογόνα.</a:t>
            </a:r>
          </a:p>
          <a:p>
            <a:pPr lvl="0"/>
            <a:r>
              <a:rPr lang="el-GR" dirty="0" smtClean="0"/>
              <a:t>Τη νεφρική και ηπατική λειτουργία, αφού η κάθαρση των αντιβιοτικών γίνεται είτε από τους νεφρούς είτε από το ήπαρ.</a:t>
            </a:r>
          </a:p>
          <a:p>
            <a:pPr lvl="0"/>
            <a:r>
              <a:rPr lang="el-GR" dirty="0" smtClean="0"/>
              <a:t>Την ταυτόχρονη χρήση άλλης θεραπείας, γιατί κάποια αντιβιοτικά αλληλεπιδρούν με άλλα φάρμακα.</a:t>
            </a:r>
          </a:p>
          <a:p>
            <a:pPr lvl="0"/>
            <a:r>
              <a:rPr lang="el-GR" dirty="0" smtClean="0"/>
              <a:t>Την ηλικία, αφού ορισμένα αντιβιοτικά αντενδείκνυνται σε νεογνά (</a:t>
            </a:r>
            <a:r>
              <a:rPr lang="el-GR" dirty="0" err="1" smtClean="0"/>
              <a:t>σουλφοναμίδες</a:t>
            </a:r>
            <a:r>
              <a:rPr lang="el-GR" dirty="0" smtClean="0"/>
              <a:t>, </a:t>
            </a:r>
            <a:r>
              <a:rPr lang="el-GR" dirty="0" err="1" smtClean="0"/>
              <a:t>κεφτριαξόνη</a:t>
            </a:r>
            <a:r>
              <a:rPr lang="el-GR" dirty="0" smtClean="0"/>
              <a:t>), σε παιδιά (</a:t>
            </a:r>
            <a:r>
              <a:rPr lang="el-GR" dirty="0" err="1" smtClean="0"/>
              <a:t>τετρακυκλίνες</a:t>
            </a:r>
            <a:r>
              <a:rPr lang="el-GR" dirty="0" smtClean="0"/>
              <a:t> και </a:t>
            </a:r>
            <a:r>
              <a:rPr lang="el-GR" dirty="0" err="1" smtClean="0"/>
              <a:t>φθοριοκινολόνες</a:t>
            </a:r>
            <a:r>
              <a:rPr lang="el-GR" dirty="0" smtClean="0"/>
              <a:t>) και σε εγκύους.</a:t>
            </a:r>
          </a:p>
          <a:p>
            <a:endParaRPr lang="el-GR"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85728"/>
            <a:ext cx="8229600" cy="6286544"/>
          </a:xfrm>
        </p:spPr>
        <p:txBody>
          <a:bodyPr>
            <a:normAutofit fontScale="92500" lnSpcReduction="10000"/>
          </a:bodyPr>
          <a:lstStyle/>
          <a:p>
            <a:r>
              <a:rPr lang="el-GR" dirty="0" smtClean="0"/>
              <a:t>Πρέπει επίσης να αποφασισθεί η οδός χορήγησης. </a:t>
            </a:r>
            <a:r>
              <a:rPr lang="el-GR" b="1" dirty="0" smtClean="0"/>
              <a:t>Η από του στόματος χορήγηση γενικά προτιμάται όταν</a:t>
            </a:r>
            <a:r>
              <a:rPr lang="el-GR" dirty="0" smtClean="0"/>
              <a:t> είναι δυνατό. </a:t>
            </a:r>
            <a:r>
              <a:rPr lang="en-US" dirty="0" smtClean="0"/>
              <a:t>                             </a:t>
            </a:r>
            <a:r>
              <a:rPr lang="el-GR" dirty="0" smtClean="0"/>
              <a:t>Η παρεντερική οδός χρειάζεται όταν ο γαστρεντερικός σωλήνας δεν λειτουργεί, όταν ο ασθενής έχει υπόταση, όταν απαιτούνται θεραπευτικές συγκεντρώσεις ταχέως (π.χ. σε απειλητικές για τη ζωή λοιμώξεις) ή όταν τα φάρμακα που χορηγούνται από το στόμα δεν απορροφούνται σε ικανοποιητικά ποσά ώστε να επιτευχθούν θεραπευτικές συγκεντρώσεις στον τόπο της λοίμωξης.</a:t>
            </a:r>
            <a:r>
              <a:rPr lang="en-US" dirty="0" smtClean="0"/>
              <a:t>                                                                    </a:t>
            </a:r>
            <a:r>
              <a:rPr lang="el-GR" dirty="0" smtClean="0"/>
              <a:t> Η τοπική οδός είναι κατάλληλη για μερικές τοπικές λοιμώξεις (π.χ. </a:t>
            </a:r>
            <a:r>
              <a:rPr lang="el-GR" dirty="0" err="1" smtClean="0"/>
              <a:t>βακτηριακή</a:t>
            </a:r>
            <a:r>
              <a:rPr lang="el-GR" dirty="0" smtClean="0"/>
              <a:t> επιπεφυκίτιδα).</a:t>
            </a:r>
          </a:p>
          <a:p>
            <a:endParaRPr lang="el-GR"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857232"/>
            <a:ext cx="8229600" cy="5268931"/>
          </a:xfrm>
        </p:spPr>
        <p:txBody>
          <a:bodyPr>
            <a:normAutofit/>
          </a:bodyPr>
          <a:lstStyle/>
          <a:p>
            <a:pPr>
              <a:buNone/>
            </a:pPr>
            <a:r>
              <a:rPr lang="el-GR" dirty="0" smtClean="0"/>
              <a:t>ΠΑΡΑΓΟΝΤΕΣ ΣΧΕΤΙΚΟΙ ΜΕ ΤΟ ΦΑΡΜΑΚΟ</a:t>
            </a:r>
          </a:p>
          <a:p>
            <a:r>
              <a:rPr lang="el-GR" dirty="0" smtClean="0"/>
              <a:t>Αρκετοί παράγοντες που σχετίζονται με το φάρμακο πρέπει να ληφθούν υπ' όψη πριν την εκλογή του αντιβιοτικού για τη θε­ραπεία </a:t>
            </a:r>
            <a:r>
              <a:rPr lang="el-GR" dirty="0" err="1" smtClean="0"/>
              <a:t>βακτηριακής</a:t>
            </a:r>
            <a:r>
              <a:rPr lang="el-GR" dirty="0" smtClean="0"/>
              <a:t> λοίμωξης. Οι παράγοντες αυτοί περιλαμβάνουν:</a:t>
            </a:r>
          </a:p>
          <a:p>
            <a:pPr lvl="0"/>
            <a:r>
              <a:rPr lang="el-GR" dirty="0" smtClean="0"/>
              <a:t>Τη δραστικότητα του κατά του παθογόνου μικροοργανισμού, αν και αυτή μπορεί να μην είναι γνωστή όταν πρέπει να ξεκινήσει η θεραπεία.</a:t>
            </a:r>
          </a:p>
          <a:p>
            <a:endParaRPr lang="el-GR"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483245"/>
          </a:xfrm>
        </p:spPr>
        <p:txBody>
          <a:bodyPr>
            <a:normAutofit fontScale="92500" lnSpcReduction="20000"/>
          </a:bodyPr>
          <a:lstStyle/>
          <a:p>
            <a:pPr lvl="0"/>
            <a:r>
              <a:rPr lang="el-GR" dirty="0" smtClean="0"/>
              <a:t>Την ικανότητά του να φτάσει στον τόπο της λοίμωξης σε θεραπευτικές συγκεντρώσεις. Επίσης χρειάζεται να γνωρίζουμε αν το φάρμακο είναι βακτηριοκτόνο ή </a:t>
            </a:r>
            <a:r>
              <a:rPr lang="el-GR" dirty="0" err="1" smtClean="0"/>
              <a:t>βακτηριοστατικό</a:t>
            </a:r>
            <a:r>
              <a:rPr lang="el-GR" dirty="0" smtClean="0"/>
              <a:t> κατά του γνωστού ή ύποπτου παθογόνου, γιατί για ορισμένες λοιμώξεις είναι απαραίτητη η βακτηριοκτόνος δράση.</a:t>
            </a:r>
          </a:p>
          <a:p>
            <a:pPr lvl="0"/>
            <a:r>
              <a:rPr lang="el-GR" dirty="0" smtClean="0"/>
              <a:t>Τις διαθέσιμες οδούς χορήγησης και κατά πόσο είναι κατάλληλες για τον ασθενή.</a:t>
            </a:r>
          </a:p>
          <a:p>
            <a:pPr lvl="0"/>
            <a:r>
              <a:rPr lang="el-GR" dirty="0" smtClean="0"/>
              <a:t>Τις ανεπιθύμητες ενέργειες και αν μπορούν να επηρεάσουν υποκείμενες ασθένειες ή να προκαλέσουν αλληλεπιδράσεις με άλλα φάρμακα.</a:t>
            </a:r>
          </a:p>
          <a:p>
            <a:endParaRPr lang="el-GR"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554683"/>
          </a:xfrm>
        </p:spPr>
        <p:txBody>
          <a:bodyPr>
            <a:normAutofit lnSpcReduction="10000"/>
          </a:bodyPr>
          <a:lstStyle/>
          <a:p>
            <a:r>
              <a:rPr lang="el-GR" dirty="0"/>
              <a:t>Για παράδειγμα, τα βακτήρια έχουν κυτταρικά τοιχώματα, που δεν διαθέτουν τα κύτταρα των θηλαστικών. Με βάση το </a:t>
            </a:r>
            <a:r>
              <a:rPr lang="el-GR" dirty="0" smtClean="0"/>
              <a:t>γεγονός </a:t>
            </a:r>
            <a:r>
              <a:rPr lang="el-GR" dirty="0"/>
              <a:t>αυτό, φάρμακα που παρεμποδίζουν τη σύνθεση του </a:t>
            </a:r>
            <a:r>
              <a:rPr lang="el-GR" dirty="0" smtClean="0"/>
              <a:t>κυτταρικού </a:t>
            </a:r>
            <a:r>
              <a:rPr lang="el-GR" dirty="0"/>
              <a:t>τοιχώματος είναι τοξικά για τα βακτήρια, αλλά ακίνδυνα για τον ξενιστή. Ομοίως, το </a:t>
            </a:r>
            <a:r>
              <a:rPr lang="el-GR" dirty="0" err="1"/>
              <a:t>βακτηριακό</a:t>
            </a:r>
            <a:r>
              <a:rPr lang="el-GR" dirty="0"/>
              <a:t> </a:t>
            </a:r>
            <a:r>
              <a:rPr lang="el-GR" dirty="0" err="1"/>
              <a:t>ριβόσωμα</a:t>
            </a:r>
            <a:r>
              <a:rPr lang="el-GR" dirty="0"/>
              <a:t> (70S) είναι αρκετά διαφορετικό από τα </a:t>
            </a:r>
            <a:r>
              <a:rPr lang="el-GR" dirty="0" err="1"/>
              <a:t>ευκαρυωτικά</a:t>
            </a:r>
            <a:r>
              <a:rPr lang="el-GR" dirty="0"/>
              <a:t> </a:t>
            </a:r>
            <a:r>
              <a:rPr lang="el-GR" dirty="0" err="1"/>
              <a:t>ριβοσώματα</a:t>
            </a:r>
            <a:r>
              <a:rPr lang="el-GR" dirty="0"/>
              <a:t> (80S), έτσι ώστε σημεία του </a:t>
            </a:r>
            <a:r>
              <a:rPr lang="el-GR" dirty="0" err="1"/>
              <a:t>βακτηριακού</a:t>
            </a:r>
            <a:r>
              <a:rPr lang="el-GR" dirty="0"/>
              <a:t> </a:t>
            </a:r>
            <a:r>
              <a:rPr lang="el-GR" dirty="0" err="1"/>
              <a:t>ριβοσώματος</a:t>
            </a:r>
            <a:r>
              <a:rPr lang="el-GR" dirty="0"/>
              <a:t> να αποτελούν καλούς </a:t>
            </a:r>
            <a:r>
              <a:rPr lang="el-GR" dirty="0" smtClean="0"/>
              <a:t>στόχους </a:t>
            </a:r>
            <a:r>
              <a:rPr lang="el-GR" dirty="0"/>
              <a:t>για τα </a:t>
            </a:r>
            <a:r>
              <a:rPr lang="el-GR" dirty="0" err="1"/>
              <a:t>αντιμικροβιακά</a:t>
            </a:r>
            <a:r>
              <a:rPr lang="el-GR" dirty="0"/>
              <a:t> φάρμακα.</a:t>
            </a:r>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786478"/>
          </a:xfrm>
        </p:spPr>
        <p:txBody>
          <a:bodyPr>
            <a:normAutofit fontScale="85000" lnSpcReduction="20000"/>
          </a:bodyPr>
          <a:lstStyle/>
          <a:p>
            <a:pPr lvl="0"/>
            <a:r>
              <a:rPr lang="el-GR" dirty="0" smtClean="0"/>
              <a:t>Τη συχνότητα δόσεων, καθώς το φάρμακο γίνεται καλύτερα ανεκτό στους εξωτερικούς ασθενείς, αν χορηγηθεί δύο ή λιγότερες φορές την ημέρα.</a:t>
            </a:r>
          </a:p>
          <a:p>
            <a:pPr lvl="0"/>
            <a:r>
              <a:rPr lang="el-GR" dirty="0" smtClean="0"/>
              <a:t>Τη γεύση και τη σταθερότητα σε διάφορες θερμοκρασίες, όταν χρειάζεται υγρή φαρμακοτεχνική μορφή (κυρίως σε μικρά παιδιά).                                          Κάποια εναιωρήματα αντιβιοτικών χρειάζονται ψύξη για να διατηρηθούν σταθερά.</a:t>
            </a:r>
          </a:p>
          <a:p>
            <a:r>
              <a:rPr lang="en-US" dirty="0" smtClean="0"/>
              <a:t>T</a:t>
            </a:r>
            <a:r>
              <a:rPr lang="el-GR" dirty="0" smtClean="0"/>
              <a:t>ο πραγματικό κόστος θεραπείας δεν αφορά μόνο το κόστος της φαρμακευτικής αγωγής</a:t>
            </a:r>
            <a:r>
              <a:rPr lang="en-US" dirty="0" smtClean="0"/>
              <a:t> </a:t>
            </a:r>
            <a:r>
              <a:rPr lang="el-GR" dirty="0" smtClean="0"/>
              <a:t>,αλλά </a:t>
            </a:r>
            <a:r>
              <a:rPr lang="el-GR" dirty="0" err="1" smtClean="0"/>
              <a:t>περιελαμβάνει</a:t>
            </a:r>
            <a:r>
              <a:rPr lang="el-GR" dirty="0" smtClean="0"/>
              <a:t> το κόστος χορήγησης , ρύθμισης και παρακολούθησης συγκεντρώσεων (</a:t>
            </a:r>
            <a:r>
              <a:rPr lang="en-US" dirty="0" smtClean="0"/>
              <a:t>monitoring</a:t>
            </a:r>
            <a:r>
              <a:rPr lang="el-GR" dirty="0" smtClean="0"/>
              <a:t>), το κόστος των επιπλοκών που περιλαμβάνουν αποτυχία της θεραπείας καθώς και το κόστος της </a:t>
            </a:r>
            <a:r>
              <a:rPr lang="el-GR" dirty="0" err="1" smtClean="0"/>
              <a:t>επαναθεραπείας</a:t>
            </a:r>
            <a:r>
              <a:rPr lang="el-GR" dirty="0" smtClean="0"/>
              <a:t>.</a:t>
            </a:r>
            <a:endParaRPr lang="el-GR" dirty="0"/>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15106"/>
          </a:xfrm>
        </p:spPr>
        <p:txBody>
          <a:bodyPr>
            <a:normAutofit fontScale="85000" lnSpcReduction="10000"/>
          </a:bodyPr>
          <a:lstStyle/>
          <a:p>
            <a:pPr>
              <a:buNone/>
            </a:pPr>
            <a:r>
              <a:rPr lang="el-GR" dirty="0" smtClean="0"/>
              <a:t>ΑΝΤΙΒΙΟΤΙΚΑ ΠΟΥ ΑΝΑΣΤΕΛΛΟΥΝ ΤΗ ΣΥΝΘΕΣΗ ΤΟΥ ΒΑΚΤΗΡΙΑΚΟΥ ΚΥΤΤΑΡΙΚΟΥ ΤΟΙΧΩΜΑΤΟΣ</a:t>
            </a:r>
          </a:p>
          <a:p>
            <a:pPr>
              <a:buNone/>
            </a:pPr>
            <a:r>
              <a:rPr lang="el-GR" dirty="0" smtClean="0"/>
              <a:t> </a:t>
            </a:r>
          </a:p>
          <a:p>
            <a:r>
              <a:rPr lang="el-GR" dirty="0" smtClean="0"/>
              <a:t>Το </a:t>
            </a:r>
            <a:r>
              <a:rPr lang="el-GR" dirty="0" err="1" smtClean="0"/>
              <a:t>βακτηριακό</a:t>
            </a:r>
            <a:r>
              <a:rPr lang="el-GR" dirty="0" smtClean="0"/>
              <a:t> κυτταρικό τοίχωμα αποτελεί εμφανή στόχο για τα αντιβιοτικά. Τα </a:t>
            </a:r>
            <a:r>
              <a:rPr lang="el-GR" dirty="0" err="1" smtClean="0"/>
              <a:t>μυκοπλάσματα</a:t>
            </a:r>
            <a:r>
              <a:rPr lang="el-GR" dirty="0" smtClean="0"/>
              <a:t>, τα </a:t>
            </a:r>
            <a:r>
              <a:rPr lang="el-GR" dirty="0" err="1" smtClean="0"/>
              <a:t>χλαμύδια</a:t>
            </a:r>
            <a:r>
              <a:rPr lang="el-GR" dirty="0" smtClean="0"/>
              <a:t> και οι </a:t>
            </a:r>
            <a:r>
              <a:rPr lang="el-GR" dirty="0" err="1" smtClean="0"/>
              <a:t>ρικέτσιες</a:t>
            </a:r>
            <a:r>
              <a:rPr lang="el-GR" dirty="0" smtClean="0"/>
              <a:t> δεν έχουν κυτταρικό τοίχωμα και έτσι είναι ανθεκτικά στα αντιβιοτικά που αναστέλλουν τη σύνθεση του </a:t>
            </a:r>
            <a:r>
              <a:rPr lang="el-GR" dirty="0" err="1" smtClean="0"/>
              <a:t>βακτηριακού</a:t>
            </a:r>
            <a:r>
              <a:rPr lang="el-GR" dirty="0" smtClean="0"/>
              <a:t> κυτταρικού τοιχώματος.                                                                                         Οι δύο κυριότερες κατηγορίες αντιβιοτικών που αναστέλλουν τη σύνθεση του </a:t>
            </a:r>
            <a:r>
              <a:rPr lang="el-GR" dirty="0" err="1" smtClean="0"/>
              <a:t>βακτηριακού</a:t>
            </a:r>
            <a:r>
              <a:rPr lang="el-GR" dirty="0" smtClean="0"/>
              <a:t> κυτταρικού τοιχώματος είναι οι β-</a:t>
            </a:r>
            <a:r>
              <a:rPr lang="el-GR" dirty="0" err="1" smtClean="0"/>
              <a:t>λακτάμες</a:t>
            </a:r>
            <a:r>
              <a:rPr lang="el-GR" dirty="0" smtClean="0"/>
              <a:t> και τα </a:t>
            </a:r>
            <a:r>
              <a:rPr lang="el-GR" dirty="0" err="1" smtClean="0"/>
              <a:t>γλυκοπεπτίδια</a:t>
            </a:r>
            <a:r>
              <a:rPr lang="el-GR" dirty="0" smtClean="0"/>
              <a:t>. Το τοπικής χρήσης αντιβιοτικό </a:t>
            </a:r>
            <a:r>
              <a:rPr lang="el-GR" dirty="0" err="1" smtClean="0"/>
              <a:t>βακιτρακίνη</a:t>
            </a:r>
            <a:r>
              <a:rPr lang="el-GR" dirty="0" smtClean="0"/>
              <a:t> και το δεύτερης εκλογής, από του στόματος αντιφυματικό </a:t>
            </a:r>
            <a:r>
              <a:rPr lang="el-GR" dirty="0" err="1" smtClean="0"/>
              <a:t>κυκλοσερίνη</a:t>
            </a:r>
            <a:r>
              <a:rPr lang="el-GR" dirty="0" smtClean="0"/>
              <a:t>, αναστέλλουν επίσης το στάδιο αυτό.</a:t>
            </a:r>
          </a:p>
          <a:p>
            <a:endParaRPr lang="el-GR" dirty="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643602"/>
          </a:xfrm>
        </p:spPr>
        <p:txBody>
          <a:bodyPr>
            <a:normAutofit fontScale="92500" lnSpcReduction="10000"/>
          </a:bodyPr>
          <a:lstStyle/>
          <a:p>
            <a:pPr>
              <a:buNone/>
            </a:pPr>
            <a:r>
              <a:rPr lang="el-GR" dirty="0" smtClean="0"/>
              <a:t> </a:t>
            </a:r>
            <a:r>
              <a:rPr lang="el-GR" b="1" dirty="0" smtClean="0"/>
              <a:t>β-</a:t>
            </a:r>
            <a:r>
              <a:rPr lang="el-GR" b="1" dirty="0" err="1" smtClean="0"/>
              <a:t>λακτάμες</a:t>
            </a:r>
            <a:endParaRPr lang="el-GR" b="1" dirty="0" smtClean="0"/>
          </a:p>
          <a:p>
            <a:r>
              <a:rPr lang="el-GR" dirty="0" smtClean="0"/>
              <a:t>Τα αντιβιοτικά β-</a:t>
            </a:r>
            <a:r>
              <a:rPr lang="el-GR" dirty="0" err="1" smtClean="0"/>
              <a:t>λακτάμης</a:t>
            </a:r>
            <a:r>
              <a:rPr lang="el-GR" dirty="0" smtClean="0"/>
              <a:t> διαθέτουν ένα τετραμελή β-</a:t>
            </a:r>
            <a:r>
              <a:rPr lang="el-GR" dirty="0" err="1" smtClean="0"/>
              <a:t>λακταμικό</a:t>
            </a:r>
            <a:r>
              <a:rPr lang="el-GR" dirty="0" smtClean="0"/>
              <a:t> δακτύλιο που περιέχει άζωτο και παρεμβαίνουν στη σύνθεση του </a:t>
            </a:r>
            <a:r>
              <a:rPr lang="el-GR" dirty="0" err="1" smtClean="0"/>
              <a:t>βακτηριακού</a:t>
            </a:r>
            <a:r>
              <a:rPr lang="el-GR" dirty="0" smtClean="0"/>
              <a:t> κυτταρικού τοιχώματος, αναστέλλοντας κυρίως τις </a:t>
            </a:r>
            <a:r>
              <a:rPr lang="el-GR" dirty="0" err="1" smtClean="0"/>
              <a:t>σταυρο</a:t>
            </a:r>
            <a:r>
              <a:rPr lang="el-GR" dirty="0" smtClean="0"/>
              <a:t>-συνδέσεις των πλάγιων </a:t>
            </a:r>
            <a:r>
              <a:rPr lang="el-GR" dirty="0" err="1" smtClean="0"/>
              <a:t>πεπτιδικών</a:t>
            </a:r>
            <a:r>
              <a:rPr lang="el-GR" dirty="0" smtClean="0"/>
              <a:t> </a:t>
            </a:r>
            <a:r>
              <a:rPr lang="el-GR" dirty="0" err="1" smtClean="0"/>
              <a:t>αλύσεων</a:t>
            </a:r>
            <a:r>
              <a:rPr lang="el-GR" dirty="0" smtClean="0"/>
              <a:t> του κυτταρικού τοιχώματος. Οι β-</a:t>
            </a:r>
            <a:r>
              <a:rPr lang="el-GR" dirty="0" err="1" smtClean="0"/>
              <a:t>λακτάμες</a:t>
            </a:r>
            <a:r>
              <a:rPr lang="el-GR" dirty="0" smtClean="0"/>
              <a:t> είναι κυρίως </a:t>
            </a:r>
            <a:r>
              <a:rPr lang="el-GR" dirty="0" err="1" smtClean="0"/>
              <a:t>βακτηριοκτόνες</a:t>
            </a:r>
            <a:r>
              <a:rPr lang="el-GR" dirty="0" smtClean="0"/>
              <a:t> με </a:t>
            </a:r>
            <a:r>
              <a:rPr lang="el-GR" dirty="0" err="1" smtClean="0"/>
              <a:t>χρονοεξαρτώμενη</a:t>
            </a:r>
            <a:r>
              <a:rPr lang="el-GR" dirty="0" smtClean="0"/>
              <a:t> δράση.             Οι περισσότερες αποβάλλονται αναλλοίωτες στα ούρα, γι' αυτό και είναι κατάλληλες για τη θεραπεία ουρολοιμώξεων.</a:t>
            </a:r>
          </a:p>
          <a:p>
            <a:endParaRPr lang="el-GR"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86544"/>
          </a:xfrm>
        </p:spPr>
        <p:txBody>
          <a:bodyPr>
            <a:normAutofit fontScale="85000" lnSpcReduction="10000"/>
          </a:bodyPr>
          <a:lstStyle/>
          <a:p>
            <a:pPr>
              <a:buNone/>
            </a:pPr>
            <a:r>
              <a:rPr lang="el-GR" dirty="0" smtClean="0"/>
              <a:t>Οι β-</a:t>
            </a:r>
            <a:r>
              <a:rPr lang="el-GR" dirty="0" err="1" smtClean="0"/>
              <a:t>λακτάμες</a:t>
            </a:r>
            <a:r>
              <a:rPr lang="el-GR" dirty="0" smtClean="0"/>
              <a:t> έχουν μεγάλο θεραπευτικό δείκτη, με κύρια ανεπιθύμητη ενέργεια τις αλλεργικές αντιδράσεις, η πιο συχνή από τις οποίες είναι το </a:t>
            </a:r>
            <a:r>
              <a:rPr lang="el-GR" dirty="0" err="1" smtClean="0"/>
              <a:t>ερυθηματώδες</a:t>
            </a:r>
            <a:r>
              <a:rPr lang="el-GR" dirty="0" smtClean="0"/>
              <a:t> </a:t>
            </a:r>
            <a:r>
              <a:rPr lang="el-GR" dirty="0" err="1" smtClean="0"/>
              <a:t>κηλιδοβλατιδώδες</a:t>
            </a:r>
            <a:r>
              <a:rPr lang="el-GR" dirty="0" smtClean="0"/>
              <a:t> εξάνθημα με κνησμό. Σπάνια προκαλούν αναφυλαξία. Θεωρούνται ασφαλείς για χρήση στην εγκυμοσύνη.</a:t>
            </a:r>
          </a:p>
          <a:p>
            <a:r>
              <a:rPr lang="el-GR" dirty="0" smtClean="0"/>
              <a:t>Υπάρχουν τρεις κύριοι μηχανισμοί εμφάνισης αντοχής στις β- </a:t>
            </a:r>
            <a:r>
              <a:rPr lang="el-GR" dirty="0" err="1" smtClean="0"/>
              <a:t>λακτάμες</a:t>
            </a:r>
            <a:r>
              <a:rPr lang="el-GR" dirty="0" smtClean="0"/>
              <a:t>:</a:t>
            </a:r>
          </a:p>
          <a:p>
            <a:pPr lvl="0"/>
            <a:r>
              <a:rPr lang="el-GR" dirty="0" smtClean="0"/>
              <a:t>Ο πιο σημαντικός είναι η </a:t>
            </a:r>
            <a:r>
              <a:rPr lang="el-GR" dirty="0" err="1" smtClean="0"/>
              <a:t>ενζυματική</a:t>
            </a:r>
            <a:r>
              <a:rPr lang="el-GR" dirty="0" smtClean="0"/>
              <a:t> υδρόλυση του β-</a:t>
            </a:r>
            <a:r>
              <a:rPr lang="el-GR" dirty="0" err="1" smtClean="0"/>
              <a:t>λακταμικού</a:t>
            </a:r>
            <a:r>
              <a:rPr lang="el-GR" dirty="0" smtClean="0"/>
              <a:t> δακτυλίου από τις β-</a:t>
            </a:r>
            <a:r>
              <a:rPr lang="el-GR" dirty="0" err="1" smtClean="0"/>
              <a:t>λακταμάσες</a:t>
            </a:r>
            <a:r>
              <a:rPr lang="el-GR" dirty="0" smtClean="0"/>
              <a:t>.                            Ο μηχανισμός αυτός εμφανίζε­ται σε σταφυλόκοκκους, γονόκοκκους, </a:t>
            </a:r>
            <a:r>
              <a:rPr lang="el-GR" dirty="0" err="1" smtClean="0"/>
              <a:t>εντεροβακτηριοειδή</a:t>
            </a:r>
            <a:r>
              <a:rPr lang="el-GR" dirty="0" smtClean="0"/>
              <a:t> και στο </a:t>
            </a:r>
          </a:p>
          <a:p>
            <a:pPr lvl="0"/>
            <a:r>
              <a:rPr lang="en-US" dirty="0" err="1" smtClean="0"/>
              <a:t>Bacteroides</a:t>
            </a:r>
            <a:r>
              <a:rPr lang="en-US" dirty="0" smtClean="0"/>
              <a:t> </a:t>
            </a:r>
            <a:r>
              <a:rPr lang="en-US" dirty="0" err="1" smtClean="0"/>
              <a:t>fragilis</a:t>
            </a:r>
            <a:r>
              <a:rPr lang="el-GR" dirty="0" smtClean="0"/>
              <a:t>. Υπάρχουν πολλές β-</a:t>
            </a:r>
            <a:r>
              <a:rPr lang="el-GR" dirty="0" err="1" smtClean="0"/>
              <a:t>λακταμάσες</a:t>
            </a:r>
            <a:r>
              <a:rPr lang="el-GR" dirty="0" smtClean="0"/>
              <a:t>, που διαφέρουν στην ειδικότητα για το υπόστρωμά τους.</a:t>
            </a:r>
          </a:p>
          <a:p>
            <a:endParaRPr lang="el-GR" dirty="0"/>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6143668"/>
          </a:xfrm>
        </p:spPr>
        <p:txBody>
          <a:bodyPr>
            <a:normAutofit fontScale="92500" lnSpcReduction="20000"/>
          </a:bodyPr>
          <a:lstStyle/>
          <a:p>
            <a:r>
              <a:rPr lang="el-GR" dirty="0" smtClean="0"/>
              <a:t>Ο δεύτερος σημαντικότερος μηχανισμός αντοχής είναι η τροποποίηση των στόχων δράσης, που λέγονται </a:t>
            </a:r>
            <a:r>
              <a:rPr lang="el-GR" dirty="0" err="1" smtClean="0"/>
              <a:t>πενικιλλινο</a:t>
            </a:r>
            <a:r>
              <a:rPr lang="el-GR" dirty="0" smtClean="0"/>
              <a:t>-δεσμευτικές πρωτεΐνες (</a:t>
            </a:r>
            <a:r>
              <a:rPr lang="en-US" dirty="0" smtClean="0"/>
              <a:t>penicillin</a:t>
            </a:r>
            <a:r>
              <a:rPr lang="el-GR" dirty="0" smtClean="0"/>
              <a:t>-</a:t>
            </a:r>
            <a:r>
              <a:rPr lang="en-US" dirty="0" smtClean="0"/>
              <a:t>binding proteins</a:t>
            </a:r>
            <a:r>
              <a:rPr lang="el-GR" dirty="0" smtClean="0"/>
              <a:t>, </a:t>
            </a:r>
            <a:r>
              <a:rPr lang="en-US" dirty="0" smtClean="0"/>
              <a:t>PBP</a:t>
            </a:r>
            <a:r>
              <a:rPr lang="el-GR" dirty="0" smtClean="0"/>
              <a:t>'</a:t>
            </a:r>
            <a:r>
              <a:rPr lang="en-US" dirty="0" smtClean="0"/>
              <a:t>s</a:t>
            </a:r>
            <a:r>
              <a:rPr lang="el-GR" dirty="0" smtClean="0"/>
              <a:t>). Η μεταβολή μιας συγκεκριμένης </a:t>
            </a:r>
            <a:r>
              <a:rPr lang="el-GR" dirty="0" err="1" smtClean="0"/>
              <a:t>πενικιλλινο</a:t>
            </a:r>
            <a:r>
              <a:rPr lang="el-GR" dirty="0" smtClean="0"/>
              <a:t>-δεσμευτικής πρωτεΐνης είναι ο κύριος μηχανισμός αντοχής στους ανθεκτικούς στη </a:t>
            </a:r>
            <a:r>
              <a:rPr lang="el-GR" dirty="0" err="1" smtClean="0"/>
              <a:t>μεθικιλλίνη</a:t>
            </a:r>
            <a:r>
              <a:rPr lang="el-GR" dirty="0" smtClean="0"/>
              <a:t> σταφυλόκοκκους και στους ανθεκτικούς στην </a:t>
            </a:r>
            <a:r>
              <a:rPr lang="el-GR" dirty="0" err="1" smtClean="0"/>
              <a:t>πενικιλλίνη</a:t>
            </a:r>
            <a:r>
              <a:rPr lang="el-GR" dirty="0" smtClean="0"/>
              <a:t> </a:t>
            </a:r>
            <a:r>
              <a:rPr lang="el-GR" dirty="0" err="1" smtClean="0"/>
              <a:t>πνευμονιόκοκκους</a:t>
            </a:r>
            <a:r>
              <a:rPr lang="el-GR" dirty="0" smtClean="0"/>
              <a:t>.                                            • Ο τρίτος μηχανισμός αντοχής οφείλεται στη μειωμένη διαπερατότητα των κυτταρικών μεμβρανών στα </a:t>
            </a:r>
            <a:r>
              <a:rPr lang="en-US" dirty="0" smtClean="0"/>
              <a:t>Gram</a:t>
            </a:r>
            <a:r>
              <a:rPr lang="el-GR" dirty="0" smtClean="0"/>
              <a:t>-αρνητικά βακτήρια.              Οι β-</a:t>
            </a:r>
            <a:r>
              <a:rPr lang="el-GR" dirty="0" err="1" smtClean="0"/>
              <a:t>λακτάμες</a:t>
            </a:r>
            <a:r>
              <a:rPr lang="el-GR" dirty="0" smtClean="0"/>
              <a:t> περιλαμβάνουν τέσσερις υποκατηγορίες: τις </a:t>
            </a:r>
            <a:r>
              <a:rPr lang="el-GR" dirty="0" err="1" smtClean="0"/>
              <a:t>πενικιλλίνες</a:t>
            </a:r>
            <a:r>
              <a:rPr lang="el-GR" dirty="0" smtClean="0"/>
              <a:t>, τις </a:t>
            </a:r>
            <a:r>
              <a:rPr lang="el-GR" dirty="0" err="1" smtClean="0"/>
              <a:t>κεφαλοσπορίνες</a:t>
            </a:r>
            <a:r>
              <a:rPr lang="el-GR" dirty="0" smtClean="0"/>
              <a:t>, τις </a:t>
            </a:r>
            <a:r>
              <a:rPr lang="el-GR" dirty="0" err="1" smtClean="0"/>
              <a:t>καρβαπενέμες</a:t>
            </a:r>
            <a:r>
              <a:rPr lang="el-GR" dirty="0" smtClean="0"/>
              <a:t> και τις </a:t>
            </a:r>
            <a:r>
              <a:rPr lang="el-GR" dirty="0" err="1" smtClean="0"/>
              <a:t>μονο</a:t>
            </a:r>
            <a:r>
              <a:rPr lang="el-GR" dirty="0" smtClean="0"/>
              <a:t>- </a:t>
            </a:r>
            <a:r>
              <a:rPr lang="el-GR" dirty="0" err="1" smtClean="0"/>
              <a:t>βακτάμες</a:t>
            </a:r>
            <a:r>
              <a:rPr lang="el-GR" dirty="0" smtClean="0"/>
              <a:t>.</a:t>
            </a:r>
          </a:p>
          <a:p>
            <a:endParaRPr lang="el-GR" dirty="0" smtClean="0"/>
          </a:p>
          <a:p>
            <a:endParaRPr lang="el-GR" dirty="0"/>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5697559"/>
          </a:xfrm>
        </p:spPr>
        <p:txBody>
          <a:bodyPr>
            <a:normAutofit fontScale="92500" lnSpcReduction="10000"/>
          </a:bodyPr>
          <a:lstStyle/>
          <a:p>
            <a:pPr>
              <a:buNone/>
            </a:pPr>
            <a:r>
              <a:rPr lang="el-GR" b="1" i="1" dirty="0" err="1" smtClean="0"/>
              <a:t>Πενικιλλίνες</a:t>
            </a:r>
            <a:r>
              <a:rPr lang="el-GR" b="1" i="1" dirty="0" smtClean="0"/>
              <a:t>.</a:t>
            </a:r>
            <a:r>
              <a:rPr lang="el-GR" dirty="0" smtClean="0"/>
              <a:t> Η </a:t>
            </a:r>
            <a:r>
              <a:rPr lang="el-GR" dirty="0" err="1" smtClean="0"/>
              <a:t>πενικιλλίνη</a:t>
            </a:r>
            <a:r>
              <a:rPr lang="el-GR" dirty="0" smtClean="0"/>
              <a:t> ανακαλύφθηκε από τον </a:t>
            </a:r>
            <a:r>
              <a:rPr lang="en-US" dirty="0" smtClean="0"/>
              <a:t>Alexander Fleming</a:t>
            </a:r>
            <a:r>
              <a:rPr lang="el-GR" dirty="0" smtClean="0"/>
              <a:t> το 1928, σαν ένα παραπροϊόν του </a:t>
            </a:r>
            <a:r>
              <a:rPr lang="en-US" dirty="0" err="1" smtClean="0"/>
              <a:t>Penicillum</a:t>
            </a:r>
            <a:r>
              <a:rPr lang="en-US" dirty="0" smtClean="0"/>
              <a:t> </a:t>
            </a:r>
            <a:r>
              <a:rPr lang="en-US" dirty="0" err="1" smtClean="0"/>
              <a:t>notatum</a:t>
            </a:r>
            <a:r>
              <a:rPr lang="el-GR" dirty="0" smtClean="0"/>
              <a:t>, α­πό το οποίο προκύπτει το όνομά της. Οι </a:t>
            </a:r>
            <a:r>
              <a:rPr lang="el-GR" dirty="0" err="1" smtClean="0"/>
              <a:t>πενικιλλίνες</a:t>
            </a:r>
            <a:r>
              <a:rPr lang="el-GR" dirty="0" smtClean="0"/>
              <a:t> αποτελούνται από ένα β-</a:t>
            </a:r>
            <a:r>
              <a:rPr lang="el-GR" dirty="0" err="1" smtClean="0"/>
              <a:t>λακταμικό</a:t>
            </a:r>
            <a:endParaRPr lang="el-GR" dirty="0" smtClean="0"/>
          </a:p>
          <a:p>
            <a:r>
              <a:rPr lang="el-GR" dirty="0" smtClean="0"/>
              <a:t>αλυσίδας στη θέση 6 του β-</a:t>
            </a:r>
            <a:r>
              <a:rPr lang="el-GR" dirty="0" err="1" smtClean="0"/>
              <a:t>λακταμικού</a:t>
            </a:r>
            <a:r>
              <a:rPr lang="el-GR" dirty="0" smtClean="0"/>
              <a:t> δακτυλίου καταλήγει σε φάρμακα με διαφορετικές </a:t>
            </a:r>
            <a:r>
              <a:rPr lang="el-GR" dirty="0" err="1" smtClean="0"/>
              <a:t>αντιβακτηριακές</a:t>
            </a:r>
            <a:r>
              <a:rPr lang="el-GR" dirty="0" smtClean="0"/>
              <a:t> και φαρμακολογικές ιδιότητες. Υ­πάρχουν τέσσερις κατηγορίες </a:t>
            </a:r>
            <a:r>
              <a:rPr lang="el-GR" dirty="0" err="1" smtClean="0"/>
              <a:t>πενικιλλινών</a:t>
            </a:r>
            <a:r>
              <a:rPr lang="el-GR" dirty="0" smtClean="0"/>
              <a:t>: οι φυσικές </a:t>
            </a:r>
            <a:r>
              <a:rPr lang="el-GR" dirty="0" err="1" smtClean="0"/>
              <a:t>πενικιλλί</a:t>
            </a:r>
            <a:r>
              <a:rPr lang="el-GR" dirty="0" smtClean="0"/>
              <a:t>- </a:t>
            </a:r>
            <a:r>
              <a:rPr lang="el-GR" dirty="0" err="1" smtClean="0"/>
              <a:t>νες</a:t>
            </a:r>
            <a:r>
              <a:rPr lang="el-GR" dirty="0" smtClean="0"/>
              <a:t>, οι </a:t>
            </a:r>
            <a:r>
              <a:rPr lang="el-GR" dirty="0" err="1" smtClean="0"/>
              <a:t>αντισταφυλοκοκκικές</a:t>
            </a:r>
            <a:r>
              <a:rPr lang="el-GR" dirty="0" smtClean="0"/>
              <a:t> </a:t>
            </a:r>
            <a:r>
              <a:rPr lang="el-GR" dirty="0" err="1" smtClean="0"/>
              <a:t>πενικιλλίνες</a:t>
            </a:r>
            <a:r>
              <a:rPr lang="el-GR" dirty="0" smtClean="0"/>
              <a:t>, οι </a:t>
            </a:r>
            <a:r>
              <a:rPr lang="el-GR" dirty="0" err="1" smtClean="0"/>
              <a:t>αμινοπενικιλλίνες</a:t>
            </a:r>
            <a:r>
              <a:rPr lang="el-GR" dirty="0" smtClean="0"/>
              <a:t> και οι </a:t>
            </a:r>
            <a:r>
              <a:rPr lang="el-GR" dirty="0" err="1" smtClean="0"/>
              <a:t>αντιψευδομοναδικές</a:t>
            </a:r>
            <a:r>
              <a:rPr lang="el-GR" dirty="0" smtClean="0"/>
              <a:t> </a:t>
            </a:r>
            <a:r>
              <a:rPr lang="el-GR" dirty="0" err="1" smtClean="0"/>
              <a:t>πενικιλλίνες</a:t>
            </a:r>
            <a:r>
              <a:rPr lang="el-GR" dirty="0" smtClean="0"/>
              <a:t> .</a:t>
            </a:r>
            <a:endParaRPr lang="el-GR" dirty="0"/>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14290"/>
            <a:ext cx="8229600" cy="6500858"/>
          </a:xfrm>
        </p:spPr>
        <p:txBody>
          <a:bodyPr>
            <a:normAutofit fontScale="92500" lnSpcReduction="20000"/>
          </a:bodyPr>
          <a:lstStyle/>
          <a:p>
            <a:r>
              <a:rPr lang="el-GR" dirty="0" smtClean="0"/>
              <a:t>Οι φυσικές </a:t>
            </a:r>
            <a:r>
              <a:rPr lang="el-GR" dirty="0" err="1" smtClean="0"/>
              <a:t>πενικιλλίνες</a:t>
            </a:r>
            <a:r>
              <a:rPr lang="el-GR" dirty="0" smtClean="0"/>
              <a:t> είναι η </a:t>
            </a:r>
            <a:r>
              <a:rPr lang="el-GR" dirty="0" err="1" smtClean="0"/>
              <a:t>βενζυλοπενικιλλίνη</a:t>
            </a:r>
            <a:r>
              <a:rPr lang="el-GR" dirty="0" smtClean="0"/>
              <a:t>, η </a:t>
            </a:r>
            <a:r>
              <a:rPr lang="el-GR" dirty="0" err="1" smtClean="0"/>
              <a:t>πενικιλλίνη</a:t>
            </a:r>
            <a:r>
              <a:rPr lang="el-GR" dirty="0" smtClean="0"/>
              <a:t> </a:t>
            </a:r>
            <a:r>
              <a:rPr lang="en-US" dirty="0" smtClean="0"/>
              <a:t>G</a:t>
            </a:r>
            <a:r>
              <a:rPr lang="el-GR" dirty="0" smtClean="0"/>
              <a:t> και η </a:t>
            </a:r>
            <a:r>
              <a:rPr lang="el-GR" dirty="0" err="1" smtClean="0"/>
              <a:t>φαινοξυμεθυλοπενικιλλίνη</a:t>
            </a:r>
            <a:r>
              <a:rPr lang="el-GR" dirty="0" smtClean="0"/>
              <a:t> ή </a:t>
            </a:r>
            <a:r>
              <a:rPr lang="el-GR" dirty="0" err="1" smtClean="0"/>
              <a:t>πενικιλλίνη</a:t>
            </a:r>
            <a:r>
              <a:rPr lang="el-GR" dirty="0" smtClean="0"/>
              <a:t> V</a:t>
            </a:r>
          </a:p>
          <a:p>
            <a:r>
              <a:rPr lang="el-GR" dirty="0" smtClean="0"/>
              <a:t>Η </a:t>
            </a:r>
            <a:r>
              <a:rPr lang="el-GR" dirty="0" err="1" smtClean="0"/>
              <a:t>πενικιλλίνη</a:t>
            </a:r>
            <a:r>
              <a:rPr lang="el-GR" dirty="0" smtClean="0"/>
              <a:t> V είναι αρκετά πιο σταθερή παρουσία οξέος, από την </a:t>
            </a:r>
            <a:r>
              <a:rPr lang="el-GR" dirty="0" err="1" smtClean="0"/>
              <a:t>πενικιλλίνη</a:t>
            </a:r>
            <a:r>
              <a:rPr lang="el-GR" dirty="0" smtClean="0"/>
              <a:t> </a:t>
            </a:r>
            <a:r>
              <a:rPr lang="en-US" dirty="0" smtClean="0"/>
              <a:t>G</a:t>
            </a:r>
            <a:r>
              <a:rPr lang="el-GR" dirty="0" smtClean="0"/>
              <a:t> και επομένως είναι η </a:t>
            </a:r>
            <a:r>
              <a:rPr lang="el-GR" dirty="0" err="1" smtClean="0"/>
              <a:t>μορφήπενικιλλίνης</a:t>
            </a:r>
            <a:r>
              <a:rPr lang="el-GR" dirty="0" smtClean="0"/>
              <a:t> που προτιμάται όταν χορηγείται από το στόμα.                                                                                             Η </a:t>
            </a:r>
            <a:r>
              <a:rPr lang="el-GR" dirty="0" err="1" smtClean="0"/>
              <a:t>πενικιλλίνη</a:t>
            </a:r>
            <a:r>
              <a:rPr lang="el-GR" dirty="0" smtClean="0"/>
              <a:t> </a:t>
            </a:r>
            <a:r>
              <a:rPr lang="en-US" dirty="0" smtClean="0"/>
              <a:t>G</a:t>
            </a:r>
            <a:r>
              <a:rPr lang="el-GR" dirty="0" smtClean="0"/>
              <a:t> χρησιμοποιείται για παρεντερική χορήγηση.</a:t>
            </a:r>
          </a:p>
          <a:p>
            <a:pPr>
              <a:buNone/>
            </a:pPr>
            <a:r>
              <a:rPr lang="el-GR" dirty="0" smtClean="0"/>
              <a:t>Εκτός από την κρυσταλλική </a:t>
            </a:r>
            <a:r>
              <a:rPr lang="el-GR" dirty="0" err="1" smtClean="0"/>
              <a:t>πενικιλλίνη</a:t>
            </a:r>
            <a:r>
              <a:rPr lang="el-GR" dirty="0" smtClean="0"/>
              <a:t> </a:t>
            </a:r>
            <a:r>
              <a:rPr lang="en-US" dirty="0" smtClean="0"/>
              <a:t>G</a:t>
            </a:r>
            <a:r>
              <a:rPr lang="el-GR" dirty="0" smtClean="0"/>
              <a:t> που χρησιμοποιείται ενδοφλεβίως, υπάρχουν άλλες δύο μορφές </a:t>
            </a:r>
            <a:r>
              <a:rPr lang="el-GR" dirty="0" err="1" smtClean="0"/>
              <a:t>πενικιλλίνης</a:t>
            </a:r>
            <a:r>
              <a:rPr lang="el-GR" dirty="0" smtClean="0"/>
              <a:t> </a:t>
            </a:r>
            <a:r>
              <a:rPr lang="en-US" dirty="0" smtClean="0"/>
              <a:t>G</a:t>
            </a:r>
            <a:r>
              <a:rPr lang="el-GR" dirty="0" smtClean="0"/>
              <a:t> παρατεταμένης δράσης, που χρησιμοποιούνται αποκλειστικά για ενδομυϊκή χορήγηση:</a:t>
            </a:r>
          </a:p>
          <a:p>
            <a:pPr>
              <a:buNone/>
            </a:pPr>
            <a:r>
              <a:rPr lang="el-GR" dirty="0" smtClean="0"/>
              <a:t/>
            </a:r>
            <a:br>
              <a:rPr lang="el-GR" dirty="0" smtClean="0"/>
            </a:br>
            <a:endParaRPr lang="el-GR" dirty="0"/>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554683"/>
          </a:xfrm>
        </p:spPr>
        <p:txBody>
          <a:bodyPr>
            <a:normAutofit fontScale="92500" lnSpcReduction="10000"/>
          </a:bodyPr>
          <a:lstStyle/>
          <a:p>
            <a:pPr lvl="0"/>
            <a:r>
              <a:rPr lang="el-GR" dirty="0" smtClean="0"/>
              <a:t>Η </a:t>
            </a:r>
            <a:r>
              <a:rPr lang="el-GR" dirty="0" err="1" smtClean="0"/>
              <a:t>προκαϊνούχος</a:t>
            </a:r>
            <a:r>
              <a:rPr lang="el-GR" dirty="0" smtClean="0"/>
              <a:t> </a:t>
            </a:r>
            <a:r>
              <a:rPr lang="el-GR" dirty="0" err="1" smtClean="0"/>
              <a:t>πενικιλλίνη</a:t>
            </a:r>
            <a:r>
              <a:rPr lang="el-GR" dirty="0" smtClean="0"/>
              <a:t> </a:t>
            </a:r>
            <a:r>
              <a:rPr lang="en-US" dirty="0" smtClean="0"/>
              <a:t>G</a:t>
            </a:r>
            <a:r>
              <a:rPr lang="el-GR" dirty="0" smtClean="0"/>
              <a:t> είναι μίγμα </a:t>
            </a:r>
            <a:r>
              <a:rPr lang="el-GR" dirty="0" err="1" smtClean="0"/>
              <a:t>προκαΐνης</a:t>
            </a:r>
            <a:r>
              <a:rPr lang="el-GR" dirty="0" smtClean="0"/>
              <a:t> και </a:t>
            </a:r>
            <a:r>
              <a:rPr lang="el-GR" dirty="0" err="1" smtClean="0"/>
              <a:t>πενικιλλίνης</a:t>
            </a:r>
            <a:r>
              <a:rPr lang="el-GR" dirty="0" smtClean="0"/>
              <a:t>. Η </a:t>
            </a:r>
            <a:r>
              <a:rPr lang="el-GR" dirty="0" err="1" smtClean="0"/>
              <a:t>προκάίνη</a:t>
            </a:r>
            <a:r>
              <a:rPr lang="el-GR" dirty="0" smtClean="0"/>
              <a:t> καθυστερεί την απορρόφηση της </a:t>
            </a:r>
            <a:r>
              <a:rPr lang="el-GR" dirty="0" err="1" smtClean="0"/>
              <a:t>πενικιλλίνης</a:t>
            </a:r>
            <a:r>
              <a:rPr lang="el-GR" dirty="0" smtClean="0"/>
              <a:t>, παρέχοντας θεραπευτικές συγκεντρώσεις στο αίμα για 12 ώρες περίπου.</a:t>
            </a:r>
          </a:p>
          <a:p>
            <a:r>
              <a:rPr lang="el-GR" dirty="0" smtClean="0"/>
              <a:t>Η άλλη μορφή </a:t>
            </a:r>
            <a:r>
              <a:rPr lang="el-GR" dirty="0" err="1" smtClean="0"/>
              <a:t>πενικιλλίνης</a:t>
            </a:r>
            <a:r>
              <a:rPr lang="el-GR" dirty="0" smtClean="0"/>
              <a:t> παρατεταμένης δράσης είναι η </a:t>
            </a:r>
            <a:r>
              <a:rPr lang="el-GR" dirty="0" err="1" smtClean="0"/>
              <a:t>βενζαθινική</a:t>
            </a:r>
            <a:r>
              <a:rPr lang="el-GR" dirty="0" smtClean="0"/>
              <a:t> </a:t>
            </a:r>
            <a:r>
              <a:rPr lang="el-GR" dirty="0" err="1" smtClean="0"/>
              <a:t>πενικιλλίνη</a:t>
            </a:r>
            <a:r>
              <a:rPr lang="el-GR" dirty="0" smtClean="0"/>
              <a:t> </a:t>
            </a:r>
            <a:r>
              <a:rPr lang="en-US" dirty="0" smtClean="0"/>
              <a:t>G</a:t>
            </a:r>
            <a:r>
              <a:rPr lang="el-GR" dirty="0" smtClean="0"/>
              <a:t>, που περιέχει </a:t>
            </a:r>
            <a:r>
              <a:rPr lang="el-GR" dirty="0" err="1" smtClean="0"/>
              <a:t>πενικιλλίνη</a:t>
            </a:r>
            <a:r>
              <a:rPr lang="el-GR" dirty="0" smtClean="0"/>
              <a:t> </a:t>
            </a:r>
            <a:r>
              <a:rPr lang="en-US" dirty="0" smtClean="0"/>
              <a:t>G</a:t>
            </a:r>
            <a:r>
              <a:rPr lang="el-GR" dirty="0" smtClean="0"/>
              <a:t> και μια βάση αμμωνίου.  Η </a:t>
            </a:r>
            <a:r>
              <a:rPr lang="el-GR" dirty="0" err="1" smtClean="0"/>
              <a:t>βενζαθινική</a:t>
            </a:r>
            <a:r>
              <a:rPr lang="el-GR" dirty="0" smtClean="0"/>
              <a:t> </a:t>
            </a:r>
            <a:r>
              <a:rPr lang="el-GR" dirty="0" err="1" smtClean="0"/>
              <a:t>πενικιλλίνη</a:t>
            </a:r>
            <a:r>
              <a:rPr lang="el-GR" dirty="0" smtClean="0"/>
              <a:t> </a:t>
            </a:r>
            <a:r>
              <a:rPr lang="en-US" dirty="0" smtClean="0"/>
              <a:t>G</a:t>
            </a:r>
            <a:r>
              <a:rPr lang="el-GR" dirty="0" smtClean="0"/>
              <a:t> παρέχει χαμηλές αλλά ανιχνεύσιμες συγκεντρώσεις </a:t>
            </a:r>
            <a:r>
              <a:rPr lang="el-GR" dirty="0" err="1" smtClean="0"/>
              <a:t>πενικιλλίνης</a:t>
            </a:r>
            <a:r>
              <a:rPr lang="el-GR" dirty="0" smtClean="0"/>
              <a:t> </a:t>
            </a:r>
            <a:r>
              <a:rPr lang="en-US" dirty="0" smtClean="0"/>
              <a:t>G</a:t>
            </a:r>
            <a:r>
              <a:rPr lang="el-GR" dirty="0" smtClean="0"/>
              <a:t> στο πλάσμα μέχρι ένα μήνα και χρησιμοποιείται κυρίως κατά της σύφιλης (εκτός από τη </a:t>
            </a:r>
            <a:r>
              <a:rPr lang="el-GR" dirty="0" err="1" smtClean="0"/>
              <a:t>νευροσύφιλη</a:t>
            </a:r>
            <a:r>
              <a:rPr lang="el-GR" dirty="0" smtClean="0"/>
              <a:t>). </a:t>
            </a:r>
            <a:endParaRPr lang="el-GR" dirty="0"/>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5697559"/>
          </a:xfrm>
        </p:spPr>
        <p:txBody>
          <a:bodyPr>
            <a:normAutofit/>
          </a:bodyPr>
          <a:lstStyle/>
          <a:p>
            <a:pPr lvl="0">
              <a:buNone/>
            </a:pPr>
            <a:r>
              <a:rPr lang="el-GR" dirty="0" smtClean="0"/>
              <a:t>Επίσης χρησιμοποιείται για </a:t>
            </a:r>
            <a:r>
              <a:rPr lang="el-GR" dirty="0" err="1" smtClean="0"/>
              <a:t>χημειοπροφύλαξη</a:t>
            </a:r>
            <a:r>
              <a:rPr lang="el-GR" dirty="0" smtClean="0"/>
              <a:t> για να εμποδίσει υποτροπές ρευματικού πυρετού.</a:t>
            </a:r>
          </a:p>
          <a:p>
            <a:r>
              <a:rPr lang="el-GR" dirty="0" smtClean="0"/>
              <a:t>Η </a:t>
            </a:r>
            <a:r>
              <a:rPr lang="el-GR" dirty="0" err="1" smtClean="0"/>
              <a:t>πενικιλλίνη</a:t>
            </a:r>
            <a:r>
              <a:rPr lang="el-GR" dirty="0" smtClean="0"/>
              <a:t> παραμένει το φάρμακο εκλογής για στρεπτοκοκκικές και </a:t>
            </a:r>
            <a:r>
              <a:rPr lang="el-GR" dirty="0" err="1" smtClean="0"/>
              <a:t>μηνιγγιτιδοκοκκικές</a:t>
            </a:r>
            <a:r>
              <a:rPr lang="el-GR" dirty="0" smtClean="0"/>
              <a:t> λοιμώξεις, σύφιλη και λοιμώξεις λόγω </a:t>
            </a:r>
            <a:r>
              <a:rPr lang="en-US" dirty="0" err="1" smtClean="0"/>
              <a:t>Pastereulla</a:t>
            </a:r>
            <a:r>
              <a:rPr lang="en-US" dirty="0" smtClean="0"/>
              <a:t> </a:t>
            </a:r>
            <a:r>
              <a:rPr lang="en-US" dirty="0" err="1" smtClean="0"/>
              <a:t>multocida</a:t>
            </a:r>
            <a:r>
              <a:rPr lang="el-GR" dirty="0" smtClean="0"/>
              <a:t>, αν και έχει παρατηρηθεί κάποια αντο­χή από τους στρεπτόκοκκους και ειδικά το </a:t>
            </a:r>
            <a:r>
              <a:rPr lang="en-US" dirty="0" smtClean="0"/>
              <a:t>S</a:t>
            </a:r>
            <a:r>
              <a:rPr lang="el-GR" dirty="0" smtClean="0"/>
              <a:t>. </a:t>
            </a:r>
            <a:r>
              <a:rPr lang="en-US" dirty="0" err="1" smtClean="0"/>
              <a:t>pneumoniae</a:t>
            </a:r>
            <a:r>
              <a:rPr lang="el-GR" dirty="0" smtClean="0"/>
              <a:t> και από τους </a:t>
            </a:r>
            <a:r>
              <a:rPr lang="el-GR" dirty="0" err="1" smtClean="0"/>
              <a:t>μηνιγγιτιδόκοκκους</a:t>
            </a:r>
            <a:r>
              <a:rPr lang="el-GR" dirty="0" smtClean="0"/>
              <a:t>, σε κάποιες χώρες.</a:t>
            </a:r>
          </a:p>
          <a:p>
            <a:endParaRPr lang="el-GR" dirty="0"/>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483245"/>
          </a:xfrm>
        </p:spPr>
        <p:txBody>
          <a:bodyPr/>
          <a:lstStyle/>
          <a:p>
            <a:r>
              <a:rPr lang="el-GR" dirty="0" smtClean="0"/>
              <a:t>Η </a:t>
            </a:r>
            <a:r>
              <a:rPr lang="el-GR" dirty="0" err="1" smtClean="0"/>
              <a:t>πενικιλλίνη</a:t>
            </a:r>
            <a:r>
              <a:rPr lang="el-GR" dirty="0" smtClean="0"/>
              <a:t> χρησιμοποιείται σε συνδυασμό με κάποια </a:t>
            </a:r>
            <a:r>
              <a:rPr lang="el-GR" dirty="0" err="1" smtClean="0"/>
              <a:t>αμινογλυκοσίδη</a:t>
            </a:r>
            <a:r>
              <a:rPr lang="el-GR" dirty="0" smtClean="0"/>
              <a:t> για τη θεραπεία λοιμώξεων από εντεροκόκκους και </a:t>
            </a:r>
            <a:r>
              <a:rPr lang="en-US" dirty="0" err="1" smtClean="0"/>
              <a:t>Listeria</a:t>
            </a:r>
            <a:r>
              <a:rPr lang="en-US" dirty="0" smtClean="0"/>
              <a:t> </a:t>
            </a:r>
            <a:r>
              <a:rPr lang="en-US" dirty="0" err="1" smtClean="0"/>
              <a:t>monocytogenes</a:t>
            </a:r>
            <a:r>
              <a:rPr lang="el-GR" dirty="0" smtClean="0"/>
              <a:t>. Επίσης παραμένει σημαντικό φάρμακο στη θεραπεία οδοντικών λοιμώξεων, περιλαμβανομένης και της α- </a:t>
            </a:r>
            <a:r>
              <a:rPr lang="el-GR" dirty="0" err="1" smtClean="0"/>
              <a:t>κτινομυκητίασης</a:t>
            </a:r>
            <a:r>
              <a:rPr lang="el-GR" dirty="0" smtClean="0"/>
              <a:t>, μια και τα περισσότερα βακτήρια της στοματικής κοιλότητας είναι ευαίσθητα στην </a:t>
            </a:r>
            <a:r>
              <a:rPr lang="el-GR" dirty="0" err="1" smtClean="0"/>
              <a:t>πενικιλλίνη</a:t>
            </a:r>
            <a:r>
              <a:rPr lang="el-GR" dirty="0" smtClean="0"/>
              <a:t>.</a:t>
            </a:r>
          </a:p>
          <a:p>
            <a:endParaRPr lang="el-GR"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411807"/>
          </a:xfrm>
        </p:spPr>
        <p:txBody>
          <a:bodyPr>
            <a:normAutofit/>
          </a:bodyPr>
          <a:lstStyle/>
          <a:p>
            <a:r>
              <a:rPr lang="el-GR" dirty="0"/>
              <a:t>Λόγω της εκλεκτικής τους τοξικότητας, πολλά αντιβιοτικά έχουν μεγάλο </a:t>
            </a:r>
            <a:r>
              <a:rPr lang="el-GR" dirty="0" smtClean="0"/>
              <a:t>θεραπευτικό </a:t>
            </a:r>
            <a:r>
              <a:rPr lang="el-GR" dirty="0"/>
              <a:t>δείκτη </a:t>
            </a:r>
            <a:r>
              <a:rPr lang="en-US" dirty="0" smtClean="0"/>
              <a:t>  </a:t>
            </a:r>
            <a:r>
              <a:rPr lang="el-GR" dirty="0" smtClean="0"/>
              <a:t>(</a:t>
            </a:r>
            <a:r>
              <a:rPr lang="el-GR" dirty="0"/>
              <a:t>ο λόγος της τοξικής προς τη θεραπευτική </a:t>
            </a:r>
            <a:r>
              <a:rPr lang="el-GR" dirty="0" smtClean="0"/>
              <a:t>δόση).</a:t>
            </a:r>
            <a:endParaRPr lang="en-US" dirty="0" smtClean="0"/>
          </a:p>
          <a:p>
            <a:r>
              <a:rPr lang="el-GR" dirty="0" smtClean="0"/>
              <a:t> </a:t>
            </a:r>
            <a:r>
              <a:rPr lang="el-GR" dirty="0"/>
              <a:t>Η </a:t>
            </a:r>
            <a:r>
              <a:rPr lang="el-GR" dirty="0" err="1"/>
              <a:t>βακτηριοστατική</a:t>
            </a:r>
            <a:r>
              <a:rPr lang="el-GR" dirty="0"/>
              <a:t> ή η βακτηριοκτόνος δράση ενός </a:t>
            </a:r>
            <a:r>
              <a:rPr lang="el-GR" dirty="0" smtClean="0"/>
              <a:t>αντιβιοτικού </a:t>
            </a:r>
            <a:r>
              <a:rPr lang="el-GR" dirty="0"/>
              <a:t>εξαρτάται από τη συγκέντρωσή </a:t>
            </a:r>
            <a:r>
              <a:rPr lang="el-GR" dirty="0" smtClean="0"/>
              <a:t>του</a:t>
            </a:r>
            <a:r>
              <a:rPr lang="en-US" dirty="0" smtClean="0"/>
              <a:t>.</a:t>
            </a:r>
            <a:endParaRPr lang="el-GR" dirty="0"/>
          </a:p>
          <a:p>
            <a:r>
              <a:rPr lang="el-GR" dirty="0"/>
              <a:t>Η δραστικότητα ενός αντιβιοτικού σε κάποιο συγκεκριμένο </a:t>
            </a:r>
            <a:r>
              <a:rPr lang="el-GR" dirty="0" smtClean="0"/>
              <a:t>βακτήριο</a:t>
            </a:r>
            <a:r>
              <a:rPr lang="el-GR" dirty="0"/>
              <a:t>, μπορεί να προσδιοριστεί εύκολα στο εργαστήριο. </a:t>
            </a:r>
          </a:p>
          <a:p>
            <a:endParaRPr lang="el-GR" dirty="0"/>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857916"/>
          </a:xfrm>
        </p:spPr>
        <p:txBody>
          <a:bodyPr/>
          <a:lstStyle/>
          <a:p>
            <a:r>
              <a:rPr lang="el-GR" dirty="0" smtClean="0"/>
              <a:t>Όταν η </a:t>
            </a:r>
            <a:r>
              <a:rPr lang="el-GR" dirty="0" err="1" smtClean="0"/>
              <a:t>πενικιλλίνη</a:t>
            </a:r>
            <a:r>
              <a:rPr lang="el-GR" dirty="0" smtClean="0"/>
              <a:t> </a:t>
            </a:r>
            <a:r>
              <a:rPr lang="en-US" dirty="0" smtClean="0"/>
              <a:t>G</a:t>
            </a:r>
            <a:r>
              <a:rPr lang="el-GR" dirty="0" smtClean="0"/>
              <a:t> χορηγείται ενδοφλέβια σε μεγάλες δόσεις, οι συγκεντρώσεις στο εγκεφαλονωτιαίο υγρό είναι επαρκείς για τη θεραπεία </a:t>
            </a:r>
            <a:r>
              <a:rPr lang="el-GR" dirty="0" err="1" smtClean="0"/>
              <a:t>νευροσύφιλης</a:t>
            </a:r>
            <a:r>
              <a:rPr lang="el-GR" dirty="0" smtClean="0"/>
              <a:t> και μηνιγγίτιδας που οφείλεται σε </a:t>
            </a:r>
            <a:r>
              <a:rPr lang="en-US" dirty="0" smtClean="0"/>
              <a:t>S</a:t>
            </a:r>
            <a:r>
              <a:rPr lang="el-GR" dirty="0" smtClean="0"/>
              <a:t>. </a:t>
            </a:r>
            <a:r>
              <a:rPr lang="en-US" dirty="0" err="1" smtClean="0"/>
              <a:t>pneumoniae</a:t>
            </a:r>
            <a:r>
              <a:rPr lang="el-GR" dirty="0" smtClean="0"/>
              <a:t> και </a:t>
            </a:r>
            <a:r>
              <a:rPr lang="en-US" dirty="0" err="1" smtClean="0"/>
              <a:t>Neisseria</a:t>
            </a:r>
            <a:r>
              <a:rPr lang="en-US" dirty="0" smtClean="0"/>
              <a:t> </a:t>
            </a:r>
            <a:r>
              <a:rPr lang="en-US" dirty="0" err="1" smtClean="0"/>
              <a:t>meningitidis</a:t>
            </a:r>
            <a:endParaRPr lang="el-GR" dirty="0" smtClean="0"/>
          </a:p>
          <a:p>
            <a:r>
              <a:rPr lang="el-GR" dirty="0" smtClean="0"/>
              <a:t>Οι </a:t>
            </a:r>
            <a:r>
              <a:rPr lang="el-GR" dirty="0" err="1" smtClean="0"/>
              <a:t>αντισταφυλοκοκκικές</a:t>
            </a:r>
            <a:r>
              <a:rPr lang="el-GR" dirty="0" smtClean="0"/>
              <a:t> </a:t>
            </a:r>
            <a:r>
              <a:rPr lang="el-GR" dirty="0" err="1" smtClean="0"/>
              <a:t>πενικιλλίνες</a:t>
            </a:r>
            <a:r>
              <a:rPr lang="el-GR" dirty="0" smtClean="0"/>
              <a:t> είναι ανθεκτικές στη στα­φυλοκοκκική                                β-</a:t>
            </a:r>
            <a:r>
              <a:rPr lang="el-GR" dirty="0" err="1" smtClean="0"/>
              <a:t>λακταμάση</a:t>
            </a:r>
            <a:endParaRPr lang="el-GR" dirty="0" smtClean="0"/>
          </a:p>
          <a:p>
            <a:pPr>
              <a:buNone/>
            </a:pPr>
            <a:endParaRPr lang="el-GR" dirty="0"/>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6000792"/>
          </a:xfrm>
        </p:spPr>
        <p:txBody>
          <a:bodyPr>
            <a:normAutofit/>
          </a:bodyPr>
          <a:lstStyle/>
          <a:p>
            <a:r>
              <a:rPr lang="el-GR" dirty="0" smtClean="0"/>
              <a:t>Λίγο μετά την εισαγωγή της </a:t>
            </a:r>
            <a:r>
              <a:rPr lang="el-GR" dirty="0" err="1" smtClean="0"/>
              <a:t>πενικιλλίνης</a:t>
            </a:r>
            <a:r>
              <a:rPr lang="el-GR" dirty="0" smtClean="0"/>
              <a:t> για κλινική χρήση, τα πιο πολλά στελέχη </a:t>
            </a:r>
            <a:r>
              <a:rPr lang="el-GR" dirty="0" err="1" smtClean="0"/>
              <a:t>σταφυλοκόκκων</a:t>
            </a:r>
            <a:r>
              <a:rPr lang="el-GR" dirty="0" smtClean="0"/>
              <a:t> ανέπτυξαν αντοχή στην </a:t>
            </a:r>
            <a:r>
              <a:rPr lang="el-GR" dirty="0" err="1" smtClean="0"/>
              <a:t>πενικιλλίνη</a:t>
            </a:r>
            <a:r>
              <a:rPr lang="el-GR" dirty="0" smtClean="0"/>
              <a:t>, λόγω παραγωγής </a:t>
            </a:r>
            <a:r>
              <a:rPr lang="el-GR" dirty="0" err="1" smtClean="0"/>
              <a:t>πενικιλλινάσης</a:t>
            </a:r>
            <a:r>
              <a:rPr lang="el-GR" dirty="0" smtClean="0"/>
              <a:t>   (β-</a:t>
            </a:r>
            <a:r>
              <a:rPr lang="el-GR" dirty="0" err="1" smtClean="0"/>
              <a:t>λακταμάσ</a:t>
            </a:r>
            <a:r>
              <a:rPr lang="el-GR" dirty="0" smtClean="0"/>
              <a:t>η). Για το λόγο αυτό σχεδιάστηκαν αρκετές </a:t>
            </a:r>
            <a:r>
              <a:rPr lang="el-GR" dirty="0" err="1" smtClean="0"/>
              <a:t>πενικιλλίνες</a:t>
            </a:r>
            <a:r>
              <a:rPr lang="el-GR" dirty="0" smtClean="0"/>
              <a:t>, σταθερές στη στα­φυλοκοκκική β-</a:t>
            </a:r>
            <a:r>
              <a:rPr lang="el-GR" dirty="0" err="1" smtClean="0"/>
              <a:t>λακταμάση</a:t>
            </a:r>
            <a:r>
              <a:rPr lang="el-GR" dirty="0" smtClean="0"/>
              <a:t> .                               Η πρώτη από αυτές τις </a:t>
            </a:r>
            <a:r>
              <a:rPr lang="el-GR" dirty="0" err="1" smtClean="0"/>
              <a:t>αντισταφυλοκοκκικές</a:t>
            </a:r>
            <a:r>
              <a:rPr lang="el-GR" dirty="0" smtClean="0"/>
              <a:t> </a:t>
            </a:r>
            <a:r>
              <a:rPr lang="el-GR" dirty="0" err="1" smtClean="0"/>
              <a:t>πενικιλλίνες</a:t>
            </a:r>
            <a:r>
              <a:rPr lang="el-GR" dirty="0" smtClean="0"/>
              <a:t> ήταν η </a:t>
            </a:r>
            <a:r>
              <a:rPr lang="el-GR" dirty="0" err="1" smtClean="0"/>
              <a:t>μεθικιλλίνη</a:t>
            </a:r>
            <a:r>
              <a:rPr lang="el-GR" dirty="0" smtClean="0"/>
              <a:t>, η οποία σήμερα σπάνια χρησιμοποιείται, γιατί έχει συνδεθεί με σχετικά αυξημένη πιθανότητα εμφάνισης αλλεργικής διάμεσης νεφρίτιδας. </a:t>
            </a:r>
            <a:endParaRPr lang="el-GR" dirty="0"/>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5857916"/>
          </a:xfrm>
        </p:spPr>
        <p:txBody>
          <a:bodyPr>
            <a:normAutofit fontScale="92500"/>
          </a:bodyPr>
          <a:lstStyle/>
          <a:p>
            <a:r>
              <a:rPr lang="el-GR" dirty="0" smtClean="0"/>
              <a:t>Αντί της </a:t>
            </a:r>
            <a:r>
              <a:rPr lang="el-GR" dirty="0" err="1" smtClean="0"/>
              <a:t>μεθικιλλίνης</a:t>
            </a:r>
            <a:r>
              <a:rPr lang="el-GR" dirty="0" smtClean="0"/>
              <a:t> προτιμάται η </a:t>
            </a:r>
            <a:r>
              <a:rPr lang="el-GR" dirty="0" err="1" smtClean="0"/>
              <a:t>ναφκιλλίνη</a:t>
            </a:r>
            <a:r>
              <a:rPr lang="el-GR" dirty="0" smtClean="0"/>
              <a:t> ή κάποια από τις </a:t>
            </a:r>
            <a:r>
              <a:rPr lang="el-GR" dirty="0" err="1" smtClean="0"/>
              <a:t>ισοξαζολικές</a:t>
            </a:r>
            <a:r>
              <a:rPr lang="el-GR" dirty="0" smtClean="0"/>
              <a:t> </a:t>
            </a:r>
            <a:r>
              <a:rPr lang="el-GR" dirty="0" err="1" smtClean="0"/>
              <a:t>πενικιλλίνες</a:t>
            </a:r>
            <a:r>
              <a:rPr lang="el-GR" dirty="0" smtClean="0"/>
              <a:t>. Οι </a:t>
            </a:r>
            <a:r>
              <a:rPr lang="el-GR" dirty="0" err="1" smtClean="0"/>
              <a:t>ισοξαζολικές</a:t>
            </a:r>
            <a:r>
              <a:rPr lang="el-GR" dirty="0" smtClean="0"/>
              <a:t> </a:t>
            </a:r>
            <a:r>
              <a:rPr lang="el-GR" dirty="0" err="1" smtClean="0"/>
              <a:t>πενικιλλίνες</a:t>
            </a:r>
            <a:r>
              <a:rPr lang="el-GR" dirty="0" smtClean="0"/>
              <a:t> έχουν σαν μητρικό φάρμακο την </a:t>
            </a:r>
            <a:r>
              <a:rPr lang="el-GR" dirty="0" err="1" smtClean="0"/>
              <a:t>οξακιλλίνη</a:t>
            </a:r>
            <a:r>
              <a:rPr lang="el-GR" dirty="0" smtClean="0"/>
              <a:t>. Η αντικατάσταση υδρογόνου από ένα άτομο χλωρίου, δύο άτομα χλωρίου ή ένα άτομο χλωρίου και ένα άτομο φθορίου, καταλήγει στην </a:t>
            </a:r>
            <a:r>
              <a:rPr lang="el-GR" dirty="0" err="1" smtClean="0"/>
              <a:t>κλοξακιλλίνη</a:t>
            </a:r>
            <a:r>
              <a:rPr lang="el-GR" dirty="0" smtClean="0"/>
              <a:t>, </a:t>
            </a:r>
            <a:r>
              <a:rPr lang="el-GR" dirty="0" err="1" smtClean="0"/>
              <a:t>δικλοξακιλλίνη</a:t>
            </a:r>
            <a:r>
              <a:rPr lang="el-GR" dirty="0" smtClean="0"/>
              <a:t> και </a:t>
            </a:r>
            <a:r>
              <a:rPr lang="el-GR" dirty="0" err="1" smtClean="0"/>
              <a:t>φλουκλοξακιλλίνη</a:t>
            </a:r>
            <a:r>
              <a:rPr lang="el-GR" dirty="0" smtClean="0"/>
              <a:t> αντίστοιχα.</a:t>
            </a:r>
          </a:p>
          <a:p>
            <a:r>
              <a:rPr lang="el-GR" dirty="0" smtClean="0"/>
              <a:t>Η </a:t>
            </a:r>
            <a:r>
              <a:rPr lang="el-GR" dirty="0" err="1" smtClean="0"/>
              <a:t>ναφκιλλίνη</a:t>
            </a:r>
            <a:r>
              <a:rPr lang="el-GR" dirty="0" smtClean="0"/>
              <a:t> και οι </a:t>
            </a:r>
            <a:r>
              <a:rPr lang="el-GR" dirty="0" err="1" smtClean="0"/>
              <a:t>ισοξαζολικές</a:t>
            </a:r>
            <a:r>
              <a:rPr lang="el-GR" dirty="0" smtClean="0"/>
              <a:t> </a:t>
            </a:r>
            <a:r>
              <a:rPr lang="el-GR" dirty="0" err="1" smtClean="0"/>
              <a:t>πενικιλλίνες</a:t>
            </a:r>
            <a:r>
              <a:rPr lang="el-GR" dirty="0" smtClean="0"/>
              <a:t> χρησιμοποιούνται κατά των σταφυλοκοκκικών λοιμώξεων, αλλά δεν είναι δραστικές κατά των ανθεκτικών στη </a:t>
            </a:r>
            <a:r>
              <a:rPr lang="el-GR" dirty="0" err="1" smtClean="0"/>
              <a:t>μεθικιλλίνη</a:t>
            </a:r>
            <a:r>
              <a:rPr lang="el-GR" dirty="0" smtClean="0"/>
              <a:t> στελεχών.</a:t>
            </a:r>
            <a:endParaRPr lang="el-GR" dirty="0"/>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554683"/>
          </a:xfrm>
        </p:spPr>
        <p:txBody>
          <a:bodyPr>
            <a:normAutofit fontScale="92500" lnSpcReduction="10000"/>
          </a:bodyPr>
          <a:lstStyle/>
          <a:p>
            <a:r>
              <a:rPr lang="el-GR" dirty="0" smtClean="0"/>
              <a:t>Η </a:t>
            </a:r>
            <a:r>
              <a:rPr lang="el-GR" dirty="0" err="1" smtClean="0"/>
              <a:t>αντιμικροβιακή</a:t>
            </a:r>
            <a:r>
              <a:rPr lang="el-GR" dirty="0" smtClean="0"/>
              <a:t> δραστικότητα των τεσσάρων </a:t>
            </a:r>
            <a:r>
              <a:rPr lang="el-GR" dirty="0" err="1" smtClean="0"/>
              <a:t>ισοξαζολικών</a:t>
            </a:r>
            <a:r>
              <a:rPr lang="el-GR" dirty="0" smtClean="0"/>
              <a:t> </a:t>
            </a:r>
            <a:r>
              <a:rPr lang="el-GR" dirty="0" err="1" smtClean="0"/>
              <a:t>πενικιλλινών</a:t>
            </a:r>
            <a:r>
              <a:rPr lang="el-GR" dirty="0" smtClean="0"/>
              <a:t> είναι παρόμοια, διαφέρουν όμως ως προς την απορρόφησή τους όταν χορηγούνται από το στόμα, με την </a:t>
            </a:r>
            <a:r>
              <a:rPr lang="el-GR" dirty="0" err="1" smtClean="0"/>
              <a:t>οξακιλλίνη</a:t>
            </a:r>
            <a:r>
              <a:rPr lang="el-GR" dirty="0" smtClean="0"/>
              <a:t> να υστερεί σημαντικά έναντι των άλλων τριών.                                                                       Η </a:t>
            </a:r>
            <a:r>
              <a:rPr lang="el-GR" dirty="0" err="1" smtClean="0"/>
              <a:t>ναφκιλλίνη</a:t>
            </a:r>
            <a:r>
              <a:rPr lang="el-GR" dirty="0" smtClean="0"/>
              <a:t>, η οποία δεν είναι </a:t>
            </a:r>
            <a:r>
              <a:rPr lang="el-GR" dirty="0" err="1" smtClean="0"/>
              <a:t>ισοξαζολική</a:t>
            </a:r>
            <a:r>
              <a:rPr lang="el-GR" dirty="0" smtClean="0"/>
              <a:t> </a:t>
            </a:r>
            <a:r>
              <a:rPr lang="el-GR" dirty="0" err="1" smtClean="0"/>
              <a:t>πενικιλλίνη</a:t>
            </a:r>
            <a:r>
              <a:rPr lang="el-GR" dirty="0" smtClean="0"/>
              <a:t>, δεν απορροφάται καλά όταν χορηγείται από το στόμα και έτσι χρησιμοποιείται παρεντερικά.</a:t>
            </a:r>
          </a:p>
          <a:p>
            <a:r>
              <a:rPr lang="el-GR" dirty="0" smtClean="0"/>
              <a:t>Οι </a:t>
            </a:r>
            <a:r>
              <a:rPr lang="el-GR" dirty="0" err="1" smtClean="0"/>
              <a:t>αμινοττενικιλλίνες</a:t>
            </a:r>
            <a:r>
              <a:rPr lang="el-GR" dirty="0" smtClean="0"/>
              <a:t> έχουν αυξημένη δραστικότητα κατά των </a:t>
            </a:r>
            <a:r>
              <a:rPr lang="en-US" dirty="0" smtClean="0"/>
              <a:t>Gram</a:t>
            </a:r>
            <a:r>
              <a:rPr lang="el-GR" dirty="0" smtClean="0"/>
              <a:t>-αρνητικών αερόβιων βακτηρίων</a:t>
            </a:r>
          </a:p>
          <a:p>
            <a:endParaRPr lang="el-GR" dirty="0"/>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6072230"/>
          </a:xfrm>
        </p:spPr>
        <p:txBody>
          <a:bodyPr>
            <a:normAutofit lnSpcReduction="10000"/>
          </a:bodyPr>
          <a:lstStyle/>
          <a:p>
            <a:r>
              <a:rPr lang="el-GR" dirty="0" smtClean="0"/>
              <a:t>Η προσθήκη μιας </a:t>
            </a:r>
            <a:r>
              <a:rPr lang="el-GR" dirty="0" err="1" smtClean="0"/>
              <a:t>αμινομάδας</a:t>
            </a:r>
            <a:r>
              <a:rPr lang="el-GR" dirty="0" smtClean="0"/>
              <a:t> στην πλευρική αλυσίδα των </a:t>
            </a:r>
            <a:r>
              <a:rPr lang="el-GR" dirty="0" err="1" smtClean="0"/>
              <a:t>πενικιλλινών</a:t>
            </a:r>
            <a:r>
              <a:rPr lang="el-GR" dirty="0" smtClean="0"/>
              <a:t> οδηγεί στο σχηματισμό των </a:t>
            </a:r>
            <a:r>
              <a:rPr lang="el-GR" dirty="0" err="1" smtClean="0"/>
              <a:t>αμινοπενικιλλινών</a:t>
            </a:r>
            <a:r>
              <a:rPr lang="el-GR" dirty="0" smtClean="0"/>
              <a:t>, οι οποίες έχουν αυξημένη δραστικότητα κατά των </a:t>
            </a:r>
            <a:r>
              <a:rPr lang="en-US" dirty="0" smtClean="0"/>
              <a:t>Gram</a:t>
            </a:r>
            <a:r>
              <a:rPr lang="el-GR" dirty="0" smtClean="0"/>
              <a:t>-αρνητικών αερόβιων βακτηρίων αλλά, όπως και οι φυσικές </a:t>
            </a:r>
            <a:r>
              <a:rPr lang="el-GR" dirty="0" err="1" smtClean="0"/>
              <a:t>πενικιλλίνες</a:t>
            </a:r>
            <a:r>
              <a:rPr lang="el-GR" dirty="0" smtClean="0"/>
              <a:t>, δεν είναι ανθεκτικές στη σταφυλοκοκκική                                                                                  β-</a:t>
            </a:r>
            <a:r>
              <a:rPr lang="el-GR" dirty="0" err="1" smtClean="0"/>
              <a:t>λακταμάση</a:t>
            </a:r>
            <a:r>
              <a:rPr lang="el-GR" dirty="0" smtClean="0"/>
              <a:t> .                                                                     Ειδικότερα, οι </a:t>
            </a:r>
            <a:r>
              <a:rPr lang="el-GR" dirty="0" err="1" smtClean="0"/>
              <a:t>αμινοπενικιλλίνες</a:t>
            </a:r>
            <a:r>
              <a:rPr lang="el-GR" dirty="0" smtClean="0"/>
              <a:t> είναι δραστικές κατά πολλών στελεχών της Ε. </a:t>
            </a:r>
            <a:r>
              <a:rPr lang="en-US" dirty="0" smtClean="0"/>
              <a:t>coli</a:t>
            </a:r>
            <a:r>
              <a:rPr lang="el-GR" dirty="0" smtClean="0"/>
              <a:t>, </a:t>
            </a:r>
            <a:r>
              <a:rPr lang="en-US" dirty="0" smtClean="0"/>
              <a:t>Proteus mirabilis</a:t>
            </a:r>
            <a:r>
              <a:rPr lang="el-GR" dirty="0" smtClean="0"/>
              <a:t> και κατά του 70% περίπου των στελεχών του Η. </a:t>
            </a:r>
            <a:r>
              <a:rPr lang="en-US" dirty="0" err="1" smtClean="0"/>
              <a:t>influenzae</a:t>
            </a:r>
            <a:r>
              <a:rPr lang="el-GR" dirty="0" smtClean="0"/>
              <a:t>.</a:t>
            </a:r>
            <a:br>
              <a:rPr lang="el-GR" dirty="0" smtClean="0"/>
            </a:br>
            <a:endParaRPr lang="el-GR" dirty="0"/>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857916"/>
          </a:xfrm>
        </p:spPr>
        <p:txBody>
          <a:bodyPr>
            <a:normAutofit fontScale="92500" lnSpcReduction="20000"/>
          </a:bodyPr>
          <a:lstStyle/>
          <a:p>
            <a:pPr>
              <a:buNone/>
            </a:pPr>
            <a:r>
              <a:rPr lang="el-GR" dirty="0" smtClean="0"/>
              <a:t>Επίσης είναι δραστικές κατά μερικών στελεχών των ειδών </a:t>
            </a:r>
            <a:r>
              <a:rPr lang="en-US" dirty="0" smtClean="0"/>
              <a:t>Salmonella</a:t>
            </a:r>
            <a:r>
              <a:rPr lang="el-GR" dirty="0" smtClean="0"/>
              <a:t> και </a:t>
            </a:r>
            <a:r>
              <a:rPr lang="en-US" dirty="0" err="1" smtClean="0"/>
              <a:t>Shigella</a:t>
            </a:r>
            <a:r>
              <a:rPr lang="el-GR" dirty="0" smtClean="0"/>
              <a:t>. Είναι λίγο πιο δραστικές από την πενικιλίνη </a:t>
            </a:r>
            <a:r>
              <a:rPr lang="en-US" dirty="0" smtClean="0"/>
              <a:t>G</a:t>
            </a:r>
            <a:r>
              <a:rPr lang="el-GR" dirty="0" smtClean="0"/>
              <a:t> κατά των εντεροκόκκων και του </a:t>
            </a:r>
            <a:r>
              <a:rPr lang="en-US" dirty="0" smtClean="0"/>
              <a:t>L</a:t>
            </a:r>
            <a:r>
              <a:rPr lang="el-GR" dirty="0" smtClean="0"/>
              <a:t>. </a:t>
            </a:r>
            <a:r>
              <a:rPr lang="en-US" dirty="0" err="1" smtClean="0"/>
              <a:t>monocytogenes</a:t>
            </a:r>
            <a:r>
              <a:rPr lang="el-GR" dirty="0" smtClean="0"/>
              <a:t>, αλλά χωρίς την προσθήκη κάποιας </a:t>
            </a:r>
            <a:r>
              <a:rPr lang="el-GR" dirty="0" err="1" smtClean="0"/>
              <a:t>αμινογλυκοσίδης</a:t>
            </a:r>
            <a:r>
              <a:rPr lang="el-GR" dirty="0" smtClean="0"/>
              <a:t> τόσο οι </a:t>
            </a:r>
            <a:r>
              <a:rPr lang="el-GR" dirty="0" err="1" smtClean="0"/>
              <a:t>αμινοπενικιλλίνες</a:t>
            </a:r>
            <a:r>
              <a:rPr lang="el-GR" dirty="0" smtClean="0"/>
              <a:t> όσο και η </a:t>
            </a:r>
            <a:r>
              <a:rPr lang="el-GR" dirty="0" err="1" smtClean="0"/>
              <a:t>πενικιλλίνη</a:t>
            </a:r>
            <a:r>
              <a:rPr lang="el-GR" dirty="0" smtClean="0"/>
              <a:t> </a:t>
            </a:r>
            <a:r>
              <a:rPr lang="en-US" dirty="0" smtClean="0"/>
              <a:t>G</a:t>
            </a:r>
            <a:r>
              <a:rPr lang="el-GR" dirty="0" smtClean="0"/>
              <a:t> είναι μόνο </a:t>
            </a:r>
            <a:r>
              <a:rPr lang="el-GR" dirty="0" err="1" smtClean="0"/>
              <a:t>βακτηριο</a:t>
            </a:r>
            <a:r>
              <a:rPr lang="el-GR" dirty="0" smtClean="0"/>
              <a:t>- στατικές κατά των πιο πάνω μικροοργανισμών.</a:t>
            </a:r>
          </a:p>
          <a:p>
            <a:pPr>
              <a:buNone/>
            </a:pPr>
            <a:r>
              <a:rPr lang="el-GR" dirty="0" smtClean="0"/>
              <a:t>Οι δύο πιο σημαντικές </a:t>
            </a:r>
            <a:r>
              <a:rPr lang="el-GR" dirty="0" err="1" smtClean="0"/>
              <a:t>αμινοπενικιλλίνες</a:t>
            </a:r>
            <a:r>
              <a:rPr lang="el-GR" dirty="0" smtClean="0"/>
              <a:t> είναι η </a:t>
            </a:r>
            <a:r>
              <a:rPr lang="el-GR" dirty="0" err="1" smtClean="0"/>
              <a:t>αμπικιλλίνη</a:t>
            </a:r>
            <a:r>
              <a:rPr lang="el-GR" dirty="0" smtClean="0"/>
              <a:t> και η </a:t>
            </a:r>
            <a:r>
              <a:rPr lang="el-GR" dirty="0" err="1" smtClean="0"/>
              <a:t>αμοξυκιλλίνη</a:t>
            </a:r>
            <a:r>
              <a:rPr lang="el-GR" dirty="0" smtClean="0"/>
              <a:t> .                                      Για την </a:t>
            </a:r>
            <a:r>
              <a:rPr lang="el-GR" dirty="0" err="1" smtClean="0"/>
              <a:t>αμπικιλλίνη</a:t>
            </a:r>
            <a:r>
              <a:rPr lang="el-GR" dirty="0" smtClean="0"/>
              <a:t> προτιμάται η ενδοφλέβια χορήγηση, ενώ η </a:t>
            </a:r>
            <a:r>
              <a:rPr lang="el-GR" dirty="0" err="1" smtClean="0"/>
              <a:t>αμοξυκιλλίνη</a:t>
            </a:r>
            <a:r>
              <a:rPr lang="el-GR" dirty="0" smtClean="0"/>
              <a:t>, λόγω της καλύτερης </a:t>
            </a:r>
            <a:r>
              <a:rPr lang="el-GR" dirty="0" err="1" smtClean="0"/>
              <a:t>βιοδιαθεσιμότητάς</a:t>
            </a:r>
            <a:r>
              <a:rPr lang="el-GR" dirty="0" smtClean="0"/>
              <a:t> της χορηγείται από το στόμα.</a:t>
            </a:r>
          </a:p>
          <a:p>
            <a:endParaRPr lang="el-GR" dirty="0"/>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472518" cy="5929354"/>
          </a:xfrm>
        </p:spPr>
        <p:txBody>
          <a:bodyPr>
            <a:normAutofit lnSpcReduction="10000"/>
          </a:bodyPr>
          <a:lstStyle/>
          <a:p>
            <a:r>
              <a:rPr lang="el-GR" dirty="0" smtClean="0"/>
              <a:t>Οι </a:t>
            </a:r>
            <a:r>
              <a:rPr lang="el-GR" dirty="0" err="1" smtClean="0"/>
              <a:t>αμινοπενικιλλίνες</a:t>
            </a:r>
            <a:r>
              <a:rPr lang="el-GR" dirty="0" smtClean="0"/>
              <a:t> χρησιμοποιούνται κατά λοιμώξεων του α­ναπνευστικού που οφείλονται στην κοινωνική επαφή, λόγω της δραστικότητάς τους κατά του </a:t>
            </a:r>
            <a:r>
              <a:rPr lang="en-US" dirty="0" smtClean="0"/>
              <a:t>S</a:t>
            </a:r>
            <a:r>
              <a:rPr lang="el-GR" dirty="0" smtClean="0"/>
              <a:t>. </a:t>
            </a:r>
            <a:r>
              <a:rPr lang="en-US" dirty="0" err="1" smtClean="0"/>
              <a:t>pneumoniae</a:t>
            </a:r>
            <a:r>
              <a:rPr lang="el-GR" dirty="0" smtClean="0"/>
              <a:t> και Η. </a:t>
            </a:r>
            <a:r>
              <a:rPr lang="en-US" dirty="0" err="1" smtClean="0"/>
              <a:t>influenzae</a:t>
            </a:r>
            <a:r>
              <a:rPr lang="el-GR" dirty="0" smtClean="0"/>
              <a:t>.  Η </a:t>
            </a:r>
            <a:r>
              <a:rPr lang="el-GR" dirty="0" err="1" smtClean="0"/>
              <a:t>αμοξυκιλλίνη</a:t>
            </a:r>
            <a:r>
              <a:rPr lang="el-GR" dirty="0" smtClean="0"/>
              <a:t> μπορεί να χρησιμοποιηθεί σε ουρολοιμώξεις χωρίς επιπλοκές, αν και ο συνδυασμός </a:t>
            </a:r>
            <a:r>
              <a:rPr lang="el-GR" dirty="0" err="1" smtClean="0"/>
              <a:t>τριμεθοπρίμης</a:t>
            </a:r>
            <a:r>
              <a:rPr lang="el-GR" dirty="0" smtClean="0"/>
              <a:t>- </a:t>
            </a:r>
            <a:r>
              <a:rPr lang="el-GR" dirty="0" err="1" smtClean="0"/>
              <a:t>σουλφαμεθοξαζόλης</a:t>
            </a:r>
            <a:r>
              <a:rPr lang="el-GR" dirty="0" smtClean="0"/>
              <a:t>  προτιμάται γιατί είναι πιο αποτελεσματικός.                                                                    Η </a:t>
            </a:r>
            <a:r>
              <a:rPr lang="el-GR" dirty="0" err="1" smtClean="0"/>
              <a:t>αμπικιλλίνη</a:t>
            </a:r>
            <a:r>
              <a:rPr lang="el-GR" dirty="0" smtClean="0"/>
              <a:t> ενδοφλεβίως χρησιμοποιείται συχνά σε συνδυασμό με </a:t>
            </a:r>
            <a:r>
              <a:rPr lang="el-GR" dirty="0" err="1" smtClean="0"/>
              <a:t>γενταμικίνη</a:t>
            </a:r>
            <a:r>
              <a:rPr lang="el-GR" dirty="0" smtClean="0"/>
              <a:t> για τη θεραπεία λοιμώξεων από εντερόκοκκους και                     </a:t>
            </a:r>
            <a:r>
              <a:rPr lang="en-US" dirty="0" smtClean="0"/>
              <a:t>L</a:t>
            </a:r>
            <a:r>
              <a:rPr lang="el-GR" dirty="0" smtClean="0"/>
              <a:t>. </a:t>
            </a:r>
            <a:r>
              <a:rPr lang="en-US" dirty="0" smtClean="0"/>
              <a:t>mono</a:t>
            </a:r>
            <a:r>
              <a:rPr lang="el-GR" dirty="0" smtClean="0"/>
              <a:t>­</a:t>
            </a:r>
            <a:r>
              <a:rPr lang="en-US" dirty="0" err="1" smtClean="0"/>
              <a:t>cytogenes</a:t>
            </a:r>
            <a:r>
              <a:rPr lang="el-GR" dirty="0" smtClean="0"/>
              <a:t>.</a:t>
            </a:r>
            <a:endParaRPr lang="el-GR" dirty="0"/>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7"/>
            <a:ext cx="8229600" cy="4214842"/>
          </a:xfrm>
        </p:spPr>
        <p:txBody>
          <a:bodyPr>
            <a:normAutofit/>
          </a:bodyPr>
          <a:lstStyle/>
          <a:p>
            <a:r>
              <a:rPr lang="el-GR" dirty="0" smtClean="0"/>
              <a:t>Μεγάλες ενδοφλέβιες δόσεις </a:t>
            </a:r>
            <a:r>
              <a:rPr lang="el-GR" dirty="0" err="1" smtClean="0"/>
              <a:t>αμπικιλλίνης</a:t>
            </a:r>
            <a:r>
              <a:rPr lang="el-GR" dirty="0" smtClean="0"/>
              <a:t> δίνουν συγκεντρώσεις φαρμάκου στο εγκεφαλονωτιαίο υγρό ικανές για</a:t>
            </a:r>
          </a:p>
          <a:p>
            <a:r>
              <a:rPr lang="el-GR" dirty="0" smtClean="0"/>
              <a:t>την αντιμετώπιση μηνιγγίτιδας λόγω </a:t>
            </a:r>
            <a:r>
              <a:rPr lang="en-US" dirty="0" smtClean="0"/>
              <a:t>S</a:t>
            </a:r>
            <a:r>
              <a:rPr lang="el-GR" dirty="0" smtClean="0"/>
              <a:t>. </a:t>
            </a:r>
            <a:r>
              <a:rPr lang="en-US" dirty="0" err="1" smtClean="0"/>
              <a:t>pneumoniae</a:t>
            </a:r>
            <a:r>
              <a:rPr lang="el-GR" dirty="0" smtClean="0"/>
              <a:t>, Ν. </a:t>
            </a:r>
            <a:r>
              <a:rPr lang="en-US" dirty="0" err="1" smtClean="0"/>
              <a:t>meningi</a:t>
            </a:r>
            <a:r>
              <a:rPr lang="el-GR" dirty="0" smtClean="0"/>
              <a:t>­</a:t>
            </a:r>
            <a:r>
              <a:rPr lang="en-US" dirty="0" err="1" smtClean="0"/>
              <a:t>tidis</a:t>
            </a:r>
            <a:r>
              <a:rPr lang="el-GR" dirty="0" smtClean="0"/>
              <a:t> και ευαίσθητων στελεχών Η. </a:t>
            </a:r>
            <a:r>
              <a:rPr lang="en-US" dirty="0" err="1" smtClean="0"/>
              <a:t>influenzae</a:t>
            </a:r>
            <a:r>
              <a:rPr lang="el-GR" dirty="0" smtClean="0"/>
              <a:t>.</a:t>
            </a:r>
          </a:p>
          <a:p>
            <a:endParaRPr lang="el-GR" dirty="0"/>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143668"/>
          </a:xfrm>
        </p:spPr>
        <p:txBody>
          <a:bodyPr/>
          <a:lstStyle/>
          <a:p>
            <a:pPr>
              <a:buNone/>
            </a:pPr>
            <a:r>
              <a:rPr lang="el-GR" b="1" dirty="0" smtClean="0"/>
              <a:t>Οι </a:t>
            </a:r>
            <a:r>
              <a:rPr lang="el-GR" b="1" dirty="0" err="1" smtClean="0"/>
              <a:t>αντιψευδομοναδικές</a:t>
            </a:r>
            <a:r>
              <a:rPr lang="el-GR" b="1" dirty="0" smtClean="0"/>
              <a:t> </a:t>
            </a:r>
            <a:r>
              <a:rPr lang="el-GR" b="1" dirty="0" err="1" smtClean="0"/>
              <a:t>πενικιλλίνες</a:t>
            </a:r>
            <a:r>
              <a:rPr lang="el-GR" b="1" dirty="0" smtClean="0"/>
              <a:t> είναι</a:t>
            </a:r>
            <a:r>
              <a:rPr lang="el-GR" b="1" i="1" dirty="0" smtClean="0"/>
              <a:t> ευρέως</a:t>
            </a:r>
            <a:r>
              <a:rPr lang="el-GR" b="1" dirty="0" smtClean="0"/>
              <a:t> φάσματος </a:t>
            </a:r>
            <a:r>
              <a:rPr lang="el-GR" b="1" dirty="0" err="1" smtClean="0"/>
              <a:t>αμινοπενικιλλίνες</a:t>
            </a:r>
            <a:endParaRPr lang="el-GR" b="1" dirty="0" smtClean="0"/>
          </a:p>
          <a:p>
            <a:r>
              <a:rPr lang="el-GR" dirty="0" smtClean="0"/>
              <a:t>Οι </a:t>
            </a:r>
            <a:r>
              <a:rPr lang="el-GR" dirty="0" err="1" smtClean="0"/>
              <a:t>αντιψευδομοναδικές</a:t>
            </a:r>
            <a:r>
              <a:rPr lang="el-GR" dirty="0" smtClean="0"/>
              <a:t> </a:t>
            </a:r>
            <a:r>
              <a:rPr lang="el-GR" dirty="0" err="1" smtClean="0"/>
              <a:t>πενικιλλίνες</a:t>
            </a:r>
            <a:r>
              <a:rPr lang="el-GR" dirty="0" smtClean="0"/>
              <a:t> μπορούν να θεωρηθούν σαν ευρέως φάσματος </a:t>
            </a:r>
            <a:r>
              <a:rPr lang="el-GR" dirty="0" err="1" smtClean="0"/>
              <a:t>αμινοπενικιλλίνες</a:t>
            </a:r>
            <a:r>
              <a:rPr lang="el-GR" dirty="0" smtClean="0"/>
              <a:t>, γιατί έχουν γενικά το ίδιο φάσμα δραστικότητας με τις </a:t>
            </a:r>
            <a:r>
              <a:rPr lang="el-GR" dirty="0" err="1" smtClean="0"/>
              <a:t>αμινοπενικιλλίνες</a:t>
            </a:r>
            <a:r>
              <a:rPr lang="el-GR" dirty="0" smtClean="0"/>
              <a:t> και επιπλέον δρουν κατά </a:t>
            </a:r>
            <a:r>
              <a:rPr lang="en-US" dirty="0" smtClean="0"/>
              <a:t>Gram</a:t>
            </a:r>
            <a:r>
              <a:rPr lang="el-GR" dirty="0" smtClean="0"/>
              <a:t>-αρνητικών αερόβιων βακτηρίων, περιλαμβανομένης της </a:t>
            </a:r>
            <a:r>
              <a:rPr lang="en-US" dirty="0" smtClean="0"/>
              <a:t>Pseudomonas </a:t>
            </a:r>
            <a:r>
              <a:rPr lang="en-US" dirty="0" err="1" smtClean="0"/>
              <a:t>aeruginosa</a:t>
            </a:r>
            <a:r>
              <a:rPr lang="el-GR" dirty="0" smtClean="0"/>
              <a:t>.                                                                      Δεν είναι ανθεκτικές στη β- </a:t>
            </a:r>
            <a:r>
              <a:rPr lang="el-GR" dirty="0" err="1" smtClean="0"/>
              <a:t>λακταμάση</a:t>
            </a:r>
            <a:r>
              <a:rPr lang="el-GR" dirty="0" smtClean="0"/>
              <a:t> των </a:t>
            </a:r>
            <a:r>
              <a:rPr lang="el-GR" dirty="0" err="1" smtClean="0"/>
              <a:t>σταφυλοκόκκων</a:t>
            </a:r>
            <a:r>
              <a:rPr lang="el-GR" dirty="0" smtClean="0"/>
              <a:t>.</a:t>
            </a:r>
          </a:p>
          <a:p>
            <a:endParaRPr lang="el-GR" dirty="0"/>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411807"/>
          </a:xfrm>
        </p:spPr>
        <p:txBody>
          <a:bodyPr>
            <a:normAutofit fontScale="92500" lnSpcReduction="10000"/>
          </a:bodyPr>
          <a:lstStyle/>
          <a:p>
            <a:r>
              <a:rPr lang="el-GR" dirty="0" smtClean="0"/>
              <a:t>Υπάρχουν δύο υποδιαιρέσεις των </a:t>
            </a:r>
            <a:r>
              <a:rPr lang="el-GR" dirty="0" err="1" smtClean="0"/>
              <a:t>αντιψευδομοναδικών</a:t>
            </a:r>
            <a:r>
              <a:rPr lang="el-GR" dirty="0" smtClean="0"/>
              <a:t> </a:t>
            </a:r>
            <a:r>
              <a:rPr lang="el-GR" dirty="0" err="1" smtClean="0"/>
              <a:t>πενικιλλινών</a:t>
            </a:r>
            <a:r>
              <a:rPr lang="el-GR" dirty="0" smtClean="0"/>
              <a:t> με βάση τη χημική δομή της πλευρικής αλυσίδας, οι </a:t>
            </a:r>
            <a:r>
              <a:rPr lang="el-GR" dirty="0" err="1" smtClean="0"/>
              <a:t>καρ</a:t>
            </a:r>
            <a:r>
              <a:rPr lang="el-GR" dirty="0" smtClean="0"/>
              <a:t>- </a:t>
            </a:r>
            <a:r>
              <a:rPr lang="el-GR" dirty="0" err="1" smtClean="0"/>
              <a:t>βοξυπενικιλλλίνες</a:t>
            </a:r>
            <a:r>
              <a:rPr lang="el-GR" dirty="0" smtClean="0"/>
              <a:t> και οι </a:t>
            </a:r>
            <a:r>
              <a:rPr lang="el-GR" dirty="0" err="1" smtClean="0"/>
              <a:t>ουρεϊδοπενικιλλίνες</a:t>
            </a:r>
            <a:r>
              <a:rPr lang="el-GR" dirty="0" smtClean="0"/>
              <a:t> .            Η </a:t>
            </a:r>
            <a:r>
              <a:rPr lang="el-GR" dirty="0" err="1" smtClean="0"/>
              <a:t>καρβενικιλλίνη</a:t>
            </a:r>
            <a:r>
              <a:rPr lang="el-GR" dirty="0" smtClean="0"/>
              <a:t> και </a:t>
            </a:r>
            <a:r>
              <a:rPr lang="el-GR" dirty="0" err="1" smtClean="0"/>
              <a:t>τικαρκιλλίνη</a:t>
            </a:r>
            <a:r>
              <a:rPr lang="el-GR" dirty="0" smtClean="0"/>
              <a:t> είναι </a:t>
            </a:r>
            <a:r>
              <a:rPr lang="el-GR" dirty="0" err="1" smtClean="0"/>
              <a:t>καρβοξυπενικιλλίνες</a:t>
            </a:r>
            <a:r>
              <a:rPr lang="el-GR" dirty="0" smtClean="0"/>
              <a:t>, ενώ οι </a:t>
            </a:r>
            <a:r>
              <a:rPr lang="el-GR" dirty="0" err="1" smtClean="0"/>
              <a:t>πιπερακιλλίνη</a:t>
            </a:r>
            <a:r>
              <a:rPr lang="el-GR" dirty="0" smtClean="0"/>
              <a:t>, </a:t>
            </a:r>
            <a:r>
              <a:rPr lang="el-GR" dirty="0" err="1" smtClean="0"/>
              <a:t>μεζλοκιλλίνη</a:t>
            </a:r>
            <a:r>
              <a:rPr lang="el-GR" dirty="0" smtClean="0"/>
              <a:t> και </a:t>
            </a:r>
            <a:r>
              <a:rPr lang="el-GR" dirty="0" err="1" smtClean="0"/>
              <a:t>αζλοκιλλίνη</a:t>
            </a:r>
            <a:r>
              <a:rPr lang="el-GR" dirty="0" smtClean="0"/>
              <a:t> είναι </a:t>
            </a:r>
            <a:r>
              <a:rPr lang="el-GR" dirty="0" err="1" smtClean="0"/>
              <a:t>ουρεϊδοπενικιλλίνες</a:t>
            </a:r>
            <a:r>
              <a:rPr lang="el-GR" dirty="0" smtClean="0"/>
              <a:t>.                                                         Οι </a:t>
            </a:r>
            <a:r>
              <a:rPr lang="el-GR" dirty="0" err="1" smtClean="0"/>
              <a:t>ουρεϊδοπενικιλλίνες</a:t>
            </a:r>
            <a:r>
              <a:rPr lang="el-GR" dirty="0" smtClean="0"/>
              <a:t> έχουν γενικά αντικαταστήσει τις </a:t>
            </a:r>
            <a:r>
              <a:rPr lang="el-GR" dirty="0" err="1" smtClean="0"/>
              <a:t>καρβοξυπενικιλλίνες</a:t>
            </a:r>
            <a:r>
              <a:rPr lang="el-GR" dirty="0" smtClean="0"/>
              <a:t> λόγω του ευρύτερου </a:t>
            </a:r>
            <a:r>
              <a:rPr lang="el-GR" dirty="0" err="1" smtClean="0"/>
              <a:t>αντιμικροβιακού</a:t>
            </a:r>
            <a:r>
              <a:rPr lang="el-GR" dirty="0" smtClean="0"/>
              <a:t> φάσματος τους και της χαμηλότερης περιεκτικότητας σε νάτριο.</a:t>
            </a:r>
            <a:endParaRPr lang="el-GR"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715040"/>
          </a:xfrm>
        </p:spPr>
        <p:txBody>
          <a:bodyPr>
            <a:normAutofit fontScale="92500" lnSpcReduction="20000"/>
          </a:bodyPr>
          <a:lstStyle/>
          <a:p>
            <a:r>
              <a:rPr lang="el-GR" dirty="0"/>
              <a:t>Αυτό </a:t>
            </a:r>
            <a:r>
              <a:rPr lang="el-GR" dirty="0" smtClean="0"/>
              <a:t>επιτυγχάνεται </a:t>
            </a:r>
            <a:r>
              <a:rPr lang="el-GR" dirty="0"/>
              <a:t>με έκθεση ενός εμβολιαζόμενου πρότυπου βακτηρίου σε διάφορες συγκεντρώσεις του αντιβιοτικού και </a:t>
            </a:r>
            <a:r>
              <a:rPr lang="el-GR" dirty="0" smtClean="0"/>
              <a:t>προσδιορισμό </a:t>
            </a:r>
            <a:r>
              <a:rPr lang="el-GR" dirty="0"/>
              <a:t>της μικρότερης συγκέντρωσης που αναστέλλει τη </a:t>
            </a:r>
            <a:r>
              <a:rPr lang="el-GR" dirty="0" err="1" smtClean="0"/>
              <a:t>βακτηριακή</a:t>
            </a:r>
            <a:r>
              <a:rPr lang="el-GR" dirty="0" smtClean="0"/>
              <a:t> </a:t>
            </a:r>
            <a:r>
              <a:rPr lang="el-GR" dirty="0"/>
              <a:t>ανάπτυξη</a:t>
            </a:r>
            <a:r>
              <a:rPr lang="el-GR" dirty="0" smtClean="0"/>
              <a:t>.</a:t>
            </a:r>
            <a:r>
              <a:rPr lang="en-US" dirty="0" smtClean="0"/>
              <a:t>                         </a:t>
            </a:r>
            <a:r>
              <a:rPr lang="el-GR" dirty="0" smtClean="0"/>
              <a:t> </a:t>
            </a:r>
            <a:r>
              <a:rPr lang="el-GR" dirty="0"/>
              <a:t>Η συγκέντρωση αυτή ορίζεται σαν </a:t>
            </a:r>
            <a:r>
              <a:rPr lang="el-GR" dirty="0" smtClean="0"/>
              <a:t>ελάχιστη</a:t>
            </a:r>
            <a:r>
              <a:rPr lang="en-US" dirty="0" smtClean="0"/>
              <a:t> </a:t>
            </a:r>
            <a:r>
              <a:rPr lang="el-GR" dirty="0" smtClean="0"/>
              <a:t>ανασταλτική </a:t>
            </a:r>
            <a:r>
              <a:rPr lang="el-GR" dirty="0"/>
              <a:t>πυκνότητα (ΕΑΠ) (</a:t>
            </a:r>
            <a:r>
              <a:rPr lang="en-US" dirty="0"/>
              <a:t>minimal inhibitory concentration</a:t>
            </a:r>
            <a:r>
              <a:rPr lang="el-GR" dirty="0"/>
              <a:t>, </a:t>
            </a:r>
            <a:r>
              <a:rPr lang="en-US" dirty="0"/>
              <a:t>MIC</a:t>
            </a:r>
            <a:r>
              <a:rPr lang="el-GR" dirty="0"/>
              <a:t>). </a:t>
            </a:r>
            <a:r>
              <a:rPr lang="en-US" dirty="0" smtClean="0"/>
              <a:t>                                       </a:t>
            </a:r>
            <a:r>
              <a:rPr lang="el-GR" dirty="0" smtClean="0"/>
              <a:t>Καθώς </a:t>
            </a:r>
            <a:r>
              <a:rPr lang="el-GR" dirty="0"/>
              <a:t>η συγκέντρωση αυξάνεται πάνω από την ΕΑΠ, </a:t>
            </a:r>
            <a:r>
              <a:rPr lang="el-GR" dirty="0" smtClean="0"/>
              <a:t>φθάνει </a:t>
            </a:r>
            <a:r>
              <a:rPr lang="el-GR" dirty="0"/>
              <a:t>σε κάποιο όριο που θανατώνονται τα βακτήρια (υπολογίζεται με πολλαπλασιασμό Χ 3 του </a:t>
            </a:r>
            <a:r>
              <a:rPr lang="en-US" dirty="0"/>
              <a:t>log</a:t>
            </a:r>
            <a:r>
              <a:rPr lang="el-GR" dirty="0"/>
              <a:t>™ του αριθμού ζώντων βακτηρίων ή με την κατά 99,9% μείωση των βακτηρίων στην καλλιέργεια).</a:t>
            </a:r>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5929354"/>
          </a:xfrm>
        </p:spPr>
        <p:txBody>
          <a:bodyPr/>
          <a:lstStyle/>
          <a:p>
            <a:pPr>
              <a:buNone/>
            </a:pPr>
            <a:r>
              <a:rPr lang="el-GR" dirty="0" smtClean="0"/>
              <a:t>Η </a:t>
            </a:r>
            <a:r>
              <a:rPr lang="el-GR" dirty="0" err="1" smtClean="0"/>
              <a:t>πιπερακιλλίνη</a:t>
            </a:r>
            <a:r>
              <a:rPr lang="el-GR" dirty="0" smtClean="0"/>
              <a:t> είναι επίσης δραστική κατά αναερόβιων βακτηρίων, περιλαμβανομένου του Β. </a:t>
            </a:r>
            <a:r>
              <a:rPr lang="en-US" dirty="0" err="1" smtClean="0"/>
              <a:t>fragilis</a:t>
            </a:r>
            <a:r>
              <a:rPr lang="el-GR" dirty="0" smtClean="0"/>
              <a:t>.</a:t>
            </a:r>
          </a:p>
          <a:p>
            <a:pPr>
              <a:buNone/>
            </a:pPr>
            <a:r>
              <a:rPr lang="el-GR" dirty="0" smtClean="0"/>
              <a:t>Οι </a:t>
            </a:r>
            <a:r>
              <a:rPr lang="el-GR" dirty="0" err="1" smtClean="0"/>
              <a:t>αντιψευδομοναδικές</a:t>
            </a:r>
            <a:r>
              <a:rPr lang="el-GR" dirty="0" smtClean="0"/>
              <a:t> </a:t>
            </a:r>
            <a:r>
              <a:rPr lang="el-GR" dirty="0" err="1" smtClean="0"/>
              <a:t>πενικιλλίνες</a:t>
            </a:r>
            <a:r>
              <a:rPr lang="el-GR" dirty="0" smtClean="0"/>
              <a:t> χρησιμοποιούνται παρε­ντερικά, σε νοσοκομειακό περιβάλλον, όταν έχει εξακριβωθεί ή υ­πάρχει υποψία για λοίμωξη από </a:t>
            </a:r>
            <a:r>
              <a:rPr lang="en-US" dirty="0" smtClean="0"/>
              <a:t>P</a:t>
            </a:r>
            <a:r>
              <a:rPr lang="el-GR" dirty="0" smtClean="0"/>
              <a:t>. </a:t>
            </a:r>
            <a:r>
              <a:rPr lang="en-US" dirty="0" err="1" smtClean="0"/>
              <a:t>aeruginosa</a:t>
            </a:r>
            <a:r>
              <a:rPr lang="el-GR" dirty="0" smtClean="0"/>
              <a:t>.</a:t>
            </a:r>
          </a:p>
          <a:p>
            <a:endParaRPr lang="el-GR" dirty="0"/>
          </a:p>
        </p:txBody>
      </p:sp>
    </p:spTree>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786478"/>
          </a:xfrm>
        </p:spPr>
        <p:txBody>
          <a:bodyPr>
            <a:normAutofit/>
          </a:bodyPr>
          <a:lstStyle/>
          <a:p>
            <a:r>
              <a:rPr lang="el-GR" b="1" i="1" dirty="0" err="1" smtClean="0"/>
              <a:t>Κεφαλοσπορίνες</a:t>
            </a:r>
            <a:r>
              <a:rPr lang="el-GR" b="1" i="1" dirty="0" smtClean="0"/>
              <a:t>.</a:t>
            </a:r>
            <a:r>
              <a:rPr lang="el-GR" dirty="0" smtClean="0"/>
              <a:t> Η πρώτη </a:t>
            </a:r>
            <a:r>
              <a:rPr lang="el-GR" dirty="0" err="1" smtClean="0"/>
              <a:t>κεφαλοσπορίνη</a:t>
            </a:r>
            <a:r>
              <a:rPr lang="el-GR" dirty="0" smtClean="0"/>
              <a:t> απομονώθηκε από το μύκητα </a:t>
            </a:r>
            <a:r>
              <a:rPr lang="en-US" dirty="0" err="1" smtClean="0"/>
              <a:t>Cephalosporium</a:t>
            </a:r>
            <a:r>
              <a:rPr lang="en-US" dirty="0" smtClean="0"/>
              <a:t> </a:t>
            </a:r>
            <a:r>
              <a:rPr lang="en-US" dirty="0" err="1" smtClean="0"/>
              <a:t>acremonium</a:t>
            </a:r>
            <a:r>
              <a:rPr lang="el-GR" dirty="0" smtClean="0"/>
              <a:t>, από τον </a:t>
            </a:r>
            <a:r>
              <a:rPr lang="en-US" dirty="0" smtClean="0"/>
              <a:t>Giuseppe </a:t>
            </a:r>
            <a:r>
              <a:rPr lang="en-US" dirty="0" err="1" smtClean="0"/>
              <a:t>Brotzu</a:t>
            </a:r>
            <a:r>
              <a:rPr lang="el-GR" dirty="0" smtClean="0"/>
              <a:t> το 1945.                                                        Οι </a:t>
            </a:r>
            <a:r>
              <a:rPr lang="el-GR" dirty="0" err="1" smtClean="0"/>
              <a:t>κεφαλοσπορίνες</a:t>
            </a:r>
            <a:r>
              <a:rPr lang="el-GR" dirty="0" smtClean="0"/>
              <a:t> αποτελούνται από ένα β-</a:t>
            </a:r>
            <a:r>
              <a:rPr lang="el-GR" dirty="0" err="1" smtClean="0"/>
              <a:t>λακταμικό</a:t>
            </a:r>
            <a:r>
              <a:rPr lang="el-GR" dirty="0" smtClean="0"/>
              <a:t> δακτύλιο συμπυκνωμένο με ένα εξαμελή </a:t>
            </a:r>
            <a:r>
              <a:rPr lang="el-GR" dirty="0" err="1" smtClean="0"/>
              <a:t>διυδροθειαζινικό</a:t>
            </a:r>
            <a:r>
              <a:rPr lang="el-GR" dirty="0" smtClean="0"/>
              <a:t> δακτύλιο.                        Οι διάφορες </a:t>
            </a:r>
            <a:r>
              <a:rPr lang="el-GR" dirty="0" err="1" smtClean="0"/>
              <a:t>κεφαλοσπορίνες</a:t>
            </a:r>
            <a:r>
              <a:rPr lang="el-GR" dirty="0" smtClean="0"/>
              <a:t> προκύπτουν από υποκαταστάσεις πλευρικών αλυσίδων στη θέση 7 του β-</a:t>
            </a:r>
            <a:r>
              <a:rPr lang="el-GR" dirty="0" err="1" smtClean="0"/>
              <a:t>λακταμικού</a:t>
            </a:r>
            <a:r>
              <a:rPr lang="el-GR" dirty="0" smtClean="0"/>
              <a:t> δακτυλίου και στη θέση 3 του </a:t>
            </a:r>
            <a:r>
              <a:rPr lang="el-GR" dirty="0" err="1" smtClean="0"/>
              <a:t>διυδροθειαζινικού</a:t>
            </a:r>
            <a:r>
              <a:rPr lang="el-GR" dirty="0" smtClean="0"/>
              <a:t> δακτυλίου</a:t>
            </a:r>
            <a:endParaRPr lang="el-GR" dirty="0"/>
          </a:p>
        </p:txBody>
      </p:sp>
    </p:spTree>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6000792"/>
          </a:xfrm>
        </p:spPr>
        <p:txBody>
          <a:bodyPr>
            <a:normAutofit fontScale="92500" lnSpcReduction="10000"/>
          </a:bodyPr>
          <a:lstStyle/>
          <a:p>
            <a:r>
              <a:rPr lang="el-GR" dirty="0" smtClean="0"/>
              <a:t>Οι </a:t>
            </a:r>
            <a:r>
              <a:rPr lang="el-GR" dirty="0" err="1" smtClean="0"/>
              <a:t>κεφαλοσπορίνες</a:t>
            </a:r>
            <a:r>
              <a:rPr lang="el-GR" dirty="0" smtClean="0"/>
              <a:t> διαιρούνται σε πρώτης, δεύτερης και τρίτης γενιάς, με βάση το φάσμα τους κατά των </a:t>
            </a:r>
            <a:r>
              <a:rPr lang="en-US" dirty="0" smtClean="0"/>
              <a:t>Gram</a:t>
            </a:r>
            <a:r>
              <a:rPr lang="el-GR" dirty="0" smtClean="0"/>
              <a:t>-αρνητικών αερόβιων βακτηρίων, το οποίο αυξάνεται από την πρώτη στην τρίτη γενιά .                                                        Επίσης η </a:t>
            </a:r>
            <a:r>
              <a:rPr lang="el-GR" dirty="0" err="1" smtClean="0"/>
              <a:t>αντισταφυλοκοκκική</a:t>
            </a:r>
            <a:r>
              <a:rPr lang="el-GR" dirty="0" smtClean="0"/>
              <a:t> δράση μειώνεται από την πρώτη στην τρίτη γενιά, ενώ δεν υπάρχει απώλεια στην </a:t>
            </a:r>
            <a:r>
              <a:rPr lang="el-GR" dirty="0" err="1" smtClean="0"/>
              <a:t>αντιστρεπτοκοκκική</a:t>
            </a:r>
            <a:r>
              <a:rPr lang="el-GR" dirty="0" smtClean="0"/>
              <a:t> δράση.                                                                                                 Όλες σχεδόν οι </a:t>
            </a:r>
            <a:r>
              <a:rPr lang="el-GR" dirty="0" err="1" smtClean="0"/>
              <a:t>κεφαλοσπορίνες</a:t>
            </a:r>
            <a:r>
              <a:rPr lang="el-GR" dirty="0" smtClean="0"/>
              <a:t> είναι ανθεκτικές στη σταφυλοκοκκική β-</a:t>
            </a:r>
            <a:r>
              <a:rPr lang="el-GR" dirty="0" err="1" smtClean="0"/>
              <a:t>λακταμάση</a:t>
            </a:r>
            <a:r>
              <a:rPr lang="el-GR" dirty="0" smtClean="0"/>
              <a:t> και όλες έχουν αυξημένη δράση κατά των </a:t>
            </a:r>
            <a:r>
              <a:rPr lang="en-US" dirty="0" smtClean="0"/>
              <a:t>Gram</a:t>
            </a:r>
            <a:r>
              <a:rPr lang="el-GR" dirty="0" smtClean="0"/>
              <a:t> αρνητικών αερόβιων βακτηρίων, σε σχέση με τις </a:t>
            </a:r>
            <a:r>
              <a:rPr lang="el-GR" dirty="0" err="1" smtClean="0"/>
              <a:t>αμινοπενικιλλίνες</a:t>
            </a:r>
            <a:r>
              <a:rPr lang="el-GR" dirty="0" smtClean="0"/>
              <a:t>. </a:t>
            </a:r>
            <a:endParaRPr lang="el-GR" dirty="0"/>
          </a:p>
        </p:txBody>
      </p:sp>
    </p:spTree>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6000792"/>
          </a:xfrm>
        </p:spPr>
        <p:txBody>
          <a:bodyPr>
            <a:normAutofit fontScale="92500" lnSpcReduction="10000"/>
          </a:bodyPr>
          <a:lstStyle/>
          <a:p>
            <a:r>
              <a:rPr lang="el-GR" dirty="0" smtClean="0"/>
              <a:t>Σε αντίθεση με τις </a:t>
            </a:r>
            <a:r>
              <a:rPr lang="el-GR" dirty="0" err="1" smtClean="0"/>
              <a:t>πενικιλλίνες</a:t>
            </a:r>
            <a:r>
              <a:rPr lang="el-GR" dirty="0" smtClean="0"/>
              <a:t>, οι </a:t>
            </a:r>
            <a:r>
              <a:rPr lang="el-GR" dirty="0" err="1" smtClean="0"/>
              <a:t>κεφαλοσπορίνες</a:t>
            </a:r>
            <a:r>
              <a:rPr lang="el-GR" dirty="0" smtClean="0"/>
              <a:t>  δεν είναι δραστικές κατά των εντεροκόκκων και του </a:t>
            </a:r>
            <a:r>
              <a:rPr lang="en-US" dirty="0" smtClean="0"/>
              <a:t>L</a:t>
            </a:r>
            <a:r>
              <a:rPr lang="el-GR" dirty="0" smtClean="0"/>
              <a:t>. </a:t>
            </a:r>
            <a:r>
              <a:rPr lang="en-US" dirty="0" err="1" smtClean="0"/>
              <a:t>monocytogenes</a:t>
            </a:r>
            <a:r>
              <a:rPr lang="el-GR" dirty="0" smtClean="0"/>
              <a:t> αλλά, είναι αδρανείς κατά των ανθεκτικών στη </a:t>
            </a:r>
            <a:r>
              <a:rPr lang="el-GR" dirty="0" err="1" smtClean="0"/>
              <a:t>μεθικιλλίνη</a:t>
            </a:r>
            <a:r>
              <a:rPr lang="el-GR" dirty="0" smtClean="0"/>
              <a:t>  </a:t>
            </a:r>
            <a:r>
              <a:rPr lang="el-GR" dirty="0" err="1" smtClean="0"/>
              <a:t>σταφυλοκόκκων</a:t>
            </a:r>
            <a:r>
              <a:rPr lang="el-GR" dirty="0" smtClean="0"/>
              <a:t> όπως και οι α- </a:t>
            </a:r>
            <a:r>
              <a:rPr lang="el-GR" dirty="0" err="1" smtClean="0"/>
              <a:t>ντισταφυλοκοκκικές</a:t>
            </a:r>
            <a:r>
              <a:rPr lang="el-GR" dirty="0" smtClean="0"/>
              <a:t>  </a:t>
            </a:r>
            <a:r>
              <a:rPr lang="el-GR" dirty="0" err="1" smtClean="0"/>
              <a:t>πενικιλλίνες</a:t>
            </a:r>
            <a:r>
              <a:rPr lang="el-GR" dirty="0" smtClean="0"/>
              <a:t>.</a:t>
            </a:r>
          </a:p>
          <a:p>
            <a:r>
              <a:rPr lang="el-GR" dirty="0" smtClean="0"/>
              <a:t>Αν και οι </a:t>
            </a:r>
            <a:r>
              <a:rPr lang="el-GR" dirty="0" err="1" smtClean="0"/>
              <a:t>κεφαλοσπορίνες</a:t>
            </a:r>
            <a:r>
              <a:rPr lang="el-GR" dirty="0" smtClean="0"/>
              <a:t> ομοιάζουν χημικά με τις </a:t>
            </a:r>
            <a:r>
              <a:rPr lang="el-GR" dirty="0" err="1" smtClean="0"/>
              <a:t>πενικιλλίνες</a:t>
            </a:r>
            <a:r>
              <a:rPr lang="el-GR" dirty="0" smtClean="0"/>
              <a:t>, διασταυρούμενη αλλεργία παρατηρείται μόνο στο 10% περίπου μεταξύ των δύο οικογενειών. Με βάση αυτό, οι </a:t>
            </a:r>
            <a:r>
              <a:rPr lang="el-GR" dirty="0" err="1" smtClean="0"/>
              <a:t>κεφαλοσπορίνες</a:t>
            </a:r>
            <a:r>
              <a:rPr lang="el-GR" dirty="0" smtClean="0"/>
              <a:t> μπορούν συχνά να χρησιμοποιηθούν με ασφάλεια σε άτομα αλλεργικά στην </a:t>
            </a:r>
            <a:r>
              <a:rPr lang="el-GR" dirty="0" err="1" smtClean="0"/>
              <a:t>πενικιλλίνη</a:t>
            </a:r>
            <a:r>
              <a:rPr lang="el-GR" dirty="0" smtClean="0"/>
              <a:t>.</a:t>
            </a:r>
            <a:endParaRPr lang="el-GR" dirty="0"/>
          </a:p>
        </p:txBody>
      </p:sp>
    </p:spTree>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411807"/>
          </a:xfrm>
        </p:spPr>
        <p:txBody>
          <a:bodyPr>
            <a:normAutofit lnSpcReduction="10000"/>
          </a:bodyPr>
          <a:lstStyle/>
          <a:p>
            <a:r>
              <a:rPr lang="el-GR" dirty="0" smtClean="0"/>
              <a:t>Γενικά οι </a:t>
            </a:r>
            <a:r>
              <a:rPr lang="el-GR" dirty="0" err="1" smtClean="0"/>
              <a:t>κεφαλοσπορίνες</a:t>
            </a:r>
            <a:r>
              <a:rPr lang="el-GR" dirty="0" smtClean="0"/>
              <a:t> πρέπει να αποφεύγονται σε ασθενείς αλλεργικούς στην </a:t>
            </a:r>
            <a:r>
              <a:rPr lang="el-GR" dirty="0" err="1" smtClean="0"/>
              <a:t>πενικιλλίνη</a:t>
            </a:r>
            <a:r>
              <a:rPr lang="el-GR" dirty="0" smtClean="0"/>
              <a:t> (με μεσολάβηση </a:t>
            </a:r>
            <a:r>
              <a:rPr lang="en-US" dirty="0" err="1" smtClean="0"/>
              <a:t>IgE</a:t>
            </a:r>
            <a:r>
              <a:rPr lang="el-GR" dirty="0" smtClean="0"/>
              <a:t>), αλλά μπορούν συνήθως να χρησιμοποιηθούν με ασφάλεια σε ασθενείς με αλλεργικές αντιδράσεις στην </a:t>
            </a:r>
            <a:r>
              <a:rPr lang="el-GR" dirty="0" err="1" smtClean="0"/>
              <a:t>πενικιλλίνη</a:t>
            </a:r>
            <a:r>
              <a:rPr lang="el-GR" dirty="0" smtClean="0"/>
              <a:t> που δεν οφείλονται σε </a:t>
            </a:r>
            <a:r>
              <a:rPr lang="en-US" dirty="0" err="1" smtClean="0"/>
              <a:t>IgE</a:t>
            </a:r>
            <a:r>
              <a:rPr lang="el-GR" dirty="0" smtClean="0"/>
              <a:t>, όπως το </a:t>
            </a:r>
            <a:r>
              <a:rPr lang="el-GR" dirty="0" err="1" smtClean="0"/>
              <a:t>κηλιδοβλατιδώδες</a:t>
            </a:r>
            <a:r>
              <a:rPr lang="el-GR" dirty="0" smtClean="0"/>
              <a:t> εξάνθημα.</a:t>
            </a:r>
          </a:p>
          <a:p>
            <a:r>
              <a:rPr lang="el-GR" dirty="0" smtClean="0"/>
              <a:t>Οι </a:t>
            </a:r>
            <a:r>
              <a:rPr lang="el-GR" dirty="0" err="1" smtClean="0"/>
              <a:t>κεφαλοσπορίνες</a:t>
            </a:r>
            <a:r>
              <a:rPr lang="el-GR" dirty="0" smtClean="0"/>
              <a:t> πρώτης γενιάς είναι χρήσιμες για λοιμώξεις του δέρματος και των μαλακών μορίων</a:t>
            </a:r>
          </a:p>
          <a:p>
            <a:endParaRPr lang="el-GR" dirty="0"/>
          </a:p>
        </p:txBody>
      </p:sp>
    </p:spTree>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6143668"/>
          </a:xfrm>
        </p:spPr>
        <p:txBody>
          <a:bodyPr>
            <a:normAutofit fontScale="92500" lnSpcReduction="20000"/>
          </a:bodyPr>
          <a:lstStyle/>
          <a:p>
            <a:r>
              <a:rPr lang="el-GR" dirty="0" smtClean="0"/>
              <a:t>Οι </a:t>
            </a:r>
            <a:r>
              <a:rPr lang="el-GR" dirty="0" err="1" smtClean="0"/>
              <a:t>κεφαλοσπορίνες</a:t>
            </a:r>
            <a:r>
              <a:rPr lang="el-GR" dirty="0" smtClean="0"/>
              <a:t> πρώτης γενιάς είναι δραστικές κατά των στρεπτόκοκκων, </a:t>
            </a:r>
            <a:r>
              <a:rPr lang="el-GR" dirty="0" err="1" smtClean="0"/>
              <a:t>σταφυλοκόκκων</a:t>
            </a:r>
            <a:r>
              <a:rPr lang="el-GR" dirty="0" smtClean="0"/>
              <a:t>, Ε. </a:t>
            </a:r>
            <a:r>
              <a:rPr lang="en-US" dirty="0" smtClean="0"/>
              <a:t>coli</a:t>
            </a:r>
            <a:r>
              <a:rPr lang="el-GR" dirty="0" smtClean="0"/>
              <a:t>, </a:t>
            </a:r>
            <a:r>
              <a:rPr lang="en-US" dirty="0" smtClean="0"/>
              <a:t>P</a:t>
            </a:r>
            <a:r>
              <a:rPr lang="el-GR" dirty="0" smtClean="0"/>
              <a:t>. </a:t>
            </a:r>
            <a:r>
              <a:rPr lang="en-US" dirty="0" smtClean="0"/>
              <a:t>mirabilis</a:t>
            </a:r>
            <a:r>
              <a:rPr lang="el-GR" dirty="0" smtClean="0"/>
              <a:t> και </a:t>
            </a:r>
            <a:r>
              <a:rPr lang="en-US" dirty="0" err="1" smtClean="0"/>
              <a:t>Klebsiella</a:t>
            </a:r>
            <a:r>
              <a:rPr lang="en-US" dirty="0" smtClean="0"/>
              <a:t> </a:t>
            </a:r>
            <a:r>
              <a:rPr lang="en-US" dirty="0" err="1" smtClean="0"/>
              <a:t>pneumoniae</a:t>
            </a:r>
            <a:r>
              <a:rPr lang="el-GR" dirty="0" smtClean="0"/>
              <a:t>.                                                         Είναι χρήσιμες σε λοιμώξεις δέρματος και μαλακών ιστών, που οφείλονται συνήθως σε </a:t>
            </a:r>
            <a:r>
              <a:rPr lang="en-US" dirty="0" smtClean="0"/>
              <a:t>Streptococcus </a:t>
            </a:r>
            <a:r>
              <a:rPr lang="en-US" dirty="0" err="1" smtClean="0"/>
              <a:t>pyogenes</a:t>
            </a:r>
            <a:r>
              <a:rPr lang="el-GR" dirty="0" smtClean="0"/>
              <a:t> ή/και </a:t>
            </a:r>
            <a:r>
              <a:rPr lang="en-US" dirty="0" smtClean="0"/>
              <a:t>S</a:t>
            </a:r>
            <a:r>
              <a:rPr lang="el-GR" dirty="0" smtClean="0"/>
              <a:t>. </a:t>
            </a:r>
            <a:r>
              <a:rPr lang="en-US" dirty="0" err="1" smtClean="0"/>
              <a:t>aureus</a:t>
            </a:r>
            <a:r>
              <a:rPr lang="el-GR" dirty="0" smtClean="0"/>
              <a:t>. Επίσης χρησιμοποιούνται συχνά για πρόληψη μετεγχειρητικών λοιμώξεων.                                      Οι </a:t>
            </a:r>
            <a:r>
              <a:rPr lang="el-GR" dirty="0" err="1" smtClean="0"/>
              <a:t>κεφαλοσπορίνες</a:t>
            </a:r>
            <a:r>
              <a:rPr lang="el-GR" dirty="0" smtClean="0"/>
              <a:t> πρώτης γενιάς χρησιμοποιούνται σαν εναλλακτικά φάρμακα στις </a:t>
            </a:r>
            <a:r>
              <a:rPr lang="el-GR" dirty="0" err="1" smtClean="0"/>
              <a:t>πενικιλλίνες</a:t>
            </a:r>
            <a:r>
              <a:rPr lang="el-GR" dirty="0" smtClean="0"/>
              <a:t>, σε άτομα αλλεργικά σε αυτές για την αντιμετώπιση λοιμώξεων που θα ανταποκρίνονταν αποτελεσματικά σε </a:t>
            </a:r>
            <a:r>
              <a:rPr lang="el-GR" dirty="0" err="1" smtClean="0"/>
              <a:t>πενικιλλίνη</a:t>
            </a:r>
            <a:r>
              <a:rPr lang="el-GR" dirty="0" smtClean="0"/>
              <a:t> </a:t>
            </a:r>
            <a:r>
              <a:rPr lang="en-US" dirty="0" smtClean="0"/>
              <a:t>G</a:t>
            </a:r>
            <a:r>
              <a:rPr lang="el-GR" dirty="0" smtClean="0"/>
              <a:t>, κάποια </a:t>
            </a:r>
            <a:r>
              <a:rPr lang="el-GR" dirty="0" err="1" smtClean="0"/>
              <a:t>αμινο</a:t>
            </a:r>
            <a:r>
              <a:rPr lang="el-GR" dirty="0" smtClean="0"/>
              <a:t>- </a:t>
            </a:r>
            <a:r>
              <a:rPr lang="el-GR" dirty="0" err="1" smtClean="0"/>
              <a:t>πενικιλλίνη</a:t>
            </a:r>
            <a:r>
              <a:rPr lang="el-GR" dirty="0" smtClean="0"/>
              <a:t> ή </a:t>
            </a:r>
            <a:r>
              <a:rPr lang="el-GR" dirty="0" err="1" smtClean="0"/>
              <a:t>αντισταφυλοκοκκική</a:t>
            </a:r>
            <a:r>
              <a:rPr lang="el-GR" dirty="0" smtClean="0"/>
              <a:t> </a:t>
            </a:r>
            <a:r>
              <a:rPr lang="el-GR" dirty="0" err="1" smtClean="0"/>
              <a:t>πενικιλλίνη</a:t>
            </a:r>
            <a:r>
              <a:rPr lang="el-GR" dirty="0" smtClean="0"/>
              <a:t>. </a:t>
            </a:r>
            <a:endParaRPr lang="el-GR" dirty="0"/>
          </a:p>
        </p:txBody>
      </p:sp>
    </p:spTree>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86544"/>
          </a:xfrm>
        </p:spPr>
        <p:txBody>
          <a:bodyPr>
            <a:normAutofit fontScale="92500" lnSpcReduction="20000"/>
          </a:bodyPr>
          <a:lstStyle/>
          <a:p>
            <a:pPr>
              <a:buNone/>
            </a:pPr>
            <a:r>
              <a:rPr lang="el-GR" dirty="0" smtClean="0"/>
              <a:t>Η </a:t>
            </a:r>
            <a:r>
              <a:rPr lang="el-GR" dirty="0" err="1" smtClean="0"/>
              <a:t>κεφαζολίνη</a:t>
            </a:r>
            <a:r>
              <a:rPr lang="el-GR" dirty="0" smtClean="0"/>
              <a:t> είναι το πιο συχνά χρησιμοποιούμενο παρεντερικό φάρμακο.</a:t>
            </a:r>
          </a:p>
          <a:p>
            <a:pPr>
              <a:buNone/>
            </a:pPr>
            <a:r>
              <a:rPr lang="el-GR" dirty="0" smtClean="0"/>
              <a:t>Υπάρχουν δύο υποκατηγορίες των δεύτερης γενιάς </a:t>
            </a:r>
            <a:r>
              <a:rPr lang="el-GR" dirty="0" err="1" smtClean="0"/>
              <a:t>κεφαλοσπορινών</a:t>
            </a:r>
            <a:endParaRPr lang="el-GR" dirty="0" smtClean="0"/>
          </a:p>
          <a:p>
            <a:pPr>
              <a:buNone/>
            </a:pPr>
            <a:r>
              <a:rPr lang="el-GR" dirty="0" smtClean="0"/>
              <a:t>Οι δύο υποκατηγορίες των δεύτερης γενιάς </a:t>
            </a:r>
            <a:r>
              <a:rPr lang="el-GR" dirty="0" err="1" smtClean="0"/>
              <a:t>κεφαλοσπορινών</a:t>
            </a:r>
            <a:r>
              <a:rPr lang="el-GR" dirty="0" smtClean="0"/>
              <a:t> είναι:</a:t>
            </a:r>
          </a:p>
          <a:p>
            <a:pPr lvl="0"/>
            <a:r>
              <a:rPr lang="el-GR" dirty="0" smtClean="0"/>
              <a:t>Οι δραστικές κατά του Η. </a:t>
            </a:r>
            <a:r>
              <a:rPr lang="en-US" dirty="0" err="1" smtClean="0"/>
              <a:t>influenzae</a:t>
            </a:r>
            <a:r>
              <a:rPr lang="el-GR" dirty="0" smtClean="0"/>
              <a:t>.</a:t>
            </a:r>
          </a:p>
          <a:p>
            <a:pPr lvl="0"/>
            <a:r>
              <a:rPr lang="el-GR" dirty="0" smtClean="0"/>
              <a:t>Οι δραστικές κατά του Β. </a:t>
            </a:r>
            <a:r>
              <a:rPr lang="en-US" dirty="0" err="1" smtClean="0"/>
              <a:t>fragilis</a:t>
            </a:r>
            <a:r>
              <a:rPr lang="el-GR" dirty="0" smtClean="0"/>
              <a:t>.</a:t>
            </a:r>
          </a:p>
          <a:p>
            <a:r>
              <a:rPr lang="el-GR" dirty="0" smtClean="0"/>
              <a:t>Οι δεύτερης γενιάς </a:t>
            </a:r>
            <a:r>
              <a:rPr lang="el-GR" dirty="0" err="1" smtClean="0"/>
              <a:t>κεφαλοσπορίνες</a:t>
            </a:r>
            <a:r>
              <a:rPr lang="el-GR" dirty="0" smtClean="0"/>
              <a:t> με δράση κατά του Η. </a:t>
            </a:r>
            <a:r>
              <a:rPr lang="en-US" dirty="0" err="1" smtClean="0"/>
              <a:t>influenzae</a:t>
            </a:r>
            <a:r>
              <a:rPr lang="el-GR" dirty="0" smtClean="0"/>
              <a:t> είναι αποτελεσματικές κατά των στελεχών του πιο πάνω μικροοργανισμού, ανεξάρτητα αν παράγουν ή όχι β-</a:t>
            </a:r>
            <a:r>
              <a:rPr lang="el-GR" dirty="0" err="1" smtClean="0"/>
              <a:t>λακταμάση</a:t>
            </a:r>
            <a:r>
              <a:rPr lang="el-GR" dirty="0" smtClean="0"/>
              <a:t>, η οποία αδρανοποιεί τις </a:t>
            </a:r>
            <a:r>
              <a:rPr lang="el-GR" dirty="0" err="1" smtClean="0"/>
              <a:t>αμινοπενικιλλίνες</a:t>
            </a:r>
            <a:r>
              <a:rPr lang="el-GR" dirty="0" smtClean="0"/>
              <a:t>.</a:t>
            </a:r>
            <a:endParaRPr lang="el-GR" dirty="0"/>
          </a:p>
        </p:txBody>
      </p:sp>
    </p:spTree>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5929354"/>
          </a:xfrm>
        </p:spPr>
        <p:txBody>
          <a:bodyPr>
            <a:normAutofit fontScale="92500" lnSpcReduction="10000"/>
          </a:bodyPr>
          <a:lstStyle/>
          <a:p>
            <a:r>
              <a:rPr lang="el-GR" dirty="0" smtClean="0"/>
              <a:t>Όμως δεν επιτυγχάνουν ικανοποιητικές συγκεντρώσεις στο εγκεφαλονωτιαίο υγρό για την αποτελεσματική εξόντωση του Η. </a:t>
            </a:r>
            <a:r>
              <a:rPr lang="en-US" dirty="0" err="1" smtClean="0"/>
              <a:t>influenzae</a:t>
            </a:r>
            <a:r>
              <a:rPr lang="el-GR" dirty="0" smtClean="0"/>
              <a:t>, σε αντίθεση με τις τρίτης γενιάς </a:t>
            </a:r>
            <a:r>
              <a:rPr lang="el-GR" dirty="0" err="1" smtClean="0"/>
              <a:t>κεφαλοσπορίνες</a:t>
            </a:r>
            <a:r>
              <a:rPr lang="el-GR" dirty="0" smtClean="0"/>
              <a:t>.                                                              Κατά τα άλλα, η δραστικότητά τους είναι παρόμοια με αυτή των </a:t>
            </a:r>
            <a:r>
              <a:rPr lang="el-GR" dirty="0" err="1" smtClean="0"/>
              <a:t>κεφαλοσπορινών</a:t>
            </a:r>
            <a:r>
              <a:rPr lang="el-GR" dirty="0" smtClean="0"/>
              <a:t> πρώτης γενιάς. Τα φάρμακα αυτά χρησιμοποιούνται συχνά στην εμπειρική θεραπεία επίκτητων λοιμώξεων του αναπνευστικού, στις οποίες το παθογόνο μπορεί να είναι το </a:t>
            </a:r>
            <a:r>
              <a:rPr lang="en-US" dirty="0" smtClean="0"/>
              <a:t>S</a:t>
            </a:r>
            <a:r>
              <a:rPr lang="el-GR" dirty="0" smtClean="0"/>
              <a:t>. </a:t>
            </a:r>
            <a:r>
              <a:rPr lang="en-US" dirty="0" err="1" smtClean="0"/>
              <a:t>pneumoniae</a:t>
            </a:r>
            <a:r>
              <a:rPr lang="el-GR" dirty="0" smtClean="0"/>
              <a:t> ή ο Η. </a:t>
            </a:r>
            <a:r>
              <a:rPr lang="en-US" dirty="0" err="1" smtClean="0"/>
              <a:t>influenzae</a:t>
            </a:r>
            <a:r>
              <a:rPr lang="el-GR" dirty="0" smtClean="0"/>
              <a:t> (π.χ. </a:t>
            </a:r>
            <a:r>
              <a:rPr lang="el-GR" dirty="0" err="1" smtClean="0"/>
              <a:t>παραρρινοκολπίτιδα</a:t>
            </a:r>
            <a:r>
              <a:rPr lang="el-GR" dirty="0" smtClean="0"/>
              <a:t>, μέση ωτίτιδα, πνευμονία). </a:t>
            </a:r>
            <a:endParaRPr lang="el-GR" dirty="0"/>
          </a:p>
        </p:txBody>
      </p:sp>
    </p:spTree>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6143668"/>
          </a:xfrm>
        </p:spPr>
        <p:txBody>
          <a:bodyPr>
            <a:normAutofit fontScale="92500" lnSpcReduction="10000"/>
          </a:bodyPr>
          <a:lstStyle/>
          <a:p>
            <a:r>
              <a:rPr lang="el-GR" dirty="0" smtClean="0"/>
              <a:t>Είναι επίσης χρήσιμες στην εμπειρική θεραπεία διαφόρων λοιμώξεων σε παιδιά, στις οποίες τα παθογόνα μπορεί να είναι στρεπτόκοκκοι, ο </a:t>
            </a:r>
            <a:r>
              <a:rPr lang="en-US" dirty="0" smtClean="0"/>
              <a:t>S</a:t>
            </a:r>
            <a:r>
              <a:rPr lang="el-GR" dirty="0" smtClean="0"/>
              <a:t>. </a:t>
            </a:r>
            <a:r>
              <a:rPr lang="en-US" dirty="0" err="1" smtClean="0"/>
              <a:t>aureus</a:t>
            </a:r>
            <a:r>
              <a:rPr lang="el-GR" dirty="0" smtClean="0"/>
              <a:t> και ο Η. </a:t>
            </a:r>
            <a:r>
              <a:rPr lang="en-US" dirty="0" err="1" smtClean="0"/>
              <a:t>influenzae</a:t>
            </a:r>
            <a:r>
              <a:rPr lang="el-GR" dirty="0" smtClean="0"/>
              <a:t>, με εξαίρεση τη μηνιγγίτιδα.</a:t>
            </a:r>
          </a:p>
          <a:p>
            <a:r>
              <a:rPr lang="el-GR" dirty="0" smtClean="0"/>
              <a:t>Οι δεύτερης γενιάς </a:t>
            </a:r>
            <a:r>
              <a:rPr lang="el-GR" dirty="0" err="1" smtClean="0"/>
              <a:t>κεφαλοσπορίνες</a:t>
            </a:r>
            <a:r>
              <a:rPr lang="el-GR" dirty="0" smtClean="0"/>
              <a:t> με δράση κατά του Β. </a:t>
            </a:r>
            <a:r>
              <a:rPr lang="en-US" dirty="0" err="1" smtClean="0"/>
              <a:t>fragilis</a:t>
            </a:r>
            <a:r>
              <a:rPr lang="el-GR" dirty="0" smtClean="0"/>
              <a:t> χρησιμοποιούνται γενικά στη θεραπεία μικτών αερόβιων  αναερόβιων λοιμώξεων που συνήθως είναι </a:t>
            </a:r>
            <a:r>
              <a:rPr lang="el-GR" dirty="0" err="1" smtClean="0"/>
              <a:t>ενδοκοιλιακές</a:t>
            </a:r>
            <a:r>
              <a:rPr lang="el-GR" dirty="0" smtClean="0"/>
              <a:t>, αλλά περιστασιακά χρησιμοποιούνται και σε λοιμώξεις ισχαιμικού δέρματος και μαλακών ιστών, όπως για παράδειγμα τα μολυσμένα δερματικά έλκη των κάτω άκρων σε άτομα με σακχαρώδη διαβήτη.</a:t>
            </a:r>
          </a:p>
          <a:p>
            <a:endParaRPr lang="el-GR" dirty="0"/>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15106"/>
          </a:xfrm>
        </p:spPr>
        <p:txBody>
          <a:bodyPr>
            <a:normAutofit fontScale="85000" lnSpcReduction="10000"/>
          </a:bodyPr>
          <a:lstStyle/>
          <a:p>
            <a:r>
              <a:rPr lang="el-GR" dirty="0" smtClean="0"/>
              <a:t>Οι τρίτης γενιάς </a:t>
            </a:r>
            <a:r>
              <a:rPr lang="el-GR" dirty="0" err="1" smtClean="0"/>
              <a:t>κεφαλοσπορίνες</a:t>
            </a:r>
            <a:r>
              <a:rPr lang="el-GR" dirty="0" smtClean="0"/>
              <a:t> είναι σημαντικά δραστικές κατά των </a:t>
            </a:r>
            <a:r>
              <a:rPr lang="en-US" dirty="0" smtClean="0"/>
              <a:t>Gram</a:t>
            </a:r>
            <a:r>
              <a:rPr lang="el-GR" dirty="0" smtClean="0"/>
              <a:t>-αρνητικών αερόβιων βακτηρίων</a:t>
            </a:r>
          </a:p>
          <a:p>
            <a:r>
              <a:rPr lang="el-GR" dirty="0" smtClean="0"/>
              <a:t>Συγκρινόμενες με τις </a:t>
            </a:r>
            <a:r>
              <a:rPr lang="el-GR" dirty="0" err="1" smtClean="0"/>
              <a:t>κεφαλοσπορίνες</a:t>
            </a:r>
            <a:r>
              <a:rPr lang="el-GR" dirty="0" smtClean="0"/>
              <a:t> πρώτης και δεύτερης γενιάς, οι τρίτης γενιάς </a:t>
            </a:r>
            <a:r>
              <a:rPr lang="el-GR" dirty="0" err="1" smtClean="0"/>
              <a:t>κεφαλοσπορίνες</a:t>
            </a:r>
            <a:r>
              <a:rPr lang="el-GR" dirty="0" smtClean="0"/>
              <a:t> έχουν σημαντικά αυξημένη δραστικότητα κατά των </a:t>
            </a:r>
            <a:r>
              <a:rPr lang="en-US" dirty="0" smtClean="0"/>
              <a:t>Gram</a:t>
            </a:r>
            <a:r>
              <a:rPr lang="el-GR" dirty="0" smtClean="0"/>
              <a:t>-αρνητικών αερόβιων βακτηρίων και ειδικότερα κατά των </a:t>
            </a:r>
            <a:r>
              <a:rPr lang="el-GR" dirty="0" err="1" smtClean="0"/>
              <a:t>εντεροβακτηριοειδών</a:t>
            </a:r>
            <a:r>
              <a:rPr lang="el-GR" dirty="0" smtClean="0"/>
              <a:t> και του Η. </a:t>
            </a:r>
            <a:r>
              <a:rPr lang="en-US" dirty="0" err="1" smtClean="0"/>
              <a:t>influenzae</a:t>
            </a:r>
            <a:r>
              <a:rPr lang="el-GR" dirty="0" smtClean="0"/>
              <a:t>. Είναι ανθεκτικές στη β-</a:t>
            </a:r>
            <a:r>
              <a:rPr lang="el-GR" dirty="0" err="1" smtClean="0"/>
              <a:t>λακταμάση</a:t>
            </a:r>
            <a:r>
              <a:rPr lang="el-GR" dirty="0" smtClean="0"/>
              <a:t> που παράγεται από τον Η. </a:t>
            </a:r>
            <a:r>
              <a:rPr lang="en-US" dirty="0" err="1" smtClean="0"/>
              <a:t>infeluenzae</a:t>
            </a:r>
            <a:r>
              <a:rPr lang="el-GR" dirty="0" smtClean="0"/>
              <a:t> και τη Ν. </a:t>
            </a:r>
            <a:r>
              <a:rPr lang="en-US" dirty="0" err="1" smtClean="0"/>
              <a:t>gonorrhoeae</a:t>
            </a:r>
            <a:r>
              <a:rPr lang="el-GR" dirty="0" smtClean="0"/>
              <a:t> και σε πολλές από τις β-</a:t>
            </a:r>
            <a:r>
              <a:rPr lang="el-GR" dirty="0" err="1" smtClean="0"/>
              <a:t>λακταμάσες</a:t>
            </a:r>
            <a:r>
              <a:rPr lang="el-GR" dirty="0" smtClean="0"/>
              <a:t> που παράγονται από τα </a:t>
            </a:r>
            <a:r>
              <a:rPr lang="el-GR" dirty="0" err="1" smtClean="0"/>
              <a:t>εντεροβακτηριοειδή</a:t>
            </a:r>
            <a:r>
              <a:rPr lang="el-GR" dirty="0" smtClean="0"/>
              <a:t>, με σημαντική εξαίρεση την τύπου I </a:t>
            </a:r>
            <a:r>
              <a:rPr lang="el-GR" dirty="0" err="1" smtClean="0"/>
              <a:t>χρωμοσωμικά</a:t>
            </a:r>
            <a:r>
              <a:rPr lang="el-GR" dirty="0" smtClean="0"/>
              <a:t> επαγόμενη </a:t>
            </a:r>
            <a:r>
              <a:rPr lang="el-GR" dirty="0" err="1" smtClean="0"/>
              <a:t>κεφαλοσπορινάση</a:t>
            </a:r>
            <a:r>
              <a:rPr lang="el-GR" dirty="0" smtClean="0"/>
              <a:t>, που παράγεται από τα </a:t>
            </a:r>
            <a:r>
              <a:rPr lang="el-GR" dirty="0" err="1" smtClean="0"/>
              <a:t>Εη</a:t>
            </a:r>
            <a:r>
              <a:rPr lang="el-GR" dirty="0" smtClean="0"/>
              <a:t>- </a:t>
            </a:r>
            <a:r>
              <a:rPr lang="en-US" dirty="0" err="1" smtClean="0"/>
              <a:t>terobacter</a:t>
            </a:r>
            <a:r>
              <a:rPr lang="en-US" dirty="0" smtClean="0"/>
              <a:t> cloacae</a:t>
            </a:r>
            <a:r>
              <a:rPr lang="el-GR" dirty="0" smtClean="0"/>
              <a:t>, Ε. </a:t>
            </a:r>
            <a:r>
              <a:rPr lang="en-US" dirty="0" err="1" smtClean="0"/>
              <a:t>aerogenes</a:t>
            </a:r>
            <a:r>
              <a:rPr lang="el-GR" dirty="0" smtClean="0"/>
              <a:t>, </a:t>
            </a:r>
            <a:r>
              <a:rPr lang="en-US" dirty="0" err="1" smtClean="0"/>
              <a:t>Citrobacter</a:t>
            </a:r>
            <a:r>
              <a:rPr lang="en-US" dirty="0" smtClean="0"/>
              <a:t> </a:t>
            </a:r>
            <a:r>
              <a:rPr lang="en-US" dirty="0" err="1" smtClean="0"/>
              <a:t>freundii</a:t>
            </a:r>
            <a:r>
              <a:rPr lang="el-GR" dirty="0" smtClean="0"/>
              <a:t>, </a:t>
            </a:r>
            <a:r>
              <a:rPr lang="en-US" dirty="0" err="1" smtClean="0"/>
              <a:t>Serratia</a:t>
            </a:r>
            <a:r>
              <a:rPr lang="en-US" dirty="0" smtClean="0"/>
              <a:t> </a:t>
            </a:r>
            <a:r>
              <a:rPr lang="en-US" dirty="0" err="1" smtClean="0"/>
              <a:t>macrescens</a:t>
            </a:r>
            <a:r>
              <a:rPr lang="el-GR" dirty="0" smtClean="0"/>
              <a:t> και </a:t>
            </a:r>
            <a:r>
              <a:rPr lang="en-US" dirty="0" smtClean="0"/>
              <a:t>P</a:t>
            </a:r>
            <a:r>
              <a:rPr lang="el-GR" dirty="0" smtClean="0"/>
              <a:t>. </a:t>
            </a:r>
            <a:r>
              <a:rPr lang="en-US" dirty="0" err="1" smtClean="0"/>
              <a:t>aeuriginosa</a:t>
            </a:r>
            <a:r>
              <a:rPr lang="el-GR" dirty="0" smtClean="0"/>
              <a:t>.</a:t>
            </a:r>
            <a:endParaRPr lang="el-GR"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554683"/>
          </a:xfrm>
        </p:spPr>
        <p:txBody>
          <a:bodyPr>
            <a:normAutofit/>
          </a:bodyPr>
          <a:lstStyle/>
          <a:p>
            <a:r>
              <a:rPr lang="el-GR" dirty="0"/>
              <a:t>Η μικρότερη συγκέντρωση αντιβιοτικού που απαιτείται για να </a:t>
            </a:r>
            <a:r>
              <a:rPr lang="el-GR" dirty="0" smtClean="0"/>
              <a:t>θανατώσει </a:t>
            </a:r>
            <a:r>
              <a:rPr lang="el-GR" dirty="0"/>
              <a:t>τα βακτήρια είναι γνωστή σαν ελάχιστη βακτηριοκτόνος </a:t>
            </a:r>
            <a:r>
              <a:rPr lang="el-GR" dirty="0" smtClean="0"/>
              <a:t>πυκνότητα </a:t>
            </a:r>
            <a:r>
              <a:rPr lang="el-GR" dirty="0"/>
              <a:t>(ΕΒΠ) (</a:t>
            </a:r>
            <a:r>
              <a:rPr lang="en-US" dirty="0"/>
              <a:t>minimal bactericidal concentration</a:t>
            </a:r>
            <a:r>
              <a:rPr lang="el-GR" dirty="0"/>
              <a:t>, </a:t>
            </a:r>
            <a:r>
              <a:rPr lang="en-US" dirty="0"/>
              <a:t>MBC</a:t>
            </a:r>
            <a:r>
              <a:rPr lang="el-GR" dirty="0"/>
              <a:t>). Συχνά η ΕΒΠ είναι 2-8 φορές μεγαλύτερη από την ΕΑΠ.</a:t>
            </a:r>
          </a:p>
          <a:p>
            <a:r>
              <a:rPr lang="el-GR" dirty="0"/>
              <a:t>Τα αντιβιοτικά διαιρούνται σε δύο κατηγορίες, τα </a:t>
            </a:r>
            <a:r>
              <a:rPr lang="el-GR" dirty="0" err="1"/>
              <a:t>βακτηριο</a:t>
            </a:r>
            <a:r>
              <a:rPr lang="el-GR" dirty="0"/>
              <a:t>- στατικά και τα βακτηριοκτόνα. </a:t>
            </a:r>
          </a:p>
        </p:txBody>
      </p:sp>
    </p:spTree>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929354"/>
          </a:xfrm>
        </p:spPr>
        <p:txBody>
          <a:bodyPr>
            <a:normAutofit fontScale="92500" lnSpcReduction="10000"/>
          </a:bodyPr>
          <a:lstStyle/>
          <a:p>
            <a:r>
              <a:rPr lang="el-GR" dirty="0" smtClean="0"/>
              <a:t> Γι' αυτό συνιστάται οι τρίτης γε­νιάς </a:t>
            </a:r>
            <a:r>
              <a:rPr lang="el-GR" dirty="0" err="1" smtClean="0"/>
              <a:t>κεφαλοσπορίνες</a:t>
            </a:r>
            <a:r>
              <a:rPr lang="el-GR" dirty="0" smtClean="0"/>
              <a:t> να μην χρησιμοποιούνται σαν </a:t>
            </a:r>
            <a:r>
              <a:rPr lang="el-GR" dirty="0" err="1" smtClean="0"/>
              <a:t>μονοθεραπεία</a:t>
            </a:r>
            <a:r>
              <a:rPr lang="el-GR" dirty="0" smtClean="0"/>
              <a:t> κατά λοιμώξεων που οφείλονται στα πιο πάνω παθογόνα, με εξαίρεση τη μηνιγγίτιδα για την οποία δεν υπάρχει εναλλακτικό φάρμακο.</a:t>
            </a:r>
          </a:p>
          <a:p>
            <a:r>
              <a:rPr lang="el-GR" dirty="0" smtClean="0"/>
              <a:t>Οι τρίτης γενιάς </a:t>
            </a:r>
            <a:r>
              <a:rPr lang="el-GR" dirty="0" err="1" smtClean="0"/>
              <a:t>κεφαλοσπορίνες</a:t>
            </a:r>
            <a:r>
              <a:rPr lang="el-GR" dirty="0" smtClean="0"/>
              <a:t> έχουν γενικά μειωμένη δραστικότητα κατά του </a:t>
            </a:r>
            <a:r>
              <a:rPr lang="en-US" dirty="0" smtClean="0"/>
              <a:t>S</a:t>
            </a:r>
            <a:r>
              <a:rPr lang="el-GR" dirty="0" smtClean="0"/>
              <a:t>. </a:t>
            </a:r>
            <a:r>
              <a:rPr lang="en-US" dirty="0" err="1" smtClean="0"/>
              <a:t>aureus</a:t>
            </a:r>
            <a:r>
              <a:rPr lang="el-GR" dirty="0" smtClean="0"/>
              <a:t> σε σύγκριση με τις </a:t>
            </a:r>
            <a:r>
              <a:rPr lang="el-GR" dirty="0" err="1" smtClean="0"/>
              <a:t>κεφαλοσπορίνες</a:t>
            </a:r>
            <a:r>
              <a:rPr lang="el-GR" dirty="0" smtClean="0"/>
              <a:t> πρώτης και δεύτερης γενιάς.                                                                    Λίγες </a:t>
            </a:r>
            <a:r>
              <a:rPr lang="el-GR" dirty="0" err="1" smtClean="0"/>
              <a:t>κεφαλοσπορίνες</a:t>
            </a:r>
            <a:r>
              <a:rPr lang="el-GR" dirty="0" smtClean="0"/>
              <a:t> τρίτης γενιάς και ειδικά η </a:t>
            </a:r>
            <a:r>
              <a:rPr lang="el-GR" dirty="0" err="1" smtClean="0"/>
              <a:t>κεφταζιδίμη</a:t>
            </a:r>
            <a:r>
              <a:rPr lang="el-GR" dirty="0" smtClean="0"/>
              <a:t>, είναι δραστικές κατά της </a:t>
            </a:r>
            <a:r>
              <a:rPr lang="en-US" dirty="0" smtClean="0"/>
              <a:t>P</a:t>
            </a:r>
            <a:r>
              <a:rPr lang="el-GR" dirty="0" smtClean="0"/>
              <a:t>. </a:t>
            </a:r>
            <a:r>
              <a:rPr lang="en-US" dirty="0" err="1" smtClean="0"/>
              <a:t>aeruginosa</a:t>
            </a:r>
            <a:r>
              <a:rPr lang="el-GR" dirty="0" smtClean="0"/>
              <a:t>.</a:t>
            </a:r>
          </a:p>
          <a:p>
            <a:endParaRPr lang="el-GR" dirty="0"/>
          </a:p>
        </p:txBody>
      </p:sp>
    </p:spTree>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143668"/>
          </a:xfrm>
        </p:spPr>
        <p:txBody>
          <a:bodyPr>
            <a:normAutofit lnSpcReduction="10000"/>
          </a:bodyPr>
          <a:lstStyle/>
          <a:p>
            <a:r>
              <a:rPr lang="el-GR" dirty="0" smtClean="0"/>
              <a:t>Μια σημαντική ιδιότητα των </a:t>
            </a:r>
            <a:r>
              <a:rPr lang="el-GR" dirty="0" err="1" smtClean="0"/>
              <a:t>κεφαλοσπορινών</a:t>
            </a:r>
            <a:r>
              <a:rPr lang="el-GR" dirty="0" smtClean="0"/>
              <a:t> τρίτης γενιάς είναι η επίτευξη ικανοποιητικών συγκεντρώσεων στο ΕΝΥ για την εξάλειψη των </a:t>
            </a:r>
            <a:r>
              <a:rPr lang="el-GR" dirty="0" err="1" smtClean="0"/>
              <a:t>εντεροβακτηριοειδών</a:t>
            </a:r>
            <a:r>
              <a:rPr lang="el-GR" dirty="0" smtClean="0"/>
              <a:t> και των τριών κύριων μη  </a:t>
            </a:r>
            <a:r>
              <a:rPr lang="el-GR" dirty="0" err="1" smtClean="0"/>
              <a:t>νιγγιτιδικών</a:t>
            </a:r>
            <a:r>
              <a:rPr lang="el-GR" dirty="0" smtClean="0"/>
              <a:t> παθογόνων (δηλαδή των </a:t>
            </a:r>
            <a:r>
              <a:rPr lang="en-US" dirty="0" smtClean="0"/>
              <a:t>S</a:t>
            </a:r>
            <a:r>
              <a:rPr lang="el-GR" dirty="0" smtClean="0"/>
              <a:t>. </a:t>
            </a:r>
            <a:r>
              <a:rPr lang="en-US" dirty="0" err="1" smtClean="0"/>
              <a:t>pneumoniae</a:t>
            </a:r>
            <a:r>
              <a:rPr lang="el-GR" dirty="0" smtClean="0"/>
              <a:t>, Ν. </a:t>
            </a:r>
            <a:r>
              <a:rPr lang="en-US" dirty="0" err="1" smtClean="0"/>
              <a:t>meningitidis</a:t>
            </a:r>
            <a:r>
              <a:rPr lang="el-GR" dirty="0" smtClean="0"/>
              <a:t> και Η. </a:t>
            </a:r>
            <a:r>
              <a:rPr lang="en-US" dirty="0" err="1" smtClean="0"/>
              <a:t>influenzae</a:t>
            </a:r>
            <a:r>
              <a:rPr lang="el-GR" dirty="0" smtClean="0"/>
              <a:t>). Οι </a:t>
            </a:r>
            <a:r>
              <a:rPr lang="el-GR" dirty="0" err="1" smtClean="0"/>
              <a:t>κεφαλοσπορίνες</a:t>
            </a:r>
            <a:r>
              <a:rPr lang="el-GR" dirty="0" smtClean="0"/>
              <a:t> τρίτης γενιάς είναι σημαντικές για τη θεραπεία της </a:t>
            </a:r>
            <a:r>
              <a:rPr lang="el-GR" dirty="0" err="1" smtClean="0"/>
              <a:t>βακτηριακής</a:t>
            </a:r>
            <a:r>
              <a:rPr lang="el-GR" dirty="0" smtClean="0"/>
              <a:t> μηνιγγίτιδας. Είναι επίσης χρήσιμες στη θεραπεία</a:t>
            </a:r>
            <a:r>
              <a:rPr lang="en-US" i="1" dirty="0" smtClean="0"/>
              <a:t> </a:t>
            </a:r>
            <a:r>
              <a:rPr lang="en-US" i="1" dirty="0" err="1" smtClean="0"/>
              <a:t>σοβαρών</a:t>
            </a:r>
            <a:r>
              <a:rPr lang="el-GR" dirty="0" smtClean="0"/>
              <a:t> λοιμώξεων, όπως η νοσοκομειακή πνευμονία λόγω                  </a:t>
            </a:r>
            <a:r>
              <a:rPr lang="en-US" dirty="0" smtClean="0"/>
              <a:t>Gram</a:t>
            </a:r>
            <a:r>
              <a:rPr lang="el-GR" dirty="0" smtClean="0"/>
              <a:t>-αρνητικών αερόβιων βακτηρίων, ειδικά όταν οι </a:t>
            </a:r>
            <a:r>
              <a:rPr lang="el-GR" dirty="0" err="1" smtClean="0"/>
              <a:t>αμινογλυκοσίδες</a:t>
            </a:r>
            <a:r>
              <a:rPr lang="el-GR" dirty="0" smtClean="0"/>
              <a:t> αντενδείκνυνται.</a:t>
            </a:r>
          </a:p>
          <a:p>
            <a:endParaRPr lang="el-GR" dirty="0"/>
          </a:p>
        </p:txBody>
      </p:sp>
    </p:spTree>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1000108"/>
            <a:ext cx="8229600" cy="5126055"/>
          </a:xfrm>
        </p:spPr>
        <p:txBody>
          <a:bodyPr>
            <a:normAutofit/>
          </a:bodyPr>
          <a:lstStyle/>
          <a:p>
            <a:r>
              <a:rPr lang="el-GR" dirty="0" smtClean="0"/>
              <a:t>Οι από του στόματος ευρέως φάσματος </a:t>
            </a:r>
            <a:r>
              <a:rPr lang="el-GR" dirty="0" err="1" smtClean="0"/>
              <a:t>κεφαλοσπορίνες</a:t>
            </a:r>
            <a:r>
              <a:rPr lang="el-GR" dirty="0" smtClean="0"/>
              <a:t> μπορούν να χρησιμοποιηθούν για την αντιμετώπιση λοιμώξεων από </a:t>
            </a:r>
            <a:r>
              <a:rPr lang="el-GR" dirty="0" err="1" smtClean="0"/>
              <a:t>Εντεροβακτηριοειδή</a:t>
            </a:r>
            <a:r>
              <a:rPr lang="el-GR" dirty="0" smtClean="0"/>
              <a:t>, ανθεκτικών σε άλλες από του στόματος β-</a:t>
            </a:r>
            <a:r>
              <a:rPr lang="el-GR" dirty="0" err="1" smtClean="0"/>
              <a:t>λακτάμες</a:t>
            </a:r>
            <a:endParaRPr lang="el-GR" dirty="0" smtClean="0"/>
          </a:p>
          <a:p>
            <a:r>
              <a:rPr lang="el-GR" dirty="0" smtClean="0"/>
              <a:t>Κατά τα τελευταία χρόνια έχουν σχεδιαστεί διάφορες από του στόματος ευρέως φάσματος </a:t>
            </a:r>
            <a:r>
              <a:rPr lang="el-GR" dirty="0" err="1" smtClean="0"/>
              <a:t>κεφαλοσπορίνες</a:t>
            </a:r>
            <a:r>
              <a:rPr lang="el-GR" dirty="0" smtClean="0"/>
              <a:t>.</a:t>
            </a:r>
            <a:endParaRPr lang="el-GR" dirty="0"/>
          </a:p>
        </p:txBody>
      </p:sp>
    </p:spTree>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6000792"/>
          </a:xfrm>
        </p:spPr>
        <p:txBody>
          <a:bodyPr>
            <a:normAutofit fontScale="92500" lnSpcReduction="10000"/>
          </a:bodyPr>
          <a:lstStyle/>
          <a:p>
            <a:r>
              <a:rPr lang="el-GR" dirty="0" smtClean="0"/>
              <a:t>Τα φάρμακα αυτά αναφέρονται ενίοτε από του στόματος τρίτης γενιάς </a:t>
            </a:r>
            <a:r>
              <a:rPr lang="el-GR" dirty="0" err="1" smtClean="0"/>
              <a:t>κεφαλοσπορί­νες</a:t>
            </a:r>
            <a:r>
              <a:rPr lang="el-GR" dirty="0" smtClean="0"/>
              <a:t> αλλά έχουν σημαντικά μειωμένη δραστικότητα κατά των </a:t>
            </a:r>
            <a:r>
              <a:rPr lang="en-US" dirty="0" smtClean="0"/>
              <a:t>Gram</a:t>
            </a:r>
            <a:r>
              <a:rPr lang="el-GR" dirty="0" smtClean="0"/>
              <a:t>- αρνητικών αερόβιων βακτηρίων σε σχέση με τις παρεντερικές τρίτης γενιάς </a:t>
            </a:r>
            <a:r>
              <a:rPr lang="el-GR" dirty="0" err="1" smtClean="0"/>
              <a:t>κεφαλοσπορίνες</a:t>
            </a:r>
            <a:r>
              <a:rPr lang="el-GR" dirty="0" smtClean="0"/>
              <a:t>. Καμιά από του στόματος </a:t>
            </a:r>
            <a:r>
              <a:rPr lang="el-GR" dirty="0" err="1" smtClean="0"/>
              <a:t>κεφαλοσπορίνη</a:t>
            </a:r>
            <a:r>
              <a:rPr lang="el-GR" dirty="0" smtClean="0"/>
              <a:t> δεν είναι δραστική κατά της </a:t>
            </a:r>
            <a:r>
              <a:rPr lang="en-US" dirty="0" smtClean="0"/>
              <a:t>P</a:t>
            </a:r>
            <a:r>
              <a:rPr lang="el-GR" dirty="0" smtClean="0"/>
              <a:t>. </a:t>
            </a:r>
            <a:r>
              <a:rPr lang="en-US" dirty="0" err="1" smtClean="0"/>
              <a:t>aeruginosa</a:t>
            </a:r>
            <a:r>
              <a:rPr lang="el-GR" dirty="0" smtClean="0"/>
              <a:t> και κάποιες (</a:t>
            </a:r>
            <a:r>
              <a:rPr lang="el-GR" dirty="0" err="1" smtClean="0"/>
              <a:t>κε­φιξίμη</a:t>
            </a:r>
            <a:r>
              <a:rPr lang="el-GR" dirty="0" smtClean="0"/>
              <a:t>, </a:t>
            </a:r>
            <a:r>
              <a:rPr lang="el-GR" dirty="0" err="1" smtClean="0"/>
              <a:t>κεφτιβουτένη</a:t>
            </a:r>
            <a:r>
              <a:rPr lang="el-GR" dirty="0" smtClean="0"/>
              <a:t>) είναι αδρανείς κατά του </a:t>
            </a:r>
            <a:r>
              <a:rPr lang="en-US" dirty="0" smtClean="0"/>
              <a:t>S</a:t>
            </a:r>
            <a:r>
              <a:rPr lang="el-GR" dirty="0" smtClean="0"/>
              <a:t>. </a:t>
            </a:r>
            <a:r>
              <a:rPr lang="en-US" dirty="0" err="1" smtClean="0"/>
              <a:t>aureus</a:t>
            </a:r>
            <a:r>
              <a:rPr lang="el-GR" dirty="0" smtClean="0"/>
              <a:t>. Τα φάρμακα αυτά μπορούν να αποτελέσουν μια καλή επιλογή για τη θεραπεία </a:t>
            </a:r>
            <a:r>
              <a:rPr lang="en-US" dirty="0" smtClean="0"/>
              <a:t>per </a:t>
            </a:r>
            <a:r>
              <a:rPr lang="en-US" dirty="0" err="1" smtClean="0"/>
              <a:t>os</a:t>
            </a:r>
            <a:r>
              <a:rPr lang="el-GR" dirty="0" smtClean="0"/>
              <a:t> λοιμώξεων που οφείλονται σε </a:t>
            </a:r>
            <a:r>
              <a:rPr lang="el-GR" dirty="0" err="1" smtClean="0"/>
              <a:t>εντεροβακτηριοειδή</a:t>
            </a:r>
            <a:r>
              <a:rPr lang="el-GR" dirty="0" smtClean="0"/>
              <a:t>, ανθεκτικά σε άλλες από του στόματος β-</a:t>
            </a:r>
            <a:r>
              <a:rPr lang="el-GR" dirty="0" err="1" smtClean="0"/>
              <a:t>λακτάμες</a:t>
            </a:r>
            <a:r>
              <a:rPr lang="el-GR" dirty="0" smtClean="0"/>
              <a:t>.</a:t>
            </a:r>
          </a:p>
          <a:p>
            <a:endParaRPr lang="el-GR" dirty="0"/>
          </a:p>
        </p:txBody>
      </p:sp>
    </p:spTree>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483245"/>
          </a:xfrm>
        </p:spPr>
        <p:txBody>
          <a:bodyPr>
            <a:normAutofit/>
          </a:bodyPr>
          <a:lstStyle/>
          <a:p>
            <a:r>
              <a:rPr lang="el-GR" b="1" i="1" dirty="0" err="1" smtClean="0"/>
              <a:t>Καρβαπενέμες</a:t>
            </a:r>
            <a:r>
              <a:rPr lang="el-GR" b="1" i="1" dirty="0" smtClean="0"/>
              <a:t>.</a:t>
            </a:r>
            <a:r>
              <a:rPr lang="el-GR" dirty="0" smtClean="0"/>
              <a:t> Οι </a:t>
            </a:r>
            <a:r>
              <a:rPr lang="el-GR" dirty="0" err="1" smtClean="0"/>
              <a:t>καρβαπενέμες</a:t>
            </a:r>
            <a:r>
              <a:rPr lang="el-GR" dirty="0" smtClean="0"/>
              <a:t> αποτελούνται από ένα β- </a:t>
            </a:r>
            <a:r>
              <a:rPr lang="el-GR" dirty="0" err="1" smtClean="0"/>
              <a:t>λακταμικό</a:t>
            </a:r>
            <a:r>
              <a:rPr lang="el-GR" dirty="0" smtClean="0"/>
              <a:t> δακτύλιο, συμπυκνωμένο με ένα πενταμελή </a:t>
            </a:r>
            <a:r>
              <a:rPr lang="el-GR" dirty="0" err="1" smtClean="0"/>
              <a:t>πενεμικό</a:t>
            </a:r>
            <a:r>
              <a:rPr lang="el-GR" dirty="0" smtClean="0"/>
              <a:t> δακτύλιο .Οι </a:t>
            </a:r>
            <a:r>
              <a:rPr lang="el-GR" dirty="0" err="1" smtClean="0"/>
              <a:t>καρβαπενέμες</a:t>
            </a:r>
            <a:r>
              <a:rPr lang="el-GR" dirty="0" smtClean="0"/>
              <a:t> που κυκλοφορούν σήμερα στις ΗΠΑ είναι η </a:t>
            </a:r>
            <a:r>
              <a:rPr lang="el-GR" dirty="0" err="1" smtClean="0"/>
              <a:t>ιμιπενέμη</a:t>
            </a:r>
            <a:r>
              <a:rPr lang="el-GR" dirty="0" smtClean="0"/>
              <a:t> και η </a:t>
            </a:r>
            <a:r>
              <a:rPr lang="el-GR" dirty="0" err="1" smtClean="0"/>
              <a:t>μεροπενέμη</a:t>
            </a:r>
            <a:r>
              <a:rPr lang="el-GR" dirty="0" smtClean="0"/>
              <a:t>.</a:t>
            </a:r>
          </a:p>
          <a:p>
            <a:r>
              <a:rPr lang="el-GR" dirty="0" smtClean="0"/>
              <a:t>Οι </a:t>
            </a:r>
            <a:r>
              <a:rPr lang="el-GR" dirty="0" err="1" smtClean="0"/>
              <a:t>καρβαπενέμες</a:t>
            </a:r>
            <a:r>
              <a:rPr lang="el-GR" dirty="0" smtClean="0"/>
              <a:t> έχουν το ευρύτερο </a:t>
            </a:r>
            <a:r>
              <a:rPr lang="el-GR" dirty="0" err="1" smtClean="0"/>
              <a:t>αντιμικροβιακά</a:t>
            </a:r>
            <a:r>
              <a:rPr lang="el-GR" dirty="0" smtClean="0"/>
              <a:t> φάσμα από όλα τα διαθέσιμα μέχρι σήμερα αντιβιοτικά</a:t>
            </a:r>
          </a:p>
          <a:p>
            <a:endParaRPr lang="el-GR" dirty="0"/>
          </a:p>
        </p:txBody>
      </p:sp>
    </p:spTree>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5626121"/>
          </a:xfrm>
        </p:spPr>
        <p:txBody>
          <a:bodyPr>
            <a:normAutofit fontScale="92500"/>
          </a:bodyPr>
          <a:lstStyle/>
          <a:p>
            <a:r>
              <a:rPr lang="el-GR" dirty="0" smtClean="0"/>
              <a:t>Οι </a:t>
            </a:r>
            <a:r>
              <a:rPr lang="el-GR" dirty="0" err="1" smtClean="0"/>
              <a:t>καρβαπενέμες</a:t>
            </a:r>
            <a:r>
              <a:rPr lang="el-GR" dirty="0" smtClean="0"/>
              <a:t> είναι ανθεκτικές στις περισσότερες β-</a:t>
            </a:r>
            <a:r>
              <a:rPr lang="el-GR" dirty="0" err="1" smtClean="0"/>
              <a:t>λακταμάσες</a:t>
            </a:r>
            <a:r>
              <a:rPr lang="el-GR" dirty="0" smtClean="0"/>
              <a:t> και είναι δραστικές κατά στρεπτόκοκκων, σταφυλόκοκκων, </a:t>
            </a:r>
            <a:r>
              <a:rPr lang="el-GR" dirty="0" err="1" smtClean="0"/>
              <a:t>Εντεροβακτηριοειδών</a:t>
            </a:r>
            <a:r>
              <a:rPr lang="el-GR" dirty="0" smtClean="0"/>
              <a:t>, </a:t>
            </a:r>
            <a:r>
              <a:rPr lang="en-US" dirty="0" smtClean="0"/>
              <a:t>P</a:t>
            </a:r>
            <a:r>
              <a:rPr lang="el-GR" dirty="0" smtClean="0"/>
              <a:t>. </a:t>
            </a:r>
            <a:r>
              <a:rPr lang="en-US" dirty="0" err="1" smtClean="0"/>
              <a:t>aeruginosa</a:t>
            </a:r>
            <a:r>
              <a:rPr lang="el-GR" dirty="0" smtClean="0"/>
              <a:t>, είδη </a:t>
            </a:r>
            <a:r>
              <a:rPr lang="en-US" dirty="0" err="1" smtClean="0"/>
              <a:t>Haemophilus</a:t>
            </a:r>
            <a:r>
              <a:rPr lang="el-GR" dirty="0" smtClean="0"/>
              <a:t> και αναερόβιων βακτηρίων, περιλαμβανομένου του Β. </a:t>
            </a:r>
            <a:r>
              <a:rPr lang="en-US" dirty="0" err="1" smtClean="0"/>
              <a:t>fragilis</a:t>
            </a:r>
            <a:r>
              <a:rPr lang="el-GR" dirty="0" smtClean="0"/>
              <a:t>. Οι                           </a:t>
            </a:r>
            <a:r>
              <a:rPr lang="el-GR" dirty="0" err="1" smtClean="0"/>
              <a:t>καραβαπενέμες</a:t>
            </a:r>
            <a:r>
              <a:rPr lang="el-GR" dirty="0" smtClean="0"/>
              <a:t> είναι δραστικές κατά πολλών στελεχών του </a:t>
            </a:r>
            <a:r>
              <a:rPr lang="en-US" dirty="0" err="1" smtClean="0"/>
              <a:t>Enterococcus</a:t>
            </a:r>
            <a:r>
              <a:rPr lang="en-US" dirty="0" smtClean="0"/>
              <a:t> </a:t>
            </a:r>
            <a:r>
              <a:rPr lang="en-US" dirty="0" err="1" smtClean="0"/>
              <a:t>faecalis</a:t>
            </a:r>
            <a:r>
              <a:rPr lang="el-GR" dirty="0" smtClean="0"/>
              <a:t>, αλλά όχι κατά άλλων ειδών </a:t>
            </a:r>
            <a:r>
              <a:rPr lang="en-US" dirty="0" err="1" smtClean="0"/>
              <a:t>Enterococcus</a:t>
            </a:r>
            <a:r>
              <a:rPr lang="el-GR" dirty="0" smtClean="0"/>
              <a:t>.                                Όπως και οι </a:t>
            </a:r>
            <a:r>
              <a:rPr lang="el-GR" dirty="0" err="1" smtClean="0"/>
              <a:t>κεφαλοσπορίνες</a:t>
            </a:r>
            <a:r>
              <a:rPr lang="el-GR" dirty="0" smtClean="0"/>
              <a:t>, είναι αδρανείς κατά του </a:t>
            </a:r>
            <a:r>
              <a:rPr lang="en-US" dirty="0" smtClean="0"/>
              <a:t>L</a:t>
            </a:r>
            <a:r>
              <a:rPr lang="el-GR" dirty="0" smtClean="0"/>
              <a:t>. </a:t>
            </a:r>
            <a:r>
              <a:rPr lang="en-US" dirty="0" err="1" smtClean="0"/>
              <a:t>monocytogenes</a:t>
            </a:r>
            <a:r>
              <a:rPr lang="el-GR" dirty="0" smtClean="0"/>
              <a:t> ή κατά ανθεκτικών στη </a:t>
            </a:r>
            <a:r>
              <a:rPr lang="el-GR" dirty="0" err="1" smtClean="0"/>
              <a:t>μεθικιλλίνη</a:t>
            </a:r>
            <a:r>
              <a:rPr lang="el-GR" dirty="0" smtClean="0"/>
              <a:t> </a:t>
            </a:r>
            <a:r>
              <a:rPr lang="el-GR" dirty="0" err="1" smtClean="0"/>
              <a:t>σταφυλοκόκκων</a:t>
            </a:r>
            <a:r>
              <a:rPr lang="el-GR" dirty="0" smtClean="0"/>
              <a:t>.</a:t>
            </a:r>
          </a:p>
          <a:p>
            <a:endParaRPr lang="el-GR" dirty="0"/>
          </a:p>
        </p:txBody>
      </p:sp>
    </p:spTree>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6215106"/>
          </a:xfrm>
        </p:spPr>
        <p:txBody>
          <a:bodyPr>
            <a:normAutofit fontScale="92500" lnSpcReduction="10000"/>
          </a:bodyPr>
          <a:lstStyle/>
          <a:p>
            <a:r>
              <a:rPr lang="el-GR" dirty="0" smtClean="0"/>
              <a:t>Η </a:t>
            </a:r>
            <a:r>
              <a:rPr lang="el-GR" dirty="0" err="1" smtClean="0"/>
              <a:t>ιμιπενέμη</a:t>
            </a:r>
            <a:r>
              <a:rPr lang="el-GR" dirty="0" smtClean="0"/>
              <a:t> διασπάται στους νεφρούς από μια ανθρώπινη β- </a:t>
            </a:r>
            <a:r>
              <a:rPr lang="el-GR" dirty="0" err="1" smtClean="0"/>
              <a:t>λακταμάση</a:t>
            </a:r>
            <a:r>
              <a:rPr lang="el-GR" dirty="0" smtClean="0"/>
              <a:t>, τη                        δεϋδροπεπτιδάση-1, σε ένα </a:t>
            </a:r>
            <a:r>
              <a:rPr lang="el-GR" dirty="0" err="1" smtClean="0"/>
              <a:t>νεφροτοξικό</a:t>
            </a:r>
            <a:r>
              <a:rPr lang="el-GR" dirty="0" smtClean="0"/>
              <a:t> μεταβολίτη. Γι' αυτό χορηγείται πάντα μαζί με το φάρμακο </a:t>
            </a:r>
            <a:r>
              <a:rPr lang="el-GR" dirty="0" err="1" smtClean="0"/>
              <a:t>σιλαστατίνη</a:t>
            </a:r>
            <a:r>
              <a:rPr lang="el-GR" dirty="0" smtClean="0"/>
              <a:t>, η οποία είναι εκλεκτικός αναστολέας της νεφρικής β-</a:t>
            </a:r>
            <a:r>
              <a:rPr lang="el-GR" dirty="0" err="1" smtClean="0"/>
              <a:t>λακταμάσης</a:t>
            </a:r>
            <a:r>
              <a:rPr lang="el-GR" dirty="0" smtClean="0"/>
              <a:t>.                       Το εμπορικό σκεύασμα περιέχει καθορισμένη αναλογία </a:t>
            </a:r>
            <a:r>
              <a:rPr lang="el-GR" dirty="0" err="1" smtClean="0"/>
              <a:t>ιμιπενέμης:σιλαστατίνης</a:t>
            </a:r>
            <a:r>
              <a:rPr lang="el-GR" dirty="0" smtClean="0"/>
              <a:t>.                                  Η </a:t>
            </a:r>
            <a:r>
              <a:rPr lang="el-GR" dirty="0" err="1" smtClean="0"/>
              <a:t>μεροπενέμη</a:t>
            </a:r>
            <a:r>
              <a:rPr lang="el-GR" dirty="0" smtClean="0"/>
              <a:t> δε διασπάται από τη νεφρική </a:t>
            </a:r>
            <a:r>
              <a:rPr lang="el-GR" dirty="0" err="1" smtClean="0"/>
              <a:t>δεϋδροπεπτιδάση</a:t>
            </a:r>
            <a:r>
              <a:rPr lang="el-GR" dirty="0" smtClean="0"/>
              <a:t> και δε χρειάζεται ταυτόχρονη χορήγηση </a:t>
            </a:r>
            <a:r>
              <a:rPr lang="el-GR" dirty="0" err="1" smtClean="0"/>
              <a:t>σιλαστατίνης</a:t>
            </a:r>
            <a:r>
              <a:rPr lang="el-GR" dirty="0" smtClean="0"/>
              <a:t>.                                                       Η </a:t>
            </a:r>
            <a:r>
              <a:rPr lang="el-GR" dirty="0" err="1" smtClean="0"/>
              <a:t>ιμιπενέμη</a:t>
            </a:r>
            <a:r>
              <a:rPr lang="el-GR" dirty="0" smtClean="0"/>
              <a:t> μπορεί να προκαλέσει επιληπτικές κρίσεις σε επιληπτικούς ασθενείς, ειδικά αν συνυπάρχει νεφρική ανεπάρκεια.</a:t>
            </a:r>
          </a:p>
          <a:p>
            <a:endParaRPr lang="el-GR" dirty="0"/>
          </a:p>
        </p:txBody>
      </p:sp>
    </p:spTree>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5768997"/>
          </a:xfrm>
        </p:spPr>
        <p:txBody>
          <a:bodyPr>
            <a:normAutofit lnSpcReduction="10000"/>
          </a:bodyPr>
          <a:lstStyle/>
          <a:p>
            <a:r>
              <a:rPr lang="el-GR" dirty="0" smtClean="0"/>
              <a:t>Οι </a:t>
            </a:r>
            <a:r>
              <a:rPr lang="el-GR" dirty="0" err="1" smtClean="0"/>
              <a:t>καρβαπενέμες</a:t>
            </a:r>
            <a:r>
              <a:rPr lang="el-GR" dirty="0" smtClean="0"/>
              <a:t> χρησιμοποιούνται για τη θεραπεία λοιμώξεων από βακτήρια ανθεκτικά σε άλλα αντιβιοτικά. Επίσης, λόγω του ευρέως </a:t>
            </a:r>
            <a:r>
              <a:rPr lang="el-GR" dirty="0" err="1" smtClean="0"/>
              <a:t>αντιμικροβιακού</a:t>
            </a:r>
            <a:r>
              <a:rPr lang="el-GR" dirty="0" smtClean="0"/>
              <a:t> φάσματος τους, χορηγούνται σε </a:t>
            </a:r>
            <a:r>
              <a:rPr lang="el-GR" dirty="0" err="1" smtClean="0"/>
              <a:t>πολυμικροβιακές</a:t>
            </a:r>
            <a:r>
              <a:rPr lang="el-GR" dirty="0" smtClean="0"/>
              <a:t> λοιμώξεις, αντί να χρησιμοποιηθούν δύο ή περισσότερα άλλα αντιβιοτικά.</a:t>
            </a:r>
            <a:r>
              <a:rPr lang="el-GR" b="1" i="1" dirty="0" smtClean="0"/>
              <a:t>                                    </a:t>
            </a:r>
            <a:r>
              <a:rPr lang="el-GR" b="1" i="1" dirty="0" err="1" smtClean="0"/>
              <a:t>Μονοβακτάμες</a:t>
            </a:r>
            <a:r>
              <a:rPr lang="el-GR" b="1" i="1" dirty="0" smtClean="0"/>
              <a:t>.</a:t>
            </a:r>
            <a:r>
              <a:rPr lang="el-GR" dirty="0" smtClean="0"/>
              <a:t> Το όνομα </a:t>
            </a:r>
            <a:r>
              <a:rPr lang="el-GR" dirty="0" err="1" smtClean="0"/>
              <a:t>μονοβακτάμη</a:t>
            </a:r>
            <a:r>
              <a:rPr lang="el-GR" dirty="0" smtClean="0"/>
              <a:t> είναι σύντμηση της "</a:t>
            </a:r>
            <a:r>
              <a:rPr lang="el-GR" dirty="0" err="1" smtClean="0"/>
              <a:t>μονοκυκλικής</a:t>
            </a:r>
            <a:r>
              <a:rPr lang="el-GR" dirty="0" smtClean="0"/>
              <a:t> β-</a:t>
            </a:r>
            <a:r>
              <a:rPr lang="el-GR" dirty="0" err="1" smtClean="0"/>
              <a:t>λακτάμης</a:t>
            </a:r>
            <a:r>
              <a:rPr lang="el-GR" dirty="0" smtClean="0"/>
              <a:t>".                                         Οι </a:t>
            </a:r>
            <a:r>
              <a:rPr lang="el-GR" dirty="0" err="1" smtClean="0"/>
              <a:t>μονοβακτάμες</a:t>
            </a:r>
            <a:r>
              <a:rPr lang="el-GR" dirty="0" smtClean="0"/>
              <a:t> αποτελούνται από ένα                 β-</a:t>
            </a:r>
            <a:r>
              <a:rPr lang="el-GR" dirty="0" err="1" smtClean="0"/>
              <a:t>λακταμικό</a:t>
            </a:r>
            <a:r>
              <a:rPr lang="el-GR" dirty="0" smtClean="0"/>
              <a:t> δακτύλιο ενωμένο με μια </a:t>
            </a:r>
            <a:r>
              <a:rPr lang="el-GR" dirty="0" err="1" smtClean="0"/>
              <a:t>σουλφονική</a:t>
            </a:r>
            <a:r>
              <a:rPr lang="el-GR" dirty="0" smtClean="0"/>
              <a:t> ομάδα.</a:t>
            </a:r>
          </a:p>
          <a:p>
            <a:endParaRPr lang="el-GR" dirty="0" smtClean="0"/>
          </a:p>
          <a:p>
            <a:endParaRPr lang="el-GR" dirty="0"/>
          </a:p>
        </p:txBody>
      </p:sp>
    </p:spTree>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5626121"/>
          </a:xfrm>
        </p:spPr>
        <p:txBody>
          <a:bodyPr>
            <a:normAutofit fontScale="92500" lnSpcReduction="20000"/>
          </a:bodyPr>
          <a:lstStyle/>
          <a:p>
            <a:pPr>
              <a:buNone/>
            </a:pPr>
            <a:r>
              <a:rPr lang="el-GR" dirty="0" smtClean="0"/>
              <a:t>Η μόνη διαθέσιμη </a:t>
            </a:r>
            <a:r>
              <a:rPr lang="el-GR" dirty="0" err="1" smtClean="0"/>
              <a:t>μονοβακτάμη</a:t>
            </a:r>
            <a:r>
              <a:rPr lang="el-GR" dirty="0" smtClean="0"/>
              <a:t> είναι η </a:t>
            </a:r>
            <a:r>
              <a:rPr lang="el-GR" dirty="0" err="1" smtClean="0"/>
              <a:t>αζτρεονάμη</a:t>
            </a:r>
            <a:endParaRPr lang="el-GR" dirty="0" smtClean="0"/>
          </a:p>
          <a:p>
            <a:r>
              <a:rPr lang="el-GR" dirty="0" smtClean="0"/>
              <a:t>Η μόνη διαθέσιμη </a:t>
            </a:r>
            <a:r>
              <a:rPr lang="el-GR" dirty="0" err="1" smtClean="0"/>
              <a:t>μονοβακτάμη</a:t>
            </a:r>
            <a:r>
              <a:rPr lang="el-GR" dirty="0" smtClean="0"/>
              <a:t> είναι η </a:t>
            </a:r>
            <a:r>
              <a:rPr lang="el-GR" dirty="0" err="1" smtClean="0"/>
              <a:t>αζτρεονάμη</a:t>
            </a:r>
            <a:r>
              <a:rPr lang="el-GR" dirty="0" smtClean="0"/>
              <a:t>, η οποία είναι δραστική μόνο κατά </a:t>
            </a:r>
            <a:r>
              <a:rPr lang="en-US" dirty="0" smtClean="0"/>
              <a:t>Gram</a:t>
            </a:r>
            <a:r>
              <a:rPr lang="el-GR" dirty="0" smtClean="0"/>
              <a:t>-αρνητικών αερόβιων βακτηρίων, περιλαμβανομένης της </a:t>
            </a:r>
            <a:r>
              <a:rPr lang="en-US" dirty="0" smtClean="0"/>
              <a:t>P</a:t>
            </a:r>
            <a:r>
              <a:rPr lang="el-GR" dirty="0" smtClean="0"/>
              <a:t>. </a:t>
            </a:r>
            <a:r>
              <a:rPr lang="en-US" dirty="0" err="1" smtClean="0"/>
              <a:t>aeruginosa</a:t>
            </a:r>
            <a:r>
              <a:rPr lang="el-GR" dirty="0" smtClean="0"/>
              <a:t>. Αντίθετα από τις β-</a:t>
            </a:r>
            <a:r>
              <a:rPr lang="el-GR" dirty="0" err="1" smtClean="0"/>
              <a:t>λακτά</a:t>
            </a:r>
            <a:r>
              <a:rPr lang="el-GR" dirty="0" smtClean="0"/>
              <a:t>- μες, είναι αδρανής κατά των </a:t>
            </a:r>
            <a:r>
              <a:rPr lang="en-US" dirty="0" smtClean="0"/>
              <a:t>Gram</a:t>
            </a:r>
            <a:r>
              <a:rPr lang="el-GR" dirty="0" smtClean="0"/>
              <a:t>-Θετικών βακτηρίων. Επίσης είναι αδρανής κατά των αναερόβιων βακτηρίων. Διατίθεται μόνο για παρεντερική χορήγηση.</a:t>
            </a:r>
          </a:p>
          <a:p>
            <a:r>
              <a:rPr lang="el-GR" dirty="0" smtClean="0"/>
              <a:t>Η </a:t>
            </a:r>
            <a:r>
              <a:rPr lang="el-GR" dirty="0" err="1" smtClean="0"/>
              <a:t>αζτρεονάμη</a:t>
            </a:r>
            <a:r>
              <a:rPr lang="el-GR" dirty="0" smtClean="0"/>
              <a:t> δεν είναι ποτέ αλλεργιογόνος και μπορεί να χρησιμοποιηθεί σε ασθενείς με αλλεργία στην </a:t>
            </a:r>
            <a:r>
              <a:rPr lang="el-GR" dirty="0" err="1" smtClean="0"/>
              <a:t>πενικιλλίνη</a:t>
            </a:r>
            <a:r>
              <a:rPr lang="el-GR" dirty="0" smtClean="0"/>
              <a:t> και στην </a:t>
            </a:r>
            <a:r>
              <a:rPr lang="el-GR" dirty="0" err="1" smtClean="0"/>
              <a:t>κεφαλοσπορίνη</a:t>
            </a:r>
            <a:r>
              <a:rPr lang="el-GR" dirty="0" smtClean="0"/>
              <a:t>.</a:t>
            </a:r>
          </a:p>
          <a:p>
            <a:endParaRPr lang="el-GR" dirty="0"/>
          </a:p>
        </p:txBody>
      </p:sp>
    </p:spTree>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6072230"/>
          </a:xfrm>
        </p:spPr>
        <p:txBody>
          <a:bodyPr>
            <a:normAutofit fontScale="92500"/>
          </a:bodyPr>
          <a:lstStyle/>
          <a:p>
            <a:r>
              <a:rPr lang="el-GR" b="1" i="1" dirty="0" smtClean="0"/>
              <a:t>Αναστολείς β-</a:t>
            </a:r>
            <a:r>
              <a:rPr lang="el-GR" b="1" i="1" dirty="0" err="1" smtClean="0"/>
              <a:t>λακταμάσης</a:t>
            </a:r>
            <a:r>
              <a:rPr lang="el-GR" b="1" i="1" dirty="0" smtClean="0"/>
              <a:t>.</a:t>
            </a:r>
            <a:r>
              <a:rPr lang="el-GR" dirty="0" smtClean="0"/>
              <a:t> Σήμερα διαθέσιμοι για κλινική χρήση υπάρχουν αρκετοί εκλεκτικοί αναστολείς της β-</a:t>
            </a:r>
            <a:r>
              <a:rPr lang="el-GR" dirty="0" err="1" smtClean="0"/>
              <a:t>λακταμάσης</a:t>
            </a:r>
            <a:r>
              <a:rPr lang="el-GR" dirty="0" smtClean="0"/>
              <a:t> και ειδικά τα φάρμακα </a:t>
            </a:r>
            <a:r>
              <a:rPr lang="el-GR" dirty="0" err="1" smtClean="0"/>
              <a:t>κλαβουλανικό</a:t>
            </a:r>
            <a:r>
              <a:rPr lang="el-GR" dirty="0" smtClean="0"/>
              <a:t> οξύ, </a:t>
            </a:r>
            <a:r>
              <a:rPr lang="el-GR" dirty="0" err="1" smtClean="0"/>
              <a:t>σουλβακτάμη</a:t>
            </a:r>
            <a:r>
              <a:rPr lang="el-GR" dirty="0" smtClean="0"/>
              <a:t> και </a:t>
            </a:r>
            <a:r>
              <a:rPr lang="el-GR" dirty="0" err="1" smtClean="0"/>
              <a:t>ταζοβακτάμη</a:t>
            </a:r>
            <a:r>
              <a:rPr lang="el-GR" dirty="0" smtClean="0"/>
              <a:t>. Τα φάρμακα αυτά περιέχουν ένα β-</a:t>
            </a:r>
            <a:r>
              <a:rPr lang="el-GR" dirty="0" err="1" smtClean="0"/>
              <a:t>λακταμικό</a:t>
            </a:r>
            <a:r>
              <a:rPr lang="el-GR" dirty="0" smtClean="0"/>
              <a:t> δακτύλιο ,αλλά κανένα δεν έχει αφ' εαυτού κλινικά χρήσιμη </a:t>
            </a:r>
            <a:r>
              <a:rPr lang="el-GR" dirty="0" err="1" smtClean="0"/>
              <a:t>αντιβακτηριακή</a:t>
            </a:r>
            <a:r>
              <a:rPr lang="el-GR" dirty="0" smtClean="0"/>
              <a:t> δραστικότητα. Δρουν δεσμεύοντας ομοι­οπολικά τη β-</a:t>
            </a:r>
            <a:r>
              <a:rPr lang="el-GR" dirty="0" err="1" smtClean="0"/>
              <a:t>λακταμάση</a:t>
            </a:r>
            <a:r>
              <a:rPr lang="el-GR" dirty="0" smtClean="0"/>
              <a:t>  επιτρέποντας έτσι στα β-</a:t>
            </a:r>
            <a:r>
              <a:rPr lang="el-GR" dirty="0" err="1" smtClean="0"/>
              <a:t>λακταμικά</a:t>
            </a:r>
            <a:r>
              <a:rPr lang="el-GR" dirty="0" smtClean="0"/>
              <a:t> φάρμακα , τα οποία κανονικά καταστρέφονται από τη β-</a:t>
            </a:r>
            <a:r>
              <a:rPr lang="el-GR" dirty="0" err="1" smtClean="0"/>
              <a:t>λακταμάση</a:t>
            </a:r>
            <a:r>
              <a:rPr lang="el-GR" dirty="0" smtClean="0"/>
              <a:t> να ασκήσουν την </a:t>
            </a:r>
            <a:r>
              <a:rPr lang="el-GR" dirty="0" err="1" smtClean="0"/>
              <a:t>αντιβακτηριακή</a:t>
            </a:r>
            <a:r>
              <a:rPr lang="el-GR" dirty="0" smtClean="0"/>
              <a:t> τους δράση.  </a:t>
            </a:r>
            <a:endParaRPr lang="el-GR"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554683"/>
          </a:xfrm>
        </p:spPr>
        <p:txBody>
          <a:bodyPr>
            <a:normAutofit lnSpcReduction="10000"/>
          </a:bodyPr>
          <a:lstStyle/>
          <a:p>
            <a:r>
              <a:rPr lang="el-GR" dirty="0" smtClean="0"/>
              <a:t>Βακτηριοκτόνα ονομάζονται όταν οι συγκεντρώσεις που μπορούν να επιτευχθούν στο αίμα υπερβαίνουν συνήθως την ΕΒΠ για τα πιο κοινά παθογόνα ενώ </a:t>
            </a:r>
            <a:r>
              <a:rPr lang="el-GR" dirty="0" err="1" smtClean="0"/>
              <a:t>βακτηριο</a:t>
            </a:r>
            <a:r>
              <a:rPr lang="el-GR" dirty="0" smtClean="0"/>
              <a:t>- στατικά όταν οι συγκεντρώσεις στο αίμα υπερβαίνουν την ΕΑΠ, αλλά είναι συνήθως μικρότερες από την ΕΒΠ. Όμως η διάκριση των αντιβιοτικών σε κατηγορίες ανάλογα με το αν υπερισχύει η </a:t>
            </a:r>
            <a:r>
              <a:rPr lang="el-GR" dirty="0" err="1" smtClean="0"/>
              <a:t>βακτηριοστατική</a:t>
            </a:r>
            <a:r>
              <a:rPr lang="el-GR" dirty="0" smtClean="0"/>
              <a:t> ή η βακτηριοκτόνος δράση δεν είναι απόλυτα σωστή, γιατί η σχέση μεταξύ κάθε βακτηρίου και κάθε αντιβιοτικού είναι διαφορετική.</a:t>
            </a:r>
            <a:endParaRPr lang="el-GR" dirty="0"/>
          </a:p>
        </p:txBody>
      </p:sp>
    </p:spTree>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786478"/>
          </a:xfrm>
        </p:spPr>
        <p:txBody>
          <a:bodyPr>
            <a:normAutofit fontScale="92500" lnSpcReduction="20000"/>
          </a:bodyPr>
          <a:lstStyle/>
          <a:p>
            <a:r>
              <a:rPr lang="el-GR" dirty="0" smtClean="0"/>
              <a:t>Κανένας αναστολέας της β-</a:t>
            </a:r>
            <a:r>
              <a:rPr lang="el-GR" dirty="0" err="1" smtClean="0"/>
              <a:t>λακταμάσης</a:t>
            </a:r>
            <a:r>
              <a:rPr lang="el-GR" dirty="0" smtClean="0"/>
              <a:t> δε διατίθεται για χρήση μόνος του. Κυκλοφορούν πάντα σε συνδυασμούς με </a:t>
            </a:r>
            <a:r>
              <a:rPr lang="el-GR" dirty="0" err="1" smtClean="0"/>
              <a:t>πενικιλλίνη</a:t>
            </a:r>
            <a:r>
              <a:rPr lang="el-GR" dirty="0" smtClean="0"/>
              <a:t> καθορισμένης δοσολογίας .</a:t>
            </a:r>
          </a:p>
          <a:p>
            <a:r>
              <a:rPr lang="el-GR" dirty="0" smtClean="0"/>
              <a:t>Οι αναστολείς β-</a:t>
            </a:r>
            <a:r>
              <a:rPr lang="el-GR" dirty="0" err="1" smtClean="0"/>
              <a:t>λακταμάσης</a:t>
            </a:r>
            <a:r>
              <a:rPr lang="el-GR" dirty="0" smtClean="0"/>
              <a:t>, δρουν στις πιο σημαντικές </a:t>
            </a:r>
            <a:r>
              <a:rPr lang="el-GR" dirty="0" err="1" smtClean="0"/>
              <a:t>βακτηριακές</a:t>
            </a:r>
            <a:r>
              <a:rPr lang="el-GR" dirty="0" smtClean="0"/>
              <a:t> β-</a:t>
            </a:r>
            <a:r>
              <a:rPr lang="el-GR" dirty="0" err="1" smtClean="0"/>
              <a:t>λακταμάσες</a:t>
            </a:r>
            <a:r>
              <a:rPr lang="el-GR" dirty="0" smtClean="0"/>
              <a:t>, περιλαμβανομένων αυτών που παράγο­νται από τους σταφυλόκοκκους, </a:t>
            </a:r>
            <a:r>
              <a:rPr lang="el-GR" dirty="0" err="1" smtClean="0"/>
              <a:t>γονοκόκκους</a:t>
            </a:r>
            <a:r>
              <a:rPr lang="el-GR" dirty="0" smtClean="0"/>
              <a:t>,                           Η. </a:t>
            </a:r>
            <a:r>
              <a:rPr lang="en-US" dirty="0" err="1" smtClean="0"/>
              <a:t>influenzae</a:t>
            </a:r>
            <a:r>
              <a:rPr lang="el-GR" dirty="0" smtClean="0"/>
              <a:t>, Β. </a:t>
            </a:r>
            <a:r>
              <a:rPr lang="en-US" dirty="0" err="1" smtClean="0"/>
              <a:t>fragilis</a:t>
            </a:r>
            <a:r>
              <a:rPr lang="el-GR" dirty="0" smtClean="0"/>
              <a:t> και από κάποια </a:t>
            </a:r>
            <a:r>
              <a:rPr lang="el-GR" dirty="0" err="1" smtClean="0"/>
              <a:t>Εντεροβακτηριοειδή</a:t>
            </a:r>
            <a:r>
              <a:rPr lang="el-GR" dirty="0" smtClean="0"/>
              <a:t>.                                                     Όμως δεν αναστέλλουν την τύπου I </a:t>
            </a:r>
            <a:r>
              <a:rPr lang="el-GR" dirty="0" err="1" smtClean="0"/>
              <a:t>χρωμοσωμικά</a:t>
            </a:r>
            <a:r>
              <a:rPr lang="el-GR" dirty="0" smtClean="0"/>
              <a:t> επαγόμενη </a:t>
            </a:r>
            <a:r>
              <a:rPr lang="el-GR" dirty="0" err="1" smtClean="0"/>
              <a:t>κεφαλοσπορινάση</a:t>
            </a:r>
            <a:r>
              <a:rPr lang="el-GR" dirty="0" smtClean="0"/>
              <a:t>, η οποία μπορεί να </a:t>
            </a:r>
            <a:r>
              <a:rPr lang="el-GR" dirty="0" err="1" smtClean="0"/>
              <a:t>υδρολύσει</a:t>
            </a:r>
            <a:r>
              <a:rPr lang="el-GR" dirty="0" smtClean="0"/>
              <a:t> όλες τις </a:t>
            </a:r>
            <a:r>
              <a:rPr lang="el-GR" dirty="0" err="1" smtClean="0"/>
              <a:t>κεφαλοσπορίνες</a:t>
            </a:r>
            <a:r>
              <a:rPr lang="el-GR" dirty="0" smtClean="0"/>
              <a:t>, ακόμα και αυτές της τρίτης γενιάς.</a:t>
            </a:r>
          </a:p>
          <a:p>
            <a:endParaRPr lang="el-GR" dirty="0"/>
          </a:p>
        </p:txBody>
      </p:sp>
    </p:spTree>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857232"/>
            <a:ext cx="8229600" cy="5268931"/>
          </a:xfrm>
        </p:spPr>
        <p:txBody>
          <a:bodyPr>
            <a:normAutofit/>
          </a:bodyPr>
          <a:lstStyle/>
          <a:p>
            <a:r>
              <a:rPr lang="el-GR" dirty="0" smtClean="0"/>
              <a:t>Οι συνδυασμοί </a:t>
            </a:r>
            <a:r>
              <a:rPr lang="el-GR" dirty="0" err="1" smtClean="0"/>
              <a:t>πενικιλλίνης</a:t>
            </a:r>
            <a:r>
              <a:rPr lang="el-GR" dirty="0" smtClean="0"/>
              <a:t> αναστολέων            β-</a:t>
            </a:r>
            <a:r>
              <a:rPr lang="el-GR" dirty="0" err="1" smtClean="0"/>
              <a:t>λακταμάσης</a:t>
            </a:r>
            <a:r>
              <a:rPr lang="el-GR" dirty="0" smtClean="0"/>
              <a:t> είναι χρήσιμοι σε </a:t>
            </a:r>
            <a:r>
              <a:rPr lang="el-GR" dirty="0" err="1" smtClean="0"/>
              <a:t>πολυμικροβιακές</a:t>
            </a:r>
            <a:r>
              <a:rPr lang="el-GR" dirty="0" smtClean="0"/>
              <a:t> λοιμώξεις, όπου η χρήση ενός μόνο εμπορικού σκευάσματος (που περιέχει δύο φάρμακα) μπορεί να παρακάμψει την ανάγκη για χορήγηση δύο ή περισσοτέρων ξεχωριστών φαρμάκων. Στην πράξη χρησιμοποιούνται περισσότερο συχνά στη θεραπεία </a:t>
            </a:r>
            <a:r>
              <a:rPr lang="el-GR" dirty="0" err="1" smtClean="0"/>
              <a:t>ενδοκοιλιακών</a:t>
            </a:r>
            <a:r>
              <a:rPr lang="el-GR" dirty="0" smtClean="0"/>
              <a:t> λοιμώξεων και επιμολυνθέντων δερματικών ελκών.</a:t>
            </a:r>
          </a:p>
          <a:p>
            <a:endParaRPr lang="el-GR" dirty="0"/>
          </a:p>
        </p:txBody>
      </p:sp>
    </p:spTree>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715040"/>
          </a:xfrm>
        </p:spPr>
        <p:txBody>
          <a:bodyPr>
            <a:normAutofit fontScale="92500" lnSpcReduction="20000"/>
          </a:bodyPr>
          <a:lstStyle/>
          <a:p>
            <a:pPr>
              <a:buNone/>
            </a:pPr>
            <a:r>
              <a:rPr lang="el-GR" b="1" dirty="0" err="1" smtClean="0"/>
              <a:t>Γλυκοπεπτίδια</a:t>
            </a:r>
            <a:endParaRPr lang="el-GR" b="1" dirty="0" smtClean="0"/>
          </a:p>
          <a:p>
            <a:r>
              <a:rPr lang="el-GR" dirty="0" smtClean="0"/>
              <a:t>Τα </a:t>
            </a:r>
            <a:r>
              <a:rPr lang="el-GR" dirty="0" err="1" smtClean="0"/>
              <a:t>γλυκοπεπτίδια</a:t>
            </a:r>
            <a:r>
              <a:rPr lang="el-GR" dirty="0" smtClean="0"/>
              <a:t> είναι μεγάλου μοριακού βάρους φάρμακα, αποτελούμενα από σάκχαρα και αμινοξέα . Η </a:t>
            </a:r>
            <a:r>
              <a:rPr lang="el-GR" dirty="0" err="1" smtClean="0"/>
              <a:t>βανκομυκίνη</a:t>
            </a:r>
            <a:r>
              <a:rPr lang="el-GR" dirty="0" smtClean="0"/>
              <a:t> είναι το μόνο </a:t>
            </a:r>
            <a:r>
              <a:rPr lang="el-GR" dirty="0" err="1" smtClean="0"/>
              <a:t>γλυκοπεπτίδιο</a:t>
            </a:r>
            <a:r>
              <a:rPr lang="el-GR" dirty="0" smtClean="0"/>
              <a:t> που κυκλοφορεί σήμερα στις                 ΗΠΑ, αλλά η </a:t>
            </a:r>
            <a:r>
              <a:rPr lang="el-GR" dirty="0" err="1" smtClean="0"/>
              <a:t>τεϊκοπλανίνη</a:t>
            </a:r>
            <a:r>
              <a:rPr lang="el-GR" dirty="0" smtClean="0"/>
              <a:t> διατίθεται σε κάποιες χώρες της Ευρώπης.                                                             Η </a:t>
            </a:r>
            <a:r>
              <a:rPr lang="el-GR" dirty="0" err="1" smtClean="0"/>
              <a:t>βανκομυκίνη</a:t>
            </a:r>
            <a:r>
              <a:rPr lang="el-GR" dirty="0" smtClean="0"/>
              <a:t> είναι κυρίως βακτηριοκτόνο αντιβιοτικό, που αναστέλλει τη σύνθεση του </a:t>
            </a:r>
            <a:r>
              <a:rPr lang="el-GR" dirty="0" err="1" smtClean="0"/>
              <a:t>βακτηριακού</a:t>
            </a:r>
            <a:r>
              <a:rPr lang="el-GR" dirty="0" smtClean="0"/>
              <a:t> κυτταρικού τοιχώματος μέσω ομοιοπολικής σύνδεσης με τις δύο ακραίες                  </a:t>
            </a:r>
            <a:r>
              <a:rPr lang="en-US" dirty="0" smtClean="0"/>
              <a:t>D</a:t>
            </a:r>
            <a:r>
              <a:rPr lang="el-GR" dirty="0" smtClean="0"/>
              <a:t>-</a:t>
            </a:r>
            <a:r>
              <a:rPr lang="el-GR" dirty="0" err="1" smtClean="0"/>
              <a:t>αλανίνες</a:t>
            </a:r>
            <a:r>
              <a:rPr lang="el-GR" dirty="0" smtClean="0"/>
              <a:t> στο ελεύθερο </a:t>
            </a:r>
            <a:r>
              <a:rPr lang="el-GR" dirty="0" err="1" smtClean="0"/>
              <a:t>καρβοξυλικό</a:t>
            </a:r>
            <a:r>
              <a:rPr lang="el-GR" dirty="0" smtClean="0"/>
              <a:t> άκρο του </a:t>
            </a:r>
            <a:r>
              <a:rPr lang="el-GR" dirty="0" err="1" smtClean="0"/>
              <a:t>πενταπεπτιδίου</a:t>
            </a:r>
            <a:r>
              <a:rPr lang="el-GR" dirty="0" smtClean="0"/>
              <a:t>, με αποτέλεσμα την παρεμπόδιση της επιμήκυνσης του βασικού σκελετού </a:t>
            </a:r>
            <a:r>
              <a:rPr lang="el-GR" dirty="0" err="1" smtClean="0"/>
              <a:t>πεπτιδογλυκάνης</a:t>
            </a:r>
            <a:r>
              <a:rPr lang="el-GR" dirty="0" smtClean="0"/>
              <a:t> .</a:t>
            </a:r>
            <a:endParaRPr lang="el-GR" dirty="0"/>
          </a:p>
        </p:txBody>
      </p:sp>
    </p:spTree>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411807"/>
          </a:xfrm>
        </p:spPr>
        <p:txBody>
          <a:bodyPr/>
          <a:lstStyle/>
          <a:p>
            <a:r>
              <a:rPr lang="el-GR" dirty="0" smtClean="0"/>
              <a:t>Αντίθετα οι β-</a:t>
            </a:r>
            <a:r>
              <a:rPr lang="el-GR" dirty="0" err="1" smtClean="0"/>
              <a:t>λακτάμες</a:t>
            </a:r>
            <a:r>
              <a:rPr lang="el-GR" dirty="0" smtClean="0"/>
              <a:t> αναστέλλουν τη σύνθεση του </a:t>
            </a:r>
            <a:r>
              <a:rPr lang="el-GR" dirty="0" err="1" smtClean="0"/>
              <a:t>βακτηριακού</a:t>
            </a:r>
            <a:r>
              <a:rPr lang="el-GR" dirty="0" smtClean="0"/>
              <a:t> κυτταρικού τοιχώματος σε επόμενο στάδιο, εμποδίζοντας τις </a:t>
            </a:r>
            <a:r>
              <a:rPr lang="el-GR" dirty="0" err="1" smtClean="0"/>
              <a:t>σταυροσυνδέσεις</a:t>
            </a:r>
            <a:r>
              <a:rPr lang="el-GR" dirty="0" smtClean="0"/>
              <a:t> των </a:t>
            </a:r>
            <a:r>
              <a:rPr lang="el-GR" dirty="0" err="1" smtClean="0"/>
              <a:t>πενταπεπτιδικών</a:t>
            </a:r>
            <a:r>
              <a:rPr lang="el-GR" dirty="0" smtClean="0"/>
              <a:t> πλαγίων </a:t>
            </a:r>
            <a:r>
              <a:rPr lang="el-GR" dirty="0" err="1" smtClean="0"/>
              <a:t>αλύσεων</a:t>
            </a:r>
            <a:r>
              <a:rPr lang="el-GR" dirty="0" smtClean="0"/>
              <a:t>. Λόγω του μεγάλου μοριακού της βάρους, η </a:t>
            </a:r>
            <a:r>
              <a:rPr lang="el-GR" dirty="0" err="1" smtClean="0"/>
              <a:t>βανκρμυκίνη</a:t>
            </a:r>
            <a:r>
              <a:rPr lang="el-GR" dirty="0" smtClean="0"/>
              <a:t> δεν μπορεί να περάσει μέσω της κυτταρικής μεμβράνης των </a:t>
            </a:r>
            <a:r>
              <a:rPr lang="en-US" dirty="0" smtClean="0"/>
              <a:t>Gram</a:t>
            </a:r>
            <a:r>
              <a:rPr lang="el-GR" dirty="0" smtClean="0"/>
              <a:t>-αρνητικών βακτηρίων και η δράση της περιορίζεται στα                           </a:t>
            </a:r>
            <a:r>
              <a:rPr lang="en-US" dirty="0" smtClean="0"/>
              <a:t>Gram</a:t>
            </a:r>
            <a:r>
              <a:rPr lang="el-GR" dirty="0" smtClean="0"/>
              <a:t>-Θετικά βακτήρια.</a:t>
            </a:r>
          </a:p>
          <a:p>
            <a:endParaRPr lang="el-GR" dirty="0"/>
          </a:p>
        </p:txBody>
      </p:sp>
    </p:spTree>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71480"/>
            <a:ext cx="8229600" cy="5857916"/>
          </a:xfrm>
        </p:spPr>
        <p:txBody>
          <a:bodyPr>
            <a:normAutofit fontScale="92500" lnSpcReduction="10000"/>
          </a:bodyPr>
          <a:lstStyle/>
          <a:p>
            <a:pPr>
              <a:buNone/>
            </a:pPr>
            <a:r>
              <a:rPr lang="el-GR" dirty="0" smtClean="0"/>
              <a:t>Η </a:t>
            </a:r>
            <a:r>
              <a:rPr lang="el-GR" dirty="0" err="1" smtClean="0"/>
              <a:t>βανκομυκίνη</a:t>
            </a:r>
            <a:r>
              <a:rPr lang="el-GR" dirty="0" smtClean="0"/>
              <a:t> δεν απορροφάται από το ΓΕΣ και γι' αυτό χρησιμοποιείται ενδοφλεβίως στις περισσότερες περιπτώσεις, αλλά μπορεί να χορηγηθεί από το στόμα για τη θεραπεία εντερικής λοίμωξης από </a:t>
            </a:r>
            <a:r>
              <a:rPr lang="en-US" dirty="0" smtClean="0"/>
              <a:t>Clostridium </a:t>
            </a:r>
            <a:r>
              <a:rPr lang="en-US" dirty="0" err="1" smtClean="0"/>
              <a:t>difficile</a:t>
            </a:r>
            <a:r>
              <a:rPr lang="el-GR" dirty="0" smtClean="0"/>
              <a:t>.                Η ταχεία έγχυση </a:t>
            </a:r>
            <a:r>
              <a:rPr lang="el-GR" dirty="0" err="1" smtClean="0"/>
              <a:t>βανκομυκίνης</a:t>
            </a:r>
            <a:r>
              <a:rPr lang="el-GR" dirty="0" smtClean="0"/>
              <a:t> προκαλεί απελευθέρωση </a:t>
            </a:r>
            <a:r>
              <a:rPr lang="el-GR" dirty="0" err="1" smtClean="0"/>
              <a:t>ισταμίνης</a:t>
            </a:r>
            <a:r>
              <a:rPr lang="el-GR" dirty="0" smtClean="0"/>
              <a:t>, με αποτέλεσμα </a:t>
            </a:r>
            <a:r>
              <a:rPr lang="el-GR" dirty="0" err="1" smtClean="0"/>
              <a:t>ερυθηματώδες</a:t>
            </a:r>
            <a:r>
              <a:rPr lang="el-GR" dirty="0" smtClean="0"/>
              <a:t> εξάνθημα, που συνήθως περιορίζεται στο λαιμό και τον άνω κορμό.                Το φαινόμενο αυτό αναφέρεται ως "σύνδρομο ερυθρού λαιμού" (</a:t>
            </a:r>
            <a:r>
              <a:rPr lang="en-US" dirty="0" smtClean="0"/>
              <a:t>the red neck syndrome</a:t>
            </a:r>
            <a:r>
              <a:rPr lang="el-GR" dirty="0" smtClean="0"/>
              <a:t>), και μπορεί κατά λάθος να εκληφθεί ως αλλεργία, παρεμποδίζεται δε αν η </a:t>
            </a:r>
            <a:r>
              <a:rPr lang="el-GR" dirty="0" err="1" smtClean="0"/>
              <a:t>βανκομυκίνη</a:t>
            </a:r>
            <a:r>
              <a:rPr lang="el-GR" dirty="0" smtClean="0"/>
              <a:t> εγχυθεί αργά.</a:t>
            </a:r>
            <a:endParaRPr lang="el-GR" dirty="0"/>
          </a:p>
        </p:txBody>
      </p:sp>
    </p:spTree>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5697559"/>
          </a:xfrm>
        </p:spPr>
        <p:txBody>
          <a:bodyPr>
            <a:normAutofit fontScale="92500" lnSpcReduction="20000"/>
          </a:bodyPr>
          <a:lstStyle/>
          <a:p>
            <a:pPr>
              <a:buNone/>
            </a:pPr>
            <a:r>
              <a:rPr lang="el-GR" dirty="0" smtClean="0"/>
              <a:t>Η </a:t>
            </a:r>
            <a:r>
              <a:rPr lang="el-GR" dirty="0" err="1" smtClean="0"/>
              <a:t>βανκομυκίνη</a:t>
            </a:r>
            <a:r>
              <a:rPr lang="el-GR" dirty="0" smtClean="0"/>
              <a:t> απεκκρίνεται αναλλοίωτη από τους νεφρούς.</a:t>
            </a:r>
          </a:p>
          <a:p>
            <a:r>
              <a:rPr lang="el-GR" dirty="0" smtClean="0"/>
              <a:t>Η </a:t>
            </a:r>
            <a:r>
              <a:rPr lang="el-GR" dirty="0" err="1" smtClean="0"/>
              <a:t>βανκομυκίνη</a:t>
            </a:r>
            <a:r>
              <a:rPr lang="el-GR" dirty="0" smtClean="0"/>
              <a:t> δεν επηρεάζεται από την παραγωγή β-</a:t>
            </a:r>
            <a:r>
              <a:rPr lang="el-GR" dirty="0" err="1" smtClean="0"/>
              <a:t>λακταμάσης</a:t>
            </a:r>
            <a:r>
              <a:rPr lang="el-GR" dirty="0" smtClean="0"/>
              <a:t> ή την τροποποίηση των </a:t>
            </a:r>
            <a:r>
              <a:rPr lang="el-GR" dirty="0" err="1" smtClean="0"/>
              <a:t>πενικιλλοδεσμευτικών</a:t>
            </a:r>
            <a:r>
              <a:rPr lang="el-GR" dirty="0" smtClean="0"/>
              <a:t> πρωτεϊνών, γιατί δεν περιέχει β-</a:t>
            </a:r>
            <a:r>
              <a:rPr lang="el-GR" dirty="0" err="1" smtClean="0"/>
              <a:t>λακταμικό</a:t>
            </a:r>
            <a:r>
              <a:rPr lang="el-GR" dirty="0" smtClean="0"/>
              <a:t> δακτύλιο και γιατί δεσμεύεται κυρίως στις πλάγιες </a:t>
            </a:r>
            <a:r>
              <a:rPr lang="el-GR" dirty="0" err="1" smtClean="0"/>
              <a:t>πεπτιδικές</a:t>
            </a:r>
            <a:r>
              <a:rPr lang="el-GR" dirty="0" smtClean="0"/>
              <a:t> αλυσίδες και όχι στις </a:t>
            </a:r>
            <a:r>
              <a:rPr lang="el-GR" dirty="0" err="1" smtClean="0"/>
              <a:t>πενικιλοδεσμευτικές</a:t>
            </a:r>
            <a:r>
              <a:rPr lang="el-GR" dirty="0" smtClean="0"/>
              <a:t> πρωτεΐνες. Είναι επομένως χρήσιμη στη θεραπεία λοιμώξεων από </a:t>
            </a:r>
            <a:r>
              <a:rPr lang="en-US" dirty="0" smtClean="0"/>
              <a:t>Gram</a:t>
            </a:r>
            <a:r>
              <a:rPr lang="el-GR" dirty="0" smtClean="0"/>
              <a:t>-Θετικά βακτήρια, ανθεκτικά στις β-</a:t>
            </a:r>
            <a:r>
              <a:rPr lang="el-GR" dirty="0" err="1" smtClean="0"/>
              <a:t>λακτάμες</a:t>
            </a:r>
            <a:r>
              <a:rPr lang="el-GR" dirty="0" smtClean="0"/>
              <a:t>.                             Η επίκτητη αντοχή στην </a:t>
            </a:r>
            <a:r>
              <a:rPr lang="el-GR" dirty="0" err="1" smtClean="0"/>
              <a:t>βανκομυκίνη</a:t>
            </a:r>
            <a:r>
              <a:rPr lang="el-GR" dirty="0" smtClean="0"/>
              <a:t> είναι σπάνια, εμφανίζεται συνήθως μόνο στο Ε. </a:t>
            </a:r>
            <a:r>
              <a:rPr lang="en-US" dirty="0" err="1" smtClean="0"/>
              <a:t>faecium</a:t>
            </a:r>
            <a:r>
              <a:rPr lang="el-GR" dirty="0" smtClean="0"/>
              <a:t> και οφείλεται σε μεταβολή του στόχου δράσης (πλάγια </a:t>
            </a:r>
            <a:r>
              <a:rPr lang="el-GR" dirty="0" err="1" smtClean="0"/>
              <a:t>πενταπεπτιδική</a:t>
            </a:r>
            <a:r>
              <a:rPr lang="el-GR" dirty="0" smtClean="0"/>
              <a:t> αλυσίδα).</a:t>
            </a:r>
          </a:p>
          <a:p>
            <a:endParaRPr lang="el-GR" dirty="0"/>
          </a:p>
        </p:txBody>
      </p:sp>
    </p:spTree>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6072230"/>
          </a:xfrm>
        </p:spPr>
        <p:txBody>
          <a:bodyPr>
            <a:normAutofit lnSpcReduction="10000"/>
          </a:bodyPr>
          <a:lstStyle/>
          <a:p>
            <a:r>
              <a:rPr lang="el-GR" b="1" i="1" dirty="0" smtClean="0"/>
              <a:t>Θεραπευτικές ενδείξεις.</a:t>
            </a:r>
            <a:r>
              <a:rPr lang="el-GR" dirty="0" smtClean="0"/>
              <a:t> Η </a:t>
            </a:r>
            <a:r>
              <a:rPr lang="el-GR" dirty="0" err="1" smtClean="0"/>
              <a:t>βανκομυκίνη</a:t>
            </a:r>
            <a:r>
              <a:rPr lang="el-GR" dirty="0" smtClean="0"/>
              <a:t> χρησιμοποιείται στη θεραπεία λοιμώξεων λόγω </a:t>
            </a:r>
            <a:r>
              <a:rPr lang="el-GR" dirty="0" err="1" smtClean="0"/>
              <a:t>στρεπτοκόκκων</a:t>
            </a:r>
            <a:r>
              <a:rPr lang="el-GR" dirty="0" smtClean="0"/>
              <a:t>, </a:t>
            </a:r>
            <a:r>
              <a:rPr lang="el-GR" dirty="0" err="1" smtClean="0"/>
              <a:t>σταφυλοκόκκων</a:t>
            </a:r>
            <a:r>
              <a:rPr lang="el-GR" dirty="0" smtClean="0"/>
              <a:t>, εντεροκόκκων, </a:t>
            </a:r>
            <a:r>
              <a:rPr lang="en-US" dirty="0" err="1" smtClean="0"/>
              <a:t>Corynobacterium</a:t>
            </a:r>
            <a:r>
              <a:rPr lang="en-US" dirty="0" smtClean="0"/>
              <a:t> </a:t>
            </a:r>
            <a:r>
              <a:rPr lang="en-US" dirty="0" err="1" smtClean="0"/>
              <a:t>jeikeium</a:t>
            </a:r>
            <a:r>
              <a:rPr lang="el-GR" dirty="0" smtClean="0"/>
              <a:t> και  </a:t>
            </a:r>
            <a:r>
              <a:rPr lang="en-US" dirty="0" smtClean="0"/>
              <a:t>C</a:t>
            </a:r>
            <a:r>
              <a:rPr lang="el-GR" dirty="0" smtClean="0"/>
              <a:t>. </a:t>
            </a:r>
            <a:r>
              <a:rPr lang="en-US" dirty="0" err="1" smtClean="0"/>
              <a:t>difficile</a:t>
            </a:r>
            <a:r>
              <a:rPr lang="el-GR" dirty="0" smtClean="0"/>
              <a:t>.                                                                Είναι το φάρμακο εκλογής σε λοιμώξεις από ανθεκτικούς στη </a:t>
            </a:r>
            <a:r>
              <a:rPr lang="el-GR" dirty="0" err="1" smtClean="0"/>
              <a:t>μεθικιλλίνη</a:t>
            </a:r>
            <a:r>
              <a:rPr lang="el-GR" dirty="0" smtClean="0"/>
              <a:t> σταφυλόκοκκους και από μεγάλης αντοχής στις </a:t>
            </a:r>
            <a:r>
              <a:rPr lang="el-GR" dirty="0" err="1" smtClean="0"/>
              <a:t>πενικιλλίνες</a:t>
            </a:r>
            <a:r>
              <a:rPr lang="el-GR" dirty="0" smtClean="0"/>
              <a:t> </a:t>
            </a:r>
            <a:r>
              <a:rPr lang="el-GR" dirty="0" err="1" smtClean="0"/>
              <a:t>πνευμονιοκόκκους</a:t>
            </a:r>
            <a:r>
              <a:rPr lang="el-GR" dirty="0" smtClean="0"/>
              <a:t>. Χρησιμοποιείται συχνά εναλλακτικά στις β-</a:t>
            </a:r>
            <a:r>
              <a:rPr lang="el-GR" dirty="0" err="1" smtClean="0"/>
              <a:t>λακτάμες</a:t>
            </a:r>
            <a:r>
              <a:rPr lang="el-GR" dirty="0" smtClean="0"/>
              <a:t>, σε ασθενείς με σοβαρή αλλεργία στις τελευταίες, γιατί δεν υπάρχει διασταυρούμενη αλλεργία μεταξύ </a:t>
            </a:r>
            <a:r>
              <a:rPr lang="el-GR" dirty="0" err="1" smtClean="0"/>
              <a:t>βανκομυκίνης</a:t>
            </a:r>
            <a:r>
              <a:rPr lang="el-GR" dirty="0" smtClean="0"/>
              <a:t> και β-</a:t>
            </a:r>
            <a:r>
              <a:rPr lang="el-GR" dirty="0" err="1" smtClean="0"/>
              <a:t>λακταμικών</a:t>
            </a:r>
            <a:r>
              <a:rPr lang="el-GR" dirty="0" smtClean="0"/>
              <a:t> αντιβιοτικών.</a:t>
            </a:r>
          </a:p>
          <a:p>
            <a:endParaRPr lang="el-GR" dirty="0"/>
          </a:p>
        </p:txBody>
      </p:sp>
    </p:spTree>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143668"/>
          </a:xfrm>
        </p:spPr>
        <p:txBody>
          <a:bodyPr>
            <a:normAutofit fontScale="92500" lnSpcReduction="20000"/>
          </a:bodyPr>
          <a:lstStyle/>
          <a:p>
            <a:pPr>
              <a:buNone/>
            </a:pPr>
            <a:r>
              <a:rPr lang="el-GR" dirty="0" smtClean="0"/>
              <a:t>Η </a:t>
            </a:r>
            <a:r>
              <a:rPr lang="el-GR" dirty="0" err="1" smtClean="0"/>
              <a:t>βανκομυκίνη</a:t>
            </a:r>
            <a:r>
              <a:rPr lang="el-GR" dirty="0" smtClean="0"/>
              <a:t> είναι πολύ αποτελεσματική, όταν χορηγείται από το στόμα στη θεραπεία εντερίτιδας που προκαλεί το </a:t>
            </a:r>
            <a:r>
              <a:rPr lang="en-US" dirty="0" smtClean="0"/>
              <a:t>C</a:t>
            </a:r>
            <a:r>
              <a:rPr lang="el-GR" dirty="0" smtClean="0"/>
              <a:t>. </a:t>
            </a:r>
            <a:r>
              <a:rPr lang="en-US" dirty="0" err="1" smtClean="0"/>
              <a:t>difficile</a:t>
            </a:r>
            <a:r>
              <a:rPr lang="el-GR" dirty="0" smtClean="0"/>
              <a:t>, αν και στην περίπτωση αυτή συνήθως προτιμάται η </a:t>
            </a:r>
            <a:r>
              <a:rPr lang="el-GR" dirty="0" err="1" smtClean="0"/>
              <a:t>μετρονιδαζόλη</a:t>
            </a:r>
            <a:r>
              <a:rPr lang="el-GR" dirty="0" smtClean="0"/>
              <a:t>, λόγω του χαμηλότερου κόστους της.</a:t>
            </a:r>
          </a:p>
          <a:p>
            <a:pPr>
              <a:buNone/>
            </a:pPr>
            <a:r>
              <a:rPr lang="el-GR" dirty="0" smtClean="0"/>
              <a:t>Η </a:t>
            </a:r>
            <a:r>
              <a:rPr lang="el-GR" dirty="0" err="1" smtClean="0"/>
              <a:t>βανκομυκίνη</a:t>
            </a:r>
            <a:r>
              <a:rPr lang="el-GR" dirty="0" smtClean="0"/>
              <a:t> περνά στο ΕΝΥ σε συγκεντρώσεις που πλησιάζουν τις ΕΒΠ των </a:t>
            </a:r>
            <a:r>
              <a:rPr lang="el-GR" dirty="0" err="1" smtClean="0"/>
              <a:t>στρεπτοκόκκων</a:t>
            </a:r>
            <a:r>
              <a:rPr lang="el-GR" dirty="0" smtClean="0"/>
              <a:t> και </a:t>
            </a:r>
            <a:r>
              <a:rPr lang="el-GR" dirty="0" err="1" smtClean="0"/>
              <a:t>σταφυλοκόκκων</a:t>
            </a:r>
            <a:r>
              <a:rPr lang="el-GR" dirty="0" smtClean="0"/>
              <a:t>, αλλά η εμπειρία από την κλινική χρήση της </a:t>
            </a:r>
            <a:r>
              <a:rPr lang="el-GR" dirty="0" err="1" smtClean="0"/>
              <a:t>βανκομυκίνης</a:t>
            </a:r>
            <a:r>
              <a:rPr lang="el-GR" dirty="0" smtClean="0"/>
              <a:t> στη θεραπεία </a:t>
            </a:r>
            <a:r>
              <a:rPr lang="el-GR" dirty="0" err="1" smtClean="0"/>
              <a:t>βακτηριακής</a:t>
            </a:r>
            <a:r>
              <a:rPr lang="el-GR" dirty="0" smtClean="0"/>
              <a:t> μηνιγγίτιδας είναι περιορισμένη. Η </a:t>
            </a:r>
            <a:r>
              <a:rPr lang="el-GR" dirty="0" err="1" smtClean="0"/>
              <a:t>βανκομυκίνη</a:t>
            </a:r>
            <a:r>
              <a:rPr lang="el-GR" dirty="0" smtClean="0"/>
              <a:t> </a:t>
            </a:r>
            <a:r>
              <a:rPr lang="el-GR" dirty="0" err="1" smtClean="0"/>
              <a:t>δενπρέπει</a:t>
            </a:r>
            <a:r>
              <a:rPr lang="el-GR" dirty="0" smtClean="0"/>
              <a:t> επομένως να χρησιμοποιείται στη μηνιγγίτιδα, εκτός αν το παθογόνο είναι ανθεκτικό στις </a:t>
            </a:r>
            <a:r>
              <a:rPr lang="el-GR" dirty="0" err="1" smtClean="0"/>
              <a:t>κεφαλοσπορίνες</a:t>
            </a:r>
            <a:r>
              <a:rPr lang="el-GR" dirty="0" smtClean="0"/>
              <a:t> τρίτης γενιάς και στη </a:t>
            </a:r>
            <a:r>
              <a:rPr lang="el-GR" dirty="0" err="1" smtClean="0"/>
              <a:t>χλωραμφενικόλη</a:t>
            </a:r>
            <a:endParaRPr lang="el-GR" dirty="0" smtClean="0"/>
          </a:p>
          <a:p>
            <a:endParaRPr lang="el-GR" dirty="0"/>
          </a:p>
        </p:txBody>
      </p:sp>
    </p:spTree>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a:xfrm>
            <a:off x="428596" y="285728"/>
            <a:ext cx="8229600" cy="1143000"/>
          </a:xfrm>
        </p:spPr>
        <p:txBody>
          <a:bodyPr>
            <a:normAutofit fontScale="90000"/>
          </a:bodyPr>
          <a:lstStyle/>
          <a:p>
            <a:r>
              <a:rPr lang="el-GR" sz="3100" dirty="0" smtClean="0"/>
              <a:t/>
            </a:r>
            <a:br>
              <a:rPr lang="el-GR" sz="3100" dirty="0" smtClean="0"/>
            </a:br>
            <a:r>
              <a:rPr lang="el-GR" sz="3100" dirty="0" smtClean="0"/>
              <a:t>ΑΝΤΙΒΙΟΤΙΚΑ ΠΟΥ ΑΝΑΣΤΕΛΛΟΥΝ ΤΗ ΛΕΙΤΟΥΡΓΙΑ ΤΗΣ ΒΑΚΤΗΡΙΑΚΗΣ ΚΥΤΤΑΡΙΚΗΣ ΜΕΜΒΡΑΝΗΣ</a:t>
            </a:r>
            <a:r>
              <a:rPr lang="el-GR" dirty="0" smtClean="0"/>
              <a:t/>
            </a:r>
            <a:br>
              <a:rPr lang="el-GR" dirty="0" smtClean="0"/>
            </a:br>
            <a:endParaRPr lang="el-GR" dirty="0"/>
          </a:p>
        </p:txBody>
      </p:sp>
      <p:sp>
        <p:nvSpPr>
          <p:cNvPr id="3" name="2 - Θέση περιεχομένου"/>
          <p:cNvSpPr>
            <a:spLocks noGrp="1"/>
          </p:cNvSpPr>
          <p:nvPr>
            <p:ph idx="1"/>
          </p:nvPr>
        </p:nvSpPr>
        <p:spPr>
          <a:xfrm>
            <a:off x="457200" y="1357298"/>
            <a:ext cx="8229600" cy="4768865"/>
          </a:xfrm>
        </p:spPr>
        <p:txBody>
          <a:bodyPr>
            <a:normAutofit fontScale="92500"/>
          </a:bodyPr>
          <a:lstStyle/>
          <a:p>
            <a:pPr>
              <a:buNone/>
            </a:pPr>
            <a:r>
              <a:rPr lang="el-GR" dirty="0" smtClean="0"/>
              <a:t>Η </a:t>
            </a:r>
            <a:r>
              <a:rPr lang="el-GR" dirty="0" err="1" smtClean="0"/>
              <a:t>πολυμυξίνη</a:t>
            </a:r>
            <a:r>
              <a:rPr lang="el-GR" dirty="0" smtClean="0"/>
              <a:t> Β και η </a:t>
            </a:r>
            <a:r>
              <a:rPr lang="el-GR" dirty="0" err="1" smtClean="0"/>
              <a:t>πολυμυξίνη</a:t>
            </a:r>
            <a:r>
              <a:rPr lang="el-GR" dirty="0" smtClean="0"/>
              <a:t> Ε (γνωστή και σαν </a:t>
            </a:r>
            <a:r>
              <a:rPr lang="el-GR" dirty="0" err="1" smtClean="0"/>
              <a:t>κολιστιμεθάτη</a:t>
            </a:r>
            <a:r>
              <a:rPr lang="el-GR" dirty="0" smtClean="0"/>
              <a:t>) είναι </a:t>
            </a:r>
            <a:r>
              <a:rPr lang="el-GR" dirty="0" err="1" smtClean="0"/>
              <a:t>οκταπεπτίδια</a:t>
            </a:r>
            <a:r>
              <a:rPr lang="el-GR" dirty="0" smtClean="0"/>
              <a:t> μεγάλου μοριακού βάρους, τα οποία καταστρέφουν τις κυτταρικές μεμβράνες των </a:t>
            </a:r>
            <a:r>
              <a:rPr lang="en-US" dirty="0" smtClean="0"/>
              <a:t>Gram</a:t>
            </a:r>
            <a:r>
              <a:rPr lang="el-GR" dirty="0" smtClean="0"/>
              <a:t>-αρνητικών βακτηρίων και έχουν έτσι βακτηριοκτόνο δράση. Λόγω της σημαντικής τοξικότητας που παρατηρείται κατά τη συστηματική χρήση τους, περιορίζονται μόνο για τοπική εφαρμογή σε λοιμώξεις που οφείλονται σε </a:t>
            </a:r>
            <a:r>
              <a:rPr lang="en-US" dirty="0" smtClean="0"/>
              <a:t>Gram</a:t>
            </a:r>
            <a:r>
              <a:rPr lang="el-GR" dirty="0" smtClean="0"/>
              <a:t>-αρνητικούς αερόβιους </a:t>
            </a:r>
            <a:r>
              <a:rPr lang="el-GR" dirty="0" err="1" smtClean="0"/>
              <a:t>βακίλλους</a:t>
            </a:r>
            <a:r>
              <a:rPr lang="el-GR" dirty="0" smtClean="0"/>
              <a:t>.</a:t>
            </a:r>
          </a:p>
          <a:p>
            <a:pPr>
              <a:buNone/>
            </a:pPr>
            <a:endParaRPr lang="el-GR" dirty="0"/>
          </a:p>
        </p:txBody>
      </p:sp>
    </p:spTree>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p:txBody>
          <a:bodyPr>
            <a:normAutofit fontScale="90000"/>
          </a:bodyPr>
          <a:lstStyle/>
          <a:p>
            <a:r>
              <a:rPr lang="el-GR" sz="3600" dirty="0" smtClean="0"/>
              <a:t/>
            </a:r>
            <a:br>
              <a:rPr lang="el-GR" sz="3600" dirty="0" smtClean="0"/>
            </a:br>
            <a:r>
              <a:rPr lang="el-GR" sz="3600" dirty="0" smtClean="0"/>
              <a:t>ΑΝΤΙΒΙΟΤΙΚΑ ΠΟΥ ΑΝΑΣΤΕΛΛΟΥΝ ΤΗ ΒΑΚΤΗΡΙΑΚΗ ΠΡΩΤΕΪΝΙΚΗ ΣΥΝΘΕΣΗ</a:t>
            </a:r>
            <a:r>
              <a:rPr lang="el-GR" dirty="0" smtClean="0"/>
              <a:t/>
            </a:r>
            <a:br>
              <a:rPr lang="el-GR" dirty="0" smtClean="0"/>
            </a:br>
            <a:endParaRPr lang="el-GR" dirty="0"/>
          </a:p>
        </p:txBody>
      </p:sp>
      <p:sp>
        <p:nvSpPr>
          <p:cNvPr id="3" name="2 - Θέση περιεχομένου"/>
          <p:cNvSpPr>
            <a:spLocks noGrp="1"/>
          </p:cNvSpPr>
          <p:nvPr>
            <p:ph idx="1"/>
          </p:nvPr>
        </p:nvSpPr>
        <p:spPr>
          <a:xfrm>
            <a:off x="457200" y="1357298"/>
            <a:ext cx="8229600" cy="5143536"/>
          </a:xfrm>
        </p:spPr>
        <p:txBody>
          <a:bodyPr>
            <a:normAutofit fontScale="92500" lnSpcReduction="10000"/>
          </a:bodyPr>
          <a:lstStyle/>
          <a:p>
            <a:pPr>
              <a:buNone/>
            </a:pPr>
            <a:r>
              <a:rPr lang="el-GR" dirty="0" smtClean="0"/>
              <a:t>Αρκετές σημαντικές κατηγορίες αντιβιοτικών δρουν κυρίως αναστέλλοντας τη </a:t>
            </a:r>
            <a:r>
              <a:rPr lang="el-GR" dirty="0" err="1" smtClean="0"/>
              <a:t>βακτηριακή</a:t>
            </a:r>
            <a:r>
              <a:rPr lang="el-GR" dirty="0" smtClean="0"/>
              <a:t> </a:t>
            </a:r>
            <a:r>
              <a:rPr lang="el-GR" dirty="0" err="1" smtClean="0"/>
              <a:t>πρωτεϊνοσύνθεση</a:t>
            </a:r>
            <a:r>
              <a:rPr lang="el-GR" dirty="0" smtClean="0"/>
              <a:t> .Τα φάρμακα αυτά ασκούν εκλεκτική τοξικότητα, αναστέλλοντας τη </a:t>
            </a:r>
            <a:r>
              <a:rPr lang="el-GR" dirty="0" err="1" smtClean="0"/>
              <a:t>βακτηριακή</a:t>
            </a:r>
            <a:r>
              <a:rPr lang="el-GR" dirty="0" smtClean="0"/>
              <a:t> σύνθεση πρωτεϊνών σε πολύ μεγαλύτερο βαθμό, από την αναστολή που προκαλούν στην </a:t>
            </a:r>
            <a:r>
              <a:rPr lang="el-GR" dirty="0" err="1" smtClean="0"/>
              <a:t>πρωτεϊνοσύνθεση</a:t>
            </a:r>
            <a:r>
              <a:rPr lang="el-GR" dirty="0" smtClean="0"/>
              <a:t> των κυττάρων του ξενιστή, γεγονός που οφείλεται στη δέσμευσή τους σε ειδικούς </a:t>
            </a:r>
            <a:r>
              <a:rPr lang="el-GR" dirty="0" err="1" smtClean="0"/>
              <a:t>βακτηριακούς</a:t>
            </a:r>
            <a:r>
              <a:rPr lang="el-GR" dirty="0" smtClean="0"/>
              <a:t> στόχους. Τα περισσότερα από τα φάρμακα αυτά είναι κυρίως </a:t>
            </a:r>
            <a:r>
              <a:rPr lang="el-GR" dirty="0" err="1" smtClean="0"/>
              <a:t>βακτηριοστατικά</a:t>
            </a:r>
            <a:r>
              <a:rPr lang="el-GR" dirty="0" smtClean="0"/>
              <a:t>, εκτός από τις </a:t>
            </a:r>
            <a:r>
              <a:rPr lang="el-GR" dirty="0" err="1" smtClean="0"/>
              <a:t>αμινογλυκοσίδες</a:t>
            </a:r>
            <a:r>
              <a:rPr lang="el-GR" dirty="0" smtClean="0"/>
              <a:t> που είναι </a:t>
            </a:r>
            <a:r>
              <a:rPr lang="el-GR" dirty="0" err="1" smtClean="0"/>
              <a:t>βακτηριοκτόνες</a:t>
            </a:r>
            <a:r>
              <a:rPr lang="el-GR" dirty="0" smtClean="0"/>
              <a:t>.</a:t>
            </a:r>
          </a:p>
          <a:p>
            <a:pPr>
              <a:buNone/>
            </a:pPr>
            <a:endParaRPr lang="el-GR"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483245"/>
          </a:xfrm>
        </p:spPr>
        <p:txBody>
          <a:bodyPr>
            <a:normAutofit fontScale="92500" lnSpcReduction="10000"/>
          </a:bodyPr>
          <a:lstStyle/>
          <a:p>
            <a:r>
              <a:rPr lang="el-GR" dirty="0" smtClean="0"/>
              <a:t>Για παράδειγμα η </a:t>
            </a:r>
            <a:r>
              <a:rPr lang="el-GR" dirty="0" err="1" smtClean="0"/>
              <a:t>πενικιλλλίνη</a:t>
            </a:r>
            <a:r>
              <a:rPr lang="el-GR" dirty="0" smtClean="0"/>
              <a:t>, που θεωρείται βακτηριοκτόνο αντιβιοτικό, είναι σχεδόν πάντα βακτηριοκτόνος κατά των στρεπτόκοκκων, αλλά </a:t>
            </a:r>
            <a:r>
              <a:rPr lang="el-GR" dirty="0" err="1" smtClean="0"/>
              <a:t>βακτηριοστατική</a:t>
            </a:r>
            <a:r>
              <a:rPr lang="el-GR" dirty="0" smtClean="0"/>
              <a:t> κατά των εντεροκόκκων. Επίσης η </a:t>
            </a:r>
            <a:r>
              <a:rPr lang="el-GR" dirty="0" err="1" smtClean="0"/>
              <a:t>χλωραμφενικόλη</a:t>
            </a:r>
            <a:r>
              <a:rPr lang="el-GR" dirty="0" smtClean="0"/>
              <a:t>, που θεωρείται βασικά </a:t>
            </a:r>
            <a:r>
              <a:rPr lang="el-GR" dirty="0" err="1" smtClean="0"/>
              <a:t>βακτηριοστατική</a:t>
            </a:r>
            <a:r>
              <a:rPr lang="el-GR" dirty="0" smtClean="0"/>
              <a:t>, είναι </a:t>
            </a:r>
            <a:r>
              <a:rPr lang="el-GR" dirty="0" err="1" smtClean="0"/>
              <a:t>βακτηριοστατική</a:t>
            </a:r>
            <a:r>
              <a:rPr lang="el-GR" dirty="0" smtClean="0"/>
              <a:t> για τα περισσότερα </a:t>
            </a:r>
            <a:r>
              <a:rPr lang="el-GR" dirty="0" err="1" smtClean="0"/>
              <a:t>εντεροβακτηριοειδή</a:t>
            </a:r>
            <a:r>
              <a:rPr lang="el-GR" dirty="0" smtClean="0"/>
              <a:t>, αλλά είναι βακτηριοκτόνος κατά των περισσότερων στελεχών του</a:t>
            </a:r>
            <a:r>
              <a:rPr lang="el-GR" i="1" dirty="0" smtClean="0"/>
              <a:t> </a:t>
            </a:r>
            <a:r>
              <a:rPr lang="en-US" i="1" dirty="0" err="1" smtClean="0"/>
              <a:t>Haemophilus</a:t>
            </a:r>
            <a:r>
              <a:rPr lang="en-US" i="1" dirty="0" smtClean="0"/>
              <a:t> </a:t>
            </a:r>
            <a:r>
              <a:rPr lang="en-US" i="1" dirty="0" err="1" smtClean="0"/>
              <a:t>influenzae</a:t>
            </a:r>
            <a:r>
              <a:rPr lang="en-US" i="1" dirty="0" smtClean="0"/>
              <a:t>.</a:t>
            </a:r>
            <a:endParaRPr lang="el-GR" dirty="0" smtClean="0"/>
          </a:p>
          <a:p>
            <a:r>
              <a:rPr lang="el-GR" dirty="0" smtClean="0"/>
              <a:t>Αντιβιοτικά που χορηγούνται ταυτόχρονα μπορεί να δράσουν συνεργικά, ανταγωνιστικά ή αδιάφορα</a:t>
            </a:r>
            <a:r>
              <a:rPr lang="en-US" dirty="0" smtClean="0"/>
              <a:t>.</a:t>
            </a:r>
            <a:endParaRPr lang="el-GR" dirty="0" smtClean="0"/>
          </a:p>
          <a:p>
            <a:endParaRPr lang="el-GR" dirty="0"/>
          </a:p>
        </p:txBody>
      </p:sp>
    </p:spTree>
  </p:cSld>
  <p:clrMapOvr>
    <a:masterClrMapping/>
  </p:clrMapOvr>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285728"/>
            <a:ext cx="8229600" cy="6429420"/>
          </a:xfrm>
        </p:spPr>
        <p:txBody>
          <a:bodyPr>
            <a:normAutofit fontScale="92500" lnSpcReduction="10000"/>
          </a:bodyPr>
          <a:lstStyle/>
          <a:p>
            <a:pPr>
              <a:buNone/>
            </a:pPr>
            <a:r>
              <a:rPr lang="el-GR" b="1" dirty="0" err="1" smtClean="0"/>
              <a:t>Αμινογλυκοσίδες</a:t>
            </a:r>
            <a:endParaRPr lang="el-GR" b="1" dirty="0" smtClean="0"/>
          </a:p>
          <a:p>
            <a:r>
              <a:rPr lang="el-GR" dirty="0" smtClean="0"/>
              <a:t>Οι </a:t>
            </a:r>
            <a:r>
              <a:rPr lang="el-GR" dirty="0" err="1" smtClean="0"/>
              <a:t>αμινογλυκοσίδες</a:t>
            </a:r>
            <a:r>
              <a:rPr lang="el-GR" dirty="0" smtClean="0"/>
              <a:t> αποτελούνται από δύο ή περισσότερα </a:t>
            </a:r>
            <a:r>
              <a:rPr lang="el-GR" dirty="0" err="1" smtClean="0"/>
              <a:t>αμινοσάκχαρα</a:t>
            </a:r>
            <a:r>
              <a:rPr lang="el-GR" dirty="0" smtClean="0"/>
              <a:t> ενωμένα μέσω </a:t>
            </a:r>
            <a:r>
              <a:rPr lang="el-GR" dirty="0" err="1" smtClean="0"/>
              <a:t>γλυκοσιδικών</a:t>
            </a:r>
            <a:r>
              <a:rPr lang="el-GR" dirty="0" smtClean="0"/>
              <a:t> δεσμών με ένα δακτύλιο </a:t>
            </a:r>
            <a:r>
              <a:rPr lang="el-GR" dirty="0" err="1" smtClean="0"/>
              <a:t>αμινοκυκλιτόλης</a:t>
            </a:r>
            <a:r>
              <a:rPr lang="el-GR" dirty="0" smtClean="0"/>
              <a:t>. Εισέρχονται στα </a:t>
            </a:r>
            <a:r>
              <a:rPr lang="el-GR" dirty="0" err="1" smtClean="0"/>
              <a:t>βακτηριακά</a:t>
            </a:r>
            <a:r>
              <a:rPr lang="el-GR" dirty="0" smtClean="0"/>
              <a:t> κύτταρα μέσω ενός </a:t>
            </a:r>
            <a:r>
              <a:rPr lang="el-GR" dirty="0" err="1" smtClean="0"/>
              <a:t>οξυγόνοεξαρτώμενου</a:t>
            </a:r>
            <a:r>
              <a:rPr lang="el-GR" dirty="0" smtClean="0"/>
              <a:t> συστήματος μεταφοράς, που δεν υπάρχει στα αναερόβια βακτήρια ή τους στρεπτόκοκκους και επομένως οι μικροοργανισμοί αυτοί είναι συγγενώς ανθεκτικοί στις </a:t>
            </a:r>
            <a:r>
              <a:rPr lang="el-GR" dirty="0" err="1" smtClean="0"/>
              <a:t>αμινογλυκοσίδες</a:t>
            </a:r>
            <a:r>
              <a:rPr lang="el-GR" dirty="0" smtClean="0"/>
              <a:t>.  Όταν οι </a:t>
            </a:r>
            <a:r>
              <a:rPr lang="el-GR" dirty="0" err="1" smtClean="0"/>
              <a:t>αμινογλυκοσίδες</a:t>
            </a:r>
            <a:r>
              <a:rPr lang="el-GR" dirty="0" smtClean="0"/>
              <a:t> εισέρθουν στα </a:t>
            </a:r>
            <a:r>
              <a:rPr lang="el-GR" dirty="0" err="1" smtClean="0"/>
              <a:t>βακτηριακά</a:t>
            </a:r>
            <a:r>
              <a:rPr lang="el-GR" dirty="0" smtClean="0"/>
              <a:t> κύτταρα, δεσμεύονται μη αντιστρεπτά σε κάποια σημεία του </a:t>
            </a:r>
            <a:r>
              <a:rPr lang="el-GR" dirty="0" err="1" smtClean="0"/>
              <a:t>ριβοσώματος</a:t>
            </a:r>
            <a:r>
              <a:rPr lang="el-GR" dirty="0" smtClean="0"/>
              <a:t> αναστέλλοντας την </a:t>
            </a:r>
            <a:r>
              <a:rPr lang="el-GR" dirty="0" err="1" smtClean="0"/>
              <a:t>πρωτεϊνοσύνθεση</a:t>
            </a:r>
            <a:r>
              <a:rPr lang="el-GR" dirty="0" smtClean="0"/>
              <a:t>. </a:t>
            </a:r>
            <a:endParaRPr lang="el-GR" dirty="0"/>
          </a:p>
        </p:txBody>
      </p:sp>
    </p:spTree>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5697559"/>
          </a:xfrm>
        </p:spPr>
        <p:txBody>
          <a:bodyPr>
            <a:normAutofit fontScale="92500" lnSpcReduction="10000"/>
          </a:bodyPr>
          <a:lstStyle/>
          <a:p>
            <a:r>
              <a:rPr lang="el-GR" dirty="0" smtClean="0"/>
              <a:t>Υπάρχει ένας τουλάχιστον ακόμα μηχανισμός δράσης που δεν είναι πλήρως κατανοητός και ο οποίος πιθανόν να παίζει ρόλο στη βακτηριοκτόνο δράση τους.</a:t>
            </a:r>
          </a:p>
          <a:p>
            <a:r>
              <a:rPr lang="el-GR" dirty="0" smtClean="0"/>
              <a:t>Οι </a:t>
            </a:r>
            <a:r>
              <a:rPr lang="el-GR" dirty="0" err="1" smtClean="0"/>
              <a:t>αμινογλυκοσίδες</a:t>
            </a:r>
            <a:r>
              <a:rPr lang="el-GR" dirty="0" smtClean="0"/>
              <a:t> είναι δραστικές κατά </a:t>
            </a:r>
            <a:r>
              <a:rPr lang="en-US" dirty="0" smtClean="0"/>
              <a:t>Gram</a:t>
            </a:r>
            <a:r>
              <a:rPr lang="el-GR" dirty="0" smtClean="0"/>
              <a:t>-αρνητικών αερόβιων βακτηρίων, </a:t>
            </a:r>
            <a:r>
              <a:rPr lang="el-GR" dirty="0" err="1" smtClean="0"/>
              <a:t>σταφυλοκόκκων</a:t>
            </a:r>
            <a:r>
              <a:rPr lang="el-GR" dirty="0" smtClean="0"/>
              <a:t> και </a:t>
            </a:r>
            <a:r>
              <a:rPr lang="el-GR" dirty="0" err="1" smtClean="0"/>
              <a:t>μυκοβακτηριδίων</a:t>
            </a:r>
            <a:r>
              <a:rPr lang="el-GR" dirty="0" smtClean="0"/>
              <a:t>.                   Αν και δεν είναι ενδογενώς δραστικές κατά εντεροκόκκων ή </a:t>
            </a:r>
            <a:r>
              <a:rPr lang="en-US" dirty="0" smtClean="0"/>
              <a:t>L</a:t>
            </a:r>
            <a:r>
              <a:rPr lang="el-GR" dirty="0" smtClean="0"/>
              <a:t>. </a:t>
            </a:r>
            <a:r>
              <a:rPr lang="en-US" dirty="0" smtClean="0"/>
              <a:t>mono</a:t>
            </a:r>
            <a:r>
              <a:rPr lang="el-GR" dirty="0" smtClean="0"/>
              <a:t>­</a:t>
            </a:r>
            <a:r>
              <a:rPr lang="en-US" dirty="0" err="1" smtClean="0"/>
              <a:t>cytogenes</a:t>
            </a:r>
            <a:r>
              <a:rPr lang="el-GR" dirty="0" smtClean="0"/>
              <a:t>, η προσθήκη κάποιας </a:t>
            </a:r>
            <a:r>
              <a:rPr lang="el-GR" dirty="0" err="1" smtClean="0"/>
              <a:t>αμινογλυκοσίδης</a:t>
            </a:r>
            <a:r>
              <a:rPr lang="el-GR" dirty="0" smtClean="0"/>
              <a:t> σε </a:t>
            </a:r>
            <a:r>
              <a:rPr lang="el-GR" dirty="0" err="1" smtClean="0"/>
              <a:t>πενικιλλίνη</a:t>
            </a:r>
            <a:r>
              <a:rPr lang="el-GR" dirty="0" smtClean="0"/>
              <a:t> </a:t>
            </a:r>
            <a:r>
              <a:rPr lang="en-US" dirty="0" smtClean="0"/>
              <a:t>G</a:t>
            </a:r>
            <a:r>
              <a:rPr lang="el-GR" dirty="0" smtClean="0"/>
              <a:t>, </a:t>
            </a:r>
            <a:r>
              <a:rPr lang="el-GR" dirty="0" err="1" smtClean="0"/>
              <a:t>αμπικιλλίνη</a:t>
            </a:r>
            <a:r>
              <a:rPr lang="el-GR" dirty="0" smtClean="0"/>
              <a:t> ή </a:t>
            </a:r>
            <a:r>
              <a:rPr lang="el-GR" dirty="0" err="1" smtClean="0"/>
              <a:t>βανκομυκίνη</a:t>
            </a:r>
            <a:r>
              <a:rPr lang="el-GR" dirty="0" smtClean="0"/>
              <a:t> έχει συνεργικό αποτέλεσμα και συνήθως καταλήγει σε βακτηριοκτόνο δράση.</a:t>
            </a:r>
            <a:endParaRPr lang="el-GR" dirty="0"/>
          </a:p>
        </p:txBody>
      </p:sp>
    </p:spTree>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6072230"/>
          </a:xfrm>
        </p:spPr>
        <p:txBody>
          <a:bodyPr>
            <a:normAutofit fontScale="92500" lnSpcReduction="20000"/>
          </a:bodyPr>
          <a:lstStyle/>
          <a:p>
            <a:pPr>
              <a:buNone/>
            </a:pPr>
            <a:r>
              <a:rPr lang="el-GR" dirty="0" smtClean="0"/>
              <a:t>Οι δύο κύριοι μηχανισμοί επίκτητης </a:t>
            </a:r>
            <a:r>
              <a:rPr lang="el-GR" dirty="0" err="1" smtClean="0"/>
              <a:t>βακτηριακής</a:t>
            </a:r>
            <a:r>
              <a:rPr lang="el-GR" dirty="0" smtClean="0"/>
              <a:t> αντοχής στις </a:t>
            </a:r>
            <a:r>
              <a:rPr lang="el-GR" dirty="0" err="1" smtClean="0"/>
              <a:t>αμινογλυκοσίδες</a:t>
            </a:r>
            <a:r>
              <a:rPr lang="el-GR" dirty="0" smtClean="0"/>
              <a:t> είναι:</a:t>
            </a:r>
          </a:p>
          <a:p>
            <a:pPr lvl="0"/>
            <a:r>
              <a:rPr lang="el-GR" dirty="0" smtClean="0"/>
              <a:t>Μειωμένη </a:t>
            </a:r>
            <a:r>
              <a:rPr lang="el-GR" dirty="0" err="1" smtClean="0"/>
              <a:t>βακτηριακή</a:t>
            </a:r>
            <a:r>
              <a:rPr lang="el-GR" dirty="0" smtClean="0"/>
              <a:t> διαπερατότητα που οφείλεται σε μεταβολές της </a:t>
            </a:r>
            <a:r>
              <a:rPr lang="el-GR" dirty="0" err="1" smtClean="0"/>
              <a:t>βακτηριακής</a:t>
            </a:r>
            <a:r>
              <a:rPr lang="el-GR" dirty="0" smtClean="0"/>
              <a:t> κυτταρικής μεμβράνης.</a:t>
            </a:r>
          </a:p>
          <a:p>
            <a:pPr lvl="0"/>
            <a:r>
              <a:rPr lang="el-GR" dirty="0" smtClean="0"/>
              <a:t>Παραγωγή διαφόρων ενζύμων που αδρανοποιούν τις </a:t>
            </a:r>
            <a:r>
              <a:rPr lang="el-GR" dirty="0" err="1" smtClean="0"/>
              <a:t>αμινογλυκοσίδες</a:t>
            </a:r>
            <a:r>
              <a:rPr lang="el-GR" dirty="0" smtClean="0"/>
              <a:t>.</a:t>
            </a:r>
          </a:p>
          <a:p>
            <a:r>
              <a:rPr lang="el-GR" dirty="0" smtClean="0"/>
              <a:t>Τα ένζυμα που αδρανοποιούν τις </a:t>
            </a:r>
            <a:r>
              <a:rPr lang="el-GR" dirty="0" err="1" smtClean="0"/>
              <a:t>αμινογλυκοσίδες</a:t>
            </a:r>
            <a:r>
              <a:rPr lang="el-GR" dirty="0" smtClean="0"/>
              <a:t> και τα οποία είναι μη </a:t>
            </a:r>
            <a:r>
              <a:rPr lang="el-GR" dirty="0" err="1" smtClean="0"/>
              <a:t>υδρολυτικά</a:t>
            </a:r>
            <a:r>
              <a:rPr lang="el-GR" dirty="0" smtClean="0"/>
              <a:t>, προσθέτουν </a:t>
            </a:r>
            <a:r>
              <a:rPr lang="el-GR" dirty="0" err="1" smtClean="0"/>
              <a:t>ακέτυλο</a:t>
            </a:r>
            <a:r>
              <a:rPr lang="el-GR" dirty="0" smtClean="0"/>
              <a:t>-, </a:t>
            </a:r>
            <a:r>
              <a:rPr lang="el-GR" dirty="0" err="1" smtClean="0"/>
              <a:t>αδένυλο</a:t>
            </a:r>
            <a:r>
              <a:rPr lang="el-GR" dirty="0" smtClean="0"/>
              <a:t>- ή </a:t>
            </a:r>
            <a:r>
              <a:rPr lang="el-GR" dirty="0" err="1" smtClean="0"/>
              <a:t>φωσφόρυλοομάδες</a:t>
            </a:r>
            <a:r>
              <a:rPr lang="el-GR" dirty="0" smtClean="0"/>
              <a:t> στις </a:t>
            </a:r>
            <a:r>
              <a:rPr lang="el-GR" dirty="0" err="1" smtClean="0"/>
              <a:t>αμινογλυκοσίδες</a:t>
            </a:r>
            <a:r>
              <a:rPr lang="el-GR" dirty="0" smtClean="0"/>
              <a:t>, γεγονός που τις καθιστά ανίκανες να φτάσουν στα σημεία δράσης τους που βρίσκονται στα </a:t>
            </a:r>
            <a:r>
              <a:rPr lang="el-GR" dirty="0" err="1" smtClean="0"/>
              <a:t>βακτηριακά</a:t>
            </a:r>
            <a:r>
              <a:rPr lang="el-GR" dirty="0" smtClean="0"/>
              <a:t> </a:t>
            </a:r>
            <a:r>
              <a:rPr lang="el-GR" dirty="0" err="1" smtClean="0"/>
              <a:t>ριβοσώματα</a:t>
            </a:r>
            <a:r>
              <a:rPr lang="el-GR" dirty="0" smtClean="0"/>
              <a:t>. </a:t>
            </a:r>
            <a:endParaRPr lang="el-GR" dirty="0"/>
          </a:p>
        </p:txBody>
      </p:sp>
    </p:spTree>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714356"/>
            <a:ext cx="8229600" cy="5572164"/>
          </a:xfrm>
        </p:spPr>
        <p:txBody>
          <a:bodyPr>
            <a:normAutofit fontScale="92500" lnSpcReduction="20000"/>
          </a:bodyPr>
          <a:lstStyle/>
          <a:p>
            <a:pPr>
              <a:buNone/>
            </a:pPr>
            <a:r>
              <a:rPr lang="el-GR" dirty="0" smtClean="0"/>
              <a:t>Κάθε </a:t>
            </a:r>
            <a:r>
              <a:rPr lang="el-GR" dirty="0" err="1" smtClean="0"/>
              <a:t>αδρανοποιητικό</a:t>
            </a:r>
            <a:r>
              <a:rPr lang="el-GR" dirty="0" smtClean="0"/>
              <a:t> ένζυμο των                                          </a:t>
            </a:r>
            <a:r>
              <a:rPr lang="el-GR" dirty="0" err="1" smtClean="0"/>
              <a:t>αμινογλυκοσιδών</a:t>
            </a:r>
            <a:r>
              <a:rPr lang="el-GR" dirty="0" smtClean="0"/>
              <a:t> έχει διαφορετικό υπόστρωμα και μπορεί να επιδρά σε μερικές μόνο </a:t>
            </a:r>
            <a:r>
              <a:rPr lang="el-GR" dirty="0" err="1" smtClean="0"/>
              <a:t>αμινογλυκοσίδες</a:t>
            </a:r>
            <a:r>
              <a:rPr lang="el-GR" dirty="0" smtClean="0"/>
              <a:t>. Έτσι τα βακτήρια μπορεί να είναι ανθεκτικά σε ορισμένες </a:t>
            </a:r>
            <a:r>
              <a:rPr lang="el-GR" dirty="0" err="1" smtClean="0"/>
              <a:t>αμινογλυκοσίδες</a:t>
            </a:r>
            <a:r>
              <a:rPr lang="el-GR" dirty="0" smtClean="0"/>
              <a:t> και όχι σε κάποιες άλλες. </a:t>
            </a:r>
          </a:p>
          <a:p>
            <a:pPr>
              <a:buNone/>
            </a:pPr>
            <a:r>
              <a:rPr lang="el-GR" dirty="0" smtClean="0"/>
              <a:t>Οι </a:t>
            </a:r>
            <a:r>
              <a:rPr lang="el-GR" dirty="0" err="1" smtClean="0"/>
              <a:t>αμινογλυκοσίδες</a:t>
            </a:r>
            <a:r>
              <a:rPr lang="el-GR" dirty="0" smtClean="0"/>
              <a:t> δεν απορροφούνται από το πεπτικό και πρέπει να χορηγούνται παρεντερικά για να επιτευχθεί συστηματική δράση. Αποβάλλονται αναλλοίωτες από τους νεφρούς και είναι κατάλληλες για την αντιμετώπιση ουρολοιμώξεων. Δεν φθάνουν στο εγκεφαλονωτιαίο υγρό σε θεραπευτικές συγκεντρώσεις με εξαίρεση τα νεογνά.</a:t>
            </a:r>
          </a:p>
          <a:p>
            <a:endParaRPr lang="el-GR" dirty="0"/>
          </a:p>
        </p:txBody>
      </p:sp>
    </p:spTree>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500042"/>
            <a:ext cx="8229600" cy="6000792"/>
          </a:xfrm>
        </p:spPr>
        <p:txBody>
          <a:bodyPr>
            <a:normAutofit fontScale="85000" lnSpcReduction="10000"/>
          </a:bodyPr>
          <a:lstStyle/>
          <a:p>
            <a:pPr>
              <a:buNone/>
            </a:pPr>
            <a:r>
              <a:rPr lang="el-GR" b="1" i="1" dirty="0" smtClean="0"/>
              <a:t>Οι</a:t>
            </a:r>
            <a:r>
              <a:rPr lang="el-GR" b="1" dirty="0" smtClean="0"/>
              <a:t> </a:t>
            </a:r>
            <a:r>
              <a:rPr lang="el-GR" b="1" dirty="0" err="1" smtClean="0"/>
              <a:t>αμινογλυκοσίδες</a:t>
            </a:r>
            <a:r>
              <a:rPr lang="el-GR" b="1" dirty="0" smtClean="0"/>
              <a:t> έχουν δυο σημαντικές</a:t>
            </a:r>
            <a:r>
              <a:rPr lang="el-GR" b="1" i="1" dirty="0" smtClean="0"/>
              <a:t> τοξικές</a:t>
            </a:r>
            <a:r>
              <a:rPr lang="el-GR" b="1" dirty="0" smtClean="0"/>
              <a:t> δράσεις</a:t>
            </a:r>
          </a:p>
          <a:p>
            <a:r>
              <a:rPr lang="el-GR" dirty="0" smtClean="0"/>
              <a:t>Οι δύο βασικές τοξικές δράσεις των </a:t>
            </a:r>
            <a:r>
              <a:rPr lang="el-GR" dirty="0" err="1" smtClean="0"/>
              <a:t>αμινογλυκοσιδών</a:t>
            </a:r>
            <a:r>
              <a:rPr lang="el-GR" dirty="0" smtClean="0"/>
              <a:t> είναι η </a:t>
            </a:r>
            <a:r>
              <a:rPr lang="el-GR" dirty="0" err="1" smtClean="0"/>
              <a:t>νεφροτοξικότητα</a:t>
            </a:r>
            <a:r>
              <a:rPr lang="el-GR" dirty="0" smtClean="0"/>
              <a:t> και η </a:t>
            </a:r>
            <a:r>
              <a:rPr lang="el-GR" dirty="0" err="1" smtClean="0"/>
              <a:t>ωτοτοξικότητα</a:t>
            </a:r>
            <a:r>
              <a:rPr lang="el-GR" dirty="0" smtClean="0"/>
              <a:t> (ακουστική και </a:t>
            </a:r>
            <a:r>
              <a:rPr lang="el-GR" dirty="0" err="1" smtClean="0"/>
              <a:t>αιθουσαία</a:t>
            </a:r>
            <a:r>
              <a:rPr lang="el-GR" dirty="0" smtClean="0"/>
              <a:t>). Ο κίνδυνος εμφάνισης τοξικότητας εξαρτάται από τη δόση και τη διάρκεια λήψης τους. Η </a:t>
            </a:r>
            <a:r>
              <a:rPr lang="el-GR" dirty="0" err="1" smtClean="0"/>
              <a:t>νεφροτοξικότητα</a:t>
            </a:r>
            <a:r>
              <a:rPr lang="el-GR" dirty="0" smtClean="0"/>
              <a:t> είναι πιο συχνή, αλλά είναι συνήθως ήπια και αναστρέψιμη.                                       Η </a:t>
            </a:r>
            <a:r>
              <a:rPr lang="el-GR" dirty="0" err="1" smtClean="0"/>
              <a:t>ωτοτοξικότητα</a:t>
            </a:r>
            <a:r>
              <a:rPr lang="el-GR" dirty="0" smtClean="0"/>
              <a:t> είναι συχνά μόνιμη .                                   Επειδή οι </a:t>
            </a:r>
            <a:r>
              <a:rPr lang="el-GR" dirty="0" err="1" smtClean="0"/>
              <a:t>αμινογλυκοσίδες</a:t>
            </a:r>
            <a:r>
              <a:rPr lang="el-GR" dirty="0" smtClean="0"/>
              <a:t> είναι πιο τοξικές από άλλα αντιβιοτικά και πρέπει να χορηγούνται παρεντερικά, η χρήση τους περιορίζεται κυρίως σε σοβαρές λοιμώξεις από </a:t>
            </a:r>
            <a:r>
              <a:rPr lang="el-GR" dirty="0" err="1" smtClean="0"/>
              <a:t>Εντεροβακτηριοειδή</a:t>
            </a:r>
            <a:r>
              <a:rPr lang="el-GR" dirty="0" smtClean="0"/>
              <a:t> και </a:t>
            </a:r>
            <a:r>
              <a:rPr lang="en-US" dirty="0" smtClean="0"/>
              <a:t>P</a:t>
            </a:r>
            <a:r>
              <a:rPr lang="el-GR" dirty="0" smtClean="0"/>
              <a:t>. </a:t>
            </a:r>
            <a:r>
              <a:rPr lang="en-US" dirty="0" err="1" smtClean="0"/>
              <a:t>aeruginosa</a:t>
            </a:r>
            <a:r>
              <a:rPr lang="el-GR" dirty="0" smtClean="0"/>
              <a:t> και γίνεται συνήθως σε νοσοκομείο. </a:t>
            </a:r>
            <a:endParaRPr lang="el-GR" dirty="0"/>
          </a:p>
        </p:txBody>
      </p:sp>
    </p:spTree>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6072230"/>
          </a:xfrm>
        </p:spPr>
        <p:txBody>
          <a:bodyPr>
            <a:normAutofit lnSpcReduction="10000"/>
          </a:bodyPr>
          <a:lstStyle/>
          <a:p>
            <a:pPr>
              <a:buNone/>
            </a:pPr>
            <a:r>
              <a:rPr lang="el-GR" dirty="0" smtClean="0"/>
              <a:t>Οι </a:t>
            </a:r>
            <a:r>
              <a:rPr lang="el-GR" dirty="0" err="1" smtClean="0"/>
              <a:t>αμινογλυκοσίδες</a:t>
            </a:r>
            <a:r>
              <a:rPr lang="el-GR" dirty="0" smtClean="0"/>
              <a:t> χρησιμοποιούνται συχνά σε συνδυασμό με </a:t>
            </a:r>
            <a:r>
              <a:rPr lang="el-GR" dirty="0" err="1" smtClean="0"/>
              <a:t>πενικιλλίνη</a:t>
            </a:r>
            <a:r>
              <a:rPr lang="el-GR" dirty="0" smtClean="0"/>
              <a:t>, </a:t>
            </a:r>
            <a:r>
              <a:rPr lang="el-GR" dirty="0" err="1" smtClean="0"/>
              <a:t>αμπικιλλίνη</a:t>
            </a:r>
            <a:r>
              <a:rPr lang="el-GR" dirty="0" smtClean="0"/>
              <a:t> ή </a:t>
            </a:r>
            <a:r>
              <a:rPr lang="el-GR" dirty="0" err="1" smtClean="0"/>
              <a:t>βανκομυκίνη</a:t>
            </a:r>
            <a:r>
              <a:rPr lang="el-GR" dirty="0" smtClean="0"/>
              <a:t> στη θεραπεία σοβαρών λοιμώξεων που προκαλούνται από εντεροκόκκους και </a:t>
            </a:r>
            <a:r>
              <a:rPr lang="en-US" dirty="0" smtClean="0"/>
              <a:t>L</a:t>
            </a:r>
            <a:r>
              <a:rPr lang="el-GR" dirty="0" smtClean="0"/>
              <a:t>. </a:t>
            </a:r>
            <a:r>
              <a:rPr lang="en-US" dirty="0" err="1" smtClean="0"/>
              <a:t>monocytogenes</a:t>
            </a:r>
            <a:r>
              <a:rPr lang="el-GR" dirty="0" smtClean="0"/>
              <a:t>.                                                                Οι συγκεντρώσεις </a:t>
            </a:r>
            <a:r>
              <a:rPr lang="el-GR" dirty="0" err="1" smtClean="0"/>
              <a:t>αμινογλυκοσιδών</a:t>
            </a:r>
            <a:r>
              <a:rPr lang="el-GR" dirty="0" smtClean="0"/>
              <a:t> στο πλάσμα ελέγχοντας συχνά λόγω της δυνατότητας εμφάνισης τοξικότητας, αν και τοξικές αντιδράσεις μπορεί να προκληθούν ακόμα και σε "ιδανικές" συγκεντρώσεις φαρμάκου στο πλάσμα.                                               Η </a:t>
            </a:r>
            <a:r>
              <a:rPr lang="el-GR" dirty="0" err="1" smtClean="0"/>
              <a:t>γενταμικίνη</a:t>
            </a:r>
            <a:r>
              <a:rPr lang="el-GR" dirty="0" smtClean="0"/>
              <a:t> είναι η συχνότερα χρησιμοποιούμενη </a:t>
            </a:r>
            <a:r>
              <a:rPr lang="el-GR" dirty="0" err="1" smtClean="0"/>
              <a:t>αμινογλυκοσίδη</a:t>
            </a:r>
            <a:endParaRPr lang="el-GR" dirty="0" smtClean="0"/>
          </a:p>
          <a:p>
            <a:pPr>
              <a:buNone/>
            </a:pPr>
            <a:endParaRPr lang="el-GR" dirty="0" smtClean="0"/>
          </a:p>
          <a:p>
            <a:pPr>
              <a:buNone/>
            </a:pPr>
            <a:endParaRPr lang="el-GR" dirty="0"/>
          </a:p>
        </p:txBody>
      </p:sp>
    </p:spTree>
  </p:cSld>
  <p:clrMapOvr>
    <a:masterClrMapping/>
  </p:clrMapOvr>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428604"/>
            <a:ext cx="8229600" cy="5697559"/>
          </a:xfrm>
        </p:spPr>
        <p:txBody>
          <a:bodyPr>
            <a:normAutofit fontScale="92500" lnSpcReduction="10000"/>
          </a:bodyPr>
          <a:lstStyle/>
          <a:p>
            <a:pPr>
              <a:buNone/>
            </a:pPr>
            <a:r>
              <a:rPr lang="el-GR" b="1" i="1" dirty="0" smtClean="0"/>
              <a:t>Θεραπευτικές ενδείξεις.</a:t>
            </a:r>
            <a:r>
              <a:rPr lang="el-GR" dirty="0" smtClean="0"/>
              <a:t> Η </a:t>
            </a:r>
            <a:r>
              <a:rPr lang="el-GR" dirty="0" err="1" smtClean="0"/>
              <a:t>αμικασίνη</a:t>
            </a:r>
            <a:r>
              <a:rPr lang="el-GR" dirty="0" smtClean="0"/>
              <a:t> είναι η </a:t>
            </a:r>
            <a:r>
              <a:rPr lang="el-GR" dirty="0" err="1" smtClean="0"/>
              <a:t>αμινογλυκοσίδη</a:t>
            </a:r>
            <a:r>
              <a:rPr lang="el-GR" dirty="0" smtClean="0"/>
              <a:t> που επηρεάζεται λιγότερο από τα </a:t>
            </a:r>
            <a:r>
              <a:rPr lang="el-GR" dirty="0" err="1" smtClean="0"/>
              <a:t>αδρανοποιητικά</a:t>
            </a:r>
            <a:r>
              <a:rPr lang="el-GR" dirty="0" smtClean="0"/>
              <a:t> ένζυμα των </a:t>
            </a:r>
            <a:r>
              <a:rPr lang="el-GR" dirty="0" err="1" smtClean="0"/>
              <a:t>αμινογλυκοσιδών</a:t>
            </a:r>
            <a:r>
              <a:rPr lang="el-GR" dirty="0" smtClean="0"/>
              <a:t> και γι' αυτό είναι δραστική κατά βακτηρίων ανθεκτικών στις άλλες </a:t>
            </a:r>
            <a:r>
              <a:rPr lang="el-GR" dirty="0" err="1" smtClean="0"/>
              <a:t>αμινογλυκοσίδες</a:t>
            </a:r>
            <a:r>
              <a:rPr lang="el-GR" dirty="0" smtClean="0"/>
              <a:t>.</a:t>
            </a:r>
          </a:p>
          <a:p>
            <a:r>
              <a:rPr lang="el-GR" dirty="0" smtClean="0"/>
              <a:t>Η </a:t>
            </a:r>
            <a:r>
              <a:rPr lang="el-GR" dirty="0" err="1" smtClean="0"/>
              <a:t>νεομυκίνη</a:t>
            </a:r>
            <a:r>
              <a:rPr lang="el-GR" dirty="0" smtClean="0"/>
              <a:t> δεν χρησιμοποιείται πλέον παρεντερικά, λόγω της μικρότερης αποτελεσματικότητάς της και της αυξημένης τοξικότητάς της σε σύγκριση με τις άλλες </a:t>
            </a:r>
            <a:r>
              <a:rPr lang="el-GR" dirty="0" err="1" smtClean="0"/>
              <a:t>αμινογλυκοσίδες</a:t>
            </a:r>
            <a:r>
              <a:rPr lang="el-GR" dirty="0" smtClean="0"/>
              <a:t>. Χορηγείται από το στόμα για να καταστείλει την εντερική χλωρίδα (χωρίς να έχει συστηματική δράση), στη θεραπεία </a:t>
            </a:r>
            <a:r>
              <a:rPr lang="el-GR" dirty="0" smtClean="0">
                <a:solidFill>
                  <a:srgbClr val="FF0000"/>
                </a:solidFill>
              </a:rPr>
              <a:t>ηπατικής </a:t>
            </a:r>
            <a:r>
              <a:rPr lang="el-GR" dirty="0" err="1" smtClean="0">
                <a:solidFill>
                  <a:srgbClr val="FF0000"/>
                </a:solidFill>
              </a:rPr>
              <a:t>εγκε</a:t>
            </a:r>
            <a:r>
              <a:rPr lang="el-GR" dirty="0" smtClean="0">
                <a:solidFill>
                  <a:srgbClr val="FF0000"/>
                </a:solidFill>
              </a:rPr>
              <a:t>-</a:t>
            </a:r>
          </a:p>
          <a:p>
            <a:endParaRPr lang="el-GR" dirty="0"/>
          </a:p>
        </p:txBody>
      </p:sp>
    </p:spTree>
  </p:cSld>
  <p:clrMapOvr>
    <a:masterClrMapping/>
  </p:clrMapOvr>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642918"/>
            <a:ext cx="8229600" cy="5483245"/>
          </a:xfrm>
        </p:spPr>
        <p:txBody>
          <a:bodyPr>
            <a:normAutofit/>
          </a:bodyPr>
          <a:lstStyle/>
          <a:p>
            <a:pPr>
              <a:buNone/>
            </a:pPr>
            <a:r>
              <a:rPr lang="el-GR" b="1" dirty="0" err="1" smtClean="0"/>
              <a:t>Αμινογλυκοσίδες</a:t>
            </a:r>
            <a:r>
              <a:rPr lang="el-GR" dirty="0" smtClean="0"/>
              <a:t> </a:t>
            </a:r>
            <a:r>
              <a:rPr lang="el-GR" dirty="0" err="1" smtClean="0"/>
              <a:t>φαλοπάθειας</a:t>
            </a:r>
            <a:r>
              <a:rPr lang="el-GR" dirty="0" smtClean="0"/>
              <a:t> ή σε συνδυασμό με </a:t>
            </a:r>
            <a:r>
              <a:rPr lang="el-GR" dirty="0" err="1" smtClean="0"/>
              <a:t>ερυθρομυκίνη</a:t>
            </a:r>
            <a:r>
              <a:rPr lang="el-GR" dirty="0" smtClean="0"/>
              <a:t> για προφύλαξη επιμολυνθέντος τραύματος μετά από ειδική </a:t>
            </a:r>
            <a:r>
              <a:rPr lang="el-GR" dirty="0" err="1" smtClean="0"/>
              <a:t>ορθοκολική</a:t>
            </a:r>
            <a:r>
              <a:rPr lang="el-GR" dirty="0" smtClean="0"/>
              <a:t> επέμβαση</a:t>
            </a:r>
            <a:r>
              <a:rPr lang="el-GR" b="1" dirty="0" smtClean="0"/>
              <a:t>.</a:t>
            </a:r>
            <a:endParaRPr lang="el-GR" dirty="0" smtClean="0"/>
          </a:p>
          <a:p>
            <a:r>
              <a:rPr lang="el-GR" dirty="0" smtClean="0"/>
              <a:t>Η </a:t>
            </a:r>
            <a:r>
              <a:rPr lang="el-GR" dirty="0" err="1" smtClean="0"/>
              <a:t>καναμυκίνη</a:t>
            </a:r>
            <a:r>
              <a:rPr lang="el-GR" dirty="0" smtClean="0"/>
              <a:t> χρησιμοποιείται σπάνια, λόγω επίκτητης αντοχής.</a:t>
            </a:r>
          </a:p>
          <a:p>
            <a:r>
              <a:rPr lang="el-GR" dirty="0" smtClean="0"/>
              <a:t>Η </a:t>
            </a:r>
            <a:r>
              <a:rPr lang="el-GR" dirty="0" err="1" smtClean="0"/>
              <a:t>παρομομυκίνη</a:t>
            </a:r>
            <a:r>
              <a:rPr lang="el-GR" dirty="0" smtClean="0"/>
              <a:t>, η οποία μοιάζει με τη </a:t>
            </a:r>
            <a:r>
              <a:rPr lang="el-GR" dirty="0" err="1" smtClean="0"/>
              <a:t>νεομυκίνη</a:t>
            </a:r>
            <a:r>
              <a:rPr lang="el-GR" dirty="0" smtClean="0"/>
              <a:t>, χρησιμοποιείται μόνο από το στόμα για τη θεραπεία εντερικών λοιμώξεων από πρωτόζωα  </a:t>
            </a:r>
          </a:p>
          <a:p>
            <a:pPr>
              <a:buNone/>
            </a:pPr>
            <a:endParaRPr lang="el-GR" dirty="0"/>
          </a:p>
        </p:txBody>
      </p:sp>
    </p:spTree>
  </p:cSld>
  <p:clrMapOvr>
    <a:masterClrMapping/>
  </p:clrMapOvr>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15106"/>
          </a:xfrm>
        </p:spPr>
        <p:txBody>
          <a:bodyPr>
            <a:normAutofit fontScale="85000" lnSpcReduction="10000"/>
          </a:bodyPr>
          <a:lstStyle/>
          <a:p>
            <a:pPr>
              <a:buNone/>
            </a:pPr>
            <a:r>
              <a:rPr lang="el-GR" b="1" dirty="0" err="1" smtClean="0"/>
              <a:t>Μακρολίδες</a:t>
            </a:r>
            <a:r>
              <a:rPr lang="el-GR" b="1" dirty="0" smtClean="0"/>
              <a:t>, </a:t>
            </a:r>
            <a:r>
              <a:rPr lang="el-GR" b="1" dirty="0" err="1" smtClean="0"/>
              <a:t>λινκοζαμίδες</a:t>
            </a:r>
            <a:r>
              <a:rPr lang="el-GR" b="1" dirty="0" smtClean="0"/>
              <a:t> και </a:t>
            </a:r>
            <a:r>
              <a:rPr lang="el-GR" b="1" dirty="0" err="1" smtClean="0"/>
              <a:t>στρεπτογραμίνες</a:t>
            </a:r>
            <a:endParaRPr lang="el-GR" b="1" dirty="0" smtClean="0"/>
          </a:p>
          <a:p>
            <a:r>
              <a:rPr lang="el-GR" dirty="0" smtClean="0"/>
              <a:t>Οι </a:t>
            </a:r>
            <a:r>
              <a:rPr lang="el-GR" dirty="0" err="1" smtClean="0"/>
              <a:t>μακρολίδες</a:t>
            </a:r>
            <a:r>
              <a:rPr lang="el-GR" dirty="0" smtClean="0"/>
              <a:t>, </a:t>
            </a:r>
            <a:r>
              <a:rPr lang="el-GR" dirty="0" err="1" smtClean="0"/>
              <a:t>λινκοζαμίδες</a:t>
            </a:r>
            <a:r>
              <a:rPr lang="el-GR" dirty="0" smtClean="0"/>
              <a:t> και </a:t>
            </a:r>
            <a:r>
              <a:rPr lang="el-GR" dirty="0" err="1" smtClean="0"/>
              <a:t>στρεπτογραμίνες</a:t>
            </a:r>
            <a:r>
              <a:rPr lang="el-GR" dirty="0" smtClean="0"/>
              <a:t> (ΜΑΣ αντιβιοτικά), διαφέρουν χημικώς μεταξύ τους, αλλά έχουν παρόμοιους μηχανισμούς δράσης, αντοχής και </a:t>
            </a:r>
            <a:r>
              <a:rPr lang="el-GR" dirty="0" err="1" smtClean="0"/>
              <a:t>αντιμικροβιακής</a:t>
            </a:r>
            <a:r>
              <a:rPr lang="el-GR" dirty="0" smtClean="0"/>
              <a:t> δραστικότητας. Δεσμεύονται αντιστρεπτά στην 50</a:t>
            </a:r>
            <a:r>
              <a:rPr lang="en-US" dirty="0" smtClean="0"/>
              <a:t>S</a:t>
            </a:r>
            <a:r>
              <a:rPr lang="el-GR" dirty="0" smtClean="0"/>
              <a:t> </a:t>
            </a:r>
            <a:r>
              <a:rPr lang="el-GR" dirty="0" err="1" smtClean="0"/>
              <a:t>υπομονάδα</a:t>
            </a:r>
            <a:r>
              <a:rPr lang="el-GR" dirty="0" smtClean="0"/>
              <a:t> των </a:t>
            </a:r>
            <a:r>
              <a:rPr lang="el-GR" dirty="0" err="1" smtClean="0"/>
              <a:t>ριβοσωμάτων</a:t>
            </a:r>
            <a:r>
              <a:rPr lang="el-GR" dirty="0" smtClean="0"/>
              <a:t> και έτσι εμποδίζουν τη διαδικασία μετατόπισης. Αν και ανήκουν θεωρητικά στα </a:t>
            </a:r>
            <a:r>
              <a:rPr lang="el-GR" dirty="0" err="1" smtClean="0"/>
              <a:t>βακτηριοστατικά</a:t>
            </a:r>
            <a:r>
              <a:rPr lang="el-GR" dirty="0" smtClean="0"/>
              <a:t> αντιβιοτικά, είναι βακτηριοκτόνα κατά συγκεκριμένων απομονωμένων βακτηρίων. Ο βασικός μηχανισμός επίκτητης αντοχής είναι μια ειδική μετάλλαξη στο </a:t>
            </a:r>
            <a:r>
              <a:rPr lang="el-GR" dirty="0" err="1" smtClean="0"/>
              <a:t>ριβονουκλεϊνικό</a:t>
            </a:r>
            <a:r>
              <a:rPr lang="el-GR" dirty="0" smtClean="0"/>
              <a:t> οξύ (</a:t>
            </a:r>
            <a:r>
              <a:rPr lang="en-US" dirty="0" smtClean="0"/>
              <a:t>RNA</a:t>
            </a:r>
            <a:r>
              <a:rPr lang="el-GR" dirty="0" smtClean="0"/>
              <a:t>) της 50</a:t>
            </a:r>
            <a:r>
              <a:rPr lang="en-US" dirty="0" smtClean="0"/>
              <a:t>S</a:t>
            </a:r>
            <a:r>
              <a:rPr lang="el-GR" dirty="0" smtClean="0"/>
              <a:t> </a:t>
            </a:r>
            <a:r>
              <a:rPr lang="el-GR" dirty="0" err="1" smtClean="0"/>
              <a:t>ριβοσωμικής</a:t>
            </a:r>
            <a:r>
              <a:rPr lang="el-GR" dirty="0" smtClean="0"/>
              <a:t> </a:t>
            </a:r>
            <a:r>
              <a:rPr lang="el-GR" dirty="0" err="1" smtClean="0"/>
              <a:t>υπομονάδας</a:t>
            </a:r>
            <a:r>
              <a:rPr lang="el-GR" dirty="0" smtClean="0"/>
              <a:t>.                                            Αντοχή σε κάποιο αντιβιοτικό ΜΛΣ, δε συνεπάγεται απαραίτητα αντοχή και σε άλλα αντιβιοτικά της κατηγορίας αυτής.</a:t>
            </a:r>
          </a:p>
          <a:p>
            <a:endParaRPr lang="el-GR" dirty="0"/>
          </a:p>
        </p:txBody>
      </p:sp>
    </p:spTree>
  </p:cSld>
  <p:clrMapOvr>
    <a:masterClrMapping/>
  </p:clrMapOvr>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457200" y="357166"/>
            <a:ext cx="8229600" cy="6286544"/>
          </a:xfrm>
        </p:spPr>
        <p:txBody>
          <a:bodyPr>
            <a:normAutofit fontScale="85000" lnSpcReduction="20000"/>
          </a:bodyPr>
          <a:lstStyle/>
          <a:p>
            <a:r>
              <a:rPr lang="el-GR" dirty="0" smtClean="0"/>
              <a:t>Οι</a:t>
            </a:r>
            <a:r>
              <a:rPr lang="el-GR" b="1" i="1" dirty="0" smtClean="0"/>
              <a:t> </a:t>
            </a:r>
            <a:r>
              <a:rPr lang="el-GR" b="1" i="1" dirty="0" err="1" smtClean="0"/>
              <a:t>μακρολίδες</a:t>
            </a:r>
            <a:r>
              <a:rPr lang="el-GR" dirty="0" smtClean="0"/>
              <a:t> ονομάστηκαν έτσι από τον </a:t>
            </a:r>
            <a:r>
              <a:rPr lang="el-GR" dirty="0" err="1" smtClean="0"/>
              <a:t>μακροκυκλικό</a:t>
            </a:r>
            <a:r>
              <a:rPr lang="el-GR" dirty="0" smtClean="0"/>
              <a:t> </a:t>
            </a:r>
            <a:r>
              <a:rPr lang="el-GR" dirty="0" err="1" smtClean="0"/>
              <a:t>λακτονικό</a:t>
            </a:r>
            <a:r>
              <a:rPr lang="el-GR" dirty="0" smtClean="0"/>
              <a:t> δακτύλιο που αποτελεί το σκελετό των φαρμάκων αυτών .                         Εκπρόσωπος των </a:t>
            </a:r>
            <a:r>
              <a:rPr lang="el-GR" dirty="0" err="1" smtClean="0"/>
              <a:t>μακρολιδών</a:t>
            </a:r>
            <a:r>
              <a:rPr lang="el-GR" dirty="0" smtClean="0"/>
              <a:t> είναι η </a:t>
            </a:r>
            <a:r>
              <a:rPr lang="el-GR" dirty="0" err="1" smtClean="0"/>
              <a:t>ερυθρομυκίνη</a:t>
            </a:r>
            <a:r>
              <a:rPr lang="el-GR" dirty="0" smtClean="0"/>
              <a:t>, η οποία διατίθεται υπό μορφή διαφόρων αλάτων.                 Τα τελευταία χρόνια αρκετές νέες </a:t>
            </a:r>
            <a:r>
              <a:rPr lang="el-GR" dirty="0" err="1" smtClean="0"/>
              <a:t>μακρολίδες</a:t>
            </a:r>
            <a:r>
              <a:rPr lang="el-GR" dirty="0" smtClean="0"/>
              <a:t> όπως η </a:t>
            </a:r>
            <a:r>
              <a:rPr lang="el-GR" dirty="0" err="1" smtClean="0"/>
              <a:t>κλαριθρομυκίνη</a:t>
            </a:r>
            <a:r>
              <a:rPr lang="el-GR" dirty="0" smtClean="0"/>
              <a:t>, </a:t>
            </a:r>
            <a:r>
              <a:rPr lang="el-GR" dirty="0" err="1" smtClean="0"/>
              <a:t>αζιθρομυκίνη</a:t>
            </a:r>
            <a:r>
              <a:rPr lang="el-GR" dirty="0" smtClean="0"/>
              <a:t> και </a:t>
            </a:r>
            <a:r>
              <a:rPr lang="el-GR" dirty="0" err="1" smtClean="0"/>
              <a:t>διριθρομυκίνη</a:t>
            </a:r>
            <a:r>
              <a:rPr lang="el-GR" dirty="0" smtClean="0"/>
              <a:t>, έχουν πάρει άδεια κυκλοφορίας στις ΗΠΑ, ενώ άλλες </a:t>
            </a:r>
            <a:r>
              <a:rPr lang="el-GR" dirty="0" err="1" smtClean="0"/>
              <a:t>μακρολίδες</a:t>
            </a:r>
            <a:r>
              <a:rPr lang="el-GR" dirty="0" smtClean="0"/>
              <a:t> διατίθενται στην Ευρώπη και Ασία.                       Οι </a:t>
            </a:r>
            <a:r>
              <a:rPr lang="el-GR" dirty="0" err="1" smtClean="0"/>
              <a:t>μακρολίδες</a:t>
            </a:r>
            <a:r>
              <a:rPr lang="el-GR" dirty="0" smtClean="0"/>
              <a:t> χορηγούνται συνήθως από το στόμα, αλλά υπάρχει και ενδοφλέβια μορφή </a:t>
            </a:r>
            <a:r>
              <a:rPr lang="el-GR" dirty="0" err="1" smtClean="0"/>
              <a:t>ερυθρομυκίνης</a:t>
            </a:r>
            <a:r>
              <a:rPr lang="el-GR" dirty="0" smtClean="0"/>
              <a:t> και διάλυμα </a:t>
            </a:r>
            <a:r>
              <a:rPr lang="el-GR" dirty="0" err="1" smtClean="0"/>
              <a:t>ερυθρομυκίνης</a:t>
            </a:r>
            <a:r>
              <a:rPr lang="el-GR" dirty="0" smtClean="0"/>
              <a:t> (</a:t>
            </a:r>
            <a:r>
              <a:rPr lang="en-US" dirty="0" smtClean="0"/>
              <a:t>lotion</a:t>
            </a:r>
            <a:r>
              <a:rPr lang="el-GR" dirty="0" smtClean="0"/>
              <a:t>) που χρησιμοποιείται στη θεραπεία της κοινής ακμής.                Οι </a:t>
            </a:r>
            <a:r>
              <a:rPr lang="el-GR" dirty="0" err="1" smtClean="0"/>
              <a:t>μακρολίδες</a:t>
            </a:r>
            <a:r>
              <a:rPr lang="el-GR" dirty="0" smtClean="0"/>
              <a:t> μεταβολίζονται στο ήπαρ και δεν φτάνουν στο εγκεφαλονωτιαίο υγρό σε θεραπευτικές συγκεντρώσεις.</a:t>
            </a:r>
            <a:br>
              <a:rPr lang="el-GR" dirty="0" smtClean="0"/>
            </a:br>
            <a:endParaRPr lang="el-GR" dirty="0"/>
          </a:p>
        </p:txBody>
      </p:sp>
    </p:spTree>
  </p:cSld>
  <p:clrMapOvr>
    <a:masterClrMapping/>
  </p:clrMapOvr>
</p:sld>
</file>

<file path=ppt/theme/theme1.xml><?xml version="1.0" encoding="utf-8"?>
<a:theme xmlns:a="http://schemas.openxmlformats.org/drawingml/2006/main" name="Θέμα του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261</TotalTime>
  <Words>9240</Words>
  <Application>Microsoft Office PowerPoint</Application>
  <PresentationFormat>Προβολή στην οθόνη (4:3)</PresentationFormat>
  <Paragraphs>262</Paragraphs>
  <Slides>124</Slides>
  <Notes>0</Notes>
  <HiddenSlides>0</HiddenSlides>
  <MMClips>0</MMClips>
  <ScaleCrop>false</ScaleCrop>
  <HeadingPairs>
    <vt:vector size="4" baseType="variant">
      <vt:variant>
        <vt:lpstr>Θέμα</vt:lpstr>
      </vt:variant>
      <vt:variant>
        <vt:i4>1</vt:i4>
      </vt:variant>
      <vt:variant>
        <vt:lpstr>Τίτλοι διαφανειών</vt:lpstr>
      </vt:variant>
      <vt:variant>
        <vt:i4>124</vt:i4>
      </vt:variant>
    </vt:vector>
  </HeadingPairs>
  <TitlesOfParts>
    <vt:vector size="125" baseType="lpstr">
      <vt:lpstr>Θέμα του Office</vt:lpstr>
      <vt:lpstr>  Βακτηριακές Λοιμώξεις  </vt:lpstr>
      <vt:lpstr>Διαφάνεια 2</vt:lpstr>
      <vt:lpstr> ΜΗΧΑΝΙΣΜΟΣ ΔΡΑΣΗΣ </vt:lpstr>
      <vt:lpstr>Διαφάνεια 4</vt:lpstr>
      <vt:lpstr>Διαφάνεια 5</vt:lpstr>
      <vt:lpstr>Διαφάνεια 6</vt:lpstr>
      <vt:lpstr>Διαφάνεια 7</vt:lpstr>
      <vt:lpstr>Διαφάνεια 8</vt:lpstr>
      <vt:lpstr>Διαφάνεια 9</vt:lpstr>
      <vt:lpstr>Διαφάνεια 10</vt:lpstr>
      <vt:lpstr>Διαφάνεια 11</vt:lpstr>
      <vt:lpstr>Διαφάνεια 12</vt:lpstr>
      <vt:lpstr>Διαφάνεια 13</vt:lpstr>
      <vt:lpstr>Διαφάνεια 14</vt:lpstr>
      <vt:lpstr>Διαφάνεια 15</vt:lpstr>
      <vt:lpstr>Διαφάνεια 16</vt:lpstr>
      <vt:lpstr>Διαφάνεια 17</vt:lpstr>
      <vt:lpstr>Διαφάνεια 18</vt:lpstr>
      <vt:lpstr>Διαφάνεια 19</vt:lpstr>
      <vt:lpstr>Διαφάνεια 20</vt:lpstr>
      <vt:lpstr>Διαφάνεια 21</vt:lpstr>
      <vt:lpstr>Διαφάνεια 22</vt:lpstr>
      <vt:lpstr>Διαφάνεια 23</vt:lpstr>
      <vt:lpstr>Διαφάνεια 24</vt:lpstr>
      <vt:lpstr>Διαφάνεια 25</vt:lpstr>
      <vt:lpstr>Διαφάνεια 26</vt:lpstr>
      <vt:lpstr>Διαφάνεια 27</vt:lpstr>
      <vt:lpstr>Διαφάνεια 28</vt:lpstr>
      <vt:lpstr>Διαφάνεια 29</vt:lpstr>
      <vt:lpstr>Διαφάνεια 30</vt:lpstr>
      <vt:lpstr>Διαφάνεια 31</vt:lpstr>
      <vt:lpstr>Διαφάνεια 32</vt:lpstr>
      <vt:lpstr>Διαφάνεια 33</vt:lpstr>
      <vt:lpstr>Διαφάνεια 34</vt:lpstr>
      <vt:lpstr>Διαφάνεια 35</vt:lpstr>
      <vt:lpstr>Διαφάνεια 36</vt:lpstr>
      <vt:lpstr>Διαφάνεια 37</vt:lpstr>
      <vt:lpstr>Διαφάνεια 38</vt:lpstr>
      <vt:lpstr>Διαφάνεια 39</vt:lpstr>
      <vt:lpstr>Διαφάνεια 40</vt:lpstr>
      <vt:lpstr>Διαφάνεια 41</vt:lpstr>
      <vt:lpstr>Διαφάνεια 42</vt:lpstr>
      <vt:lpstr>Διαφάνεια 43</vt:lpstr>
      <vt:lpstr>Διαφάνεια 44</vt:lpstr>
      <vt:lpstr>Διαφάνεια 45</vt:lpstr>
      <vt:lpstr>Διαφάνεια 46</vt:lpstr>
      <vt:lpstr>Διαφάνεια 47</vt:lpstr>
      <vt:lpstr>Διαφάνεια 48</vt:lpstr>
      <vt:lpstr>Διαφάνεια 49</vt:lpstr>
      <vt:lpstr>Διαφάνεια 50</vt:lpstr>
      <vt:lpstr>Διαφάνεια 51</vt:lpstr>
      <vt:lpstr>Διαφάνεια 52</vt:lpstr>
      <vt:lpstr>Διαφάνεια 53</vt:lpstr>
      <vt:lpstr>Διαφάνεια 54</vt:lpstr>
      <vt:lpstr>Διαφάνεια 55</vt:lpstr>
      <vt:lpstr>Διαφάνεια 56</vt:lpstr>
      <vt:lpstr>Διαφάνεια 57</vt:lpstr>
      <vt:lpstr>Διαφάνεια 58</vt:lpstr>
      <vt:lpstr>Διαφάνεια 59</vt:lpstr>
      <vt:lpstr>Διαφάνεια 60</vt:lpstr>
      <vt:lpstr>Διαφάνεια 61</vt:lpstr>
      <vt:lpstr>Διαφάνεια 62</vt:lpstr>
      <vt:lpstr>Διαφάνεια 63</vt:lpstr>
      <vt:lpstr>Διαφάνεια 64</vt:lpstr>
      <vt:lpstr>Διαφάνεια 65</vt:lpstr>
      <vt:lpstr>Διαφάνεια 66</vt:lpstr>
      <vt:lpstr>Διαφάνεια 67</vt:lpstr>
      <vt:lpstr>Διαφάνεια 68</vt:lpstr>
      <vt:lpstr>Διαφάνεια 69</vt:lpstr>
      <vt:lpstr>Διαφάνεια 70</vt:lpstr>
      <vt:lpstr>Διαφάνεια 71</vt:lpstr>
      <vt:lpstr>Διαφάνεια 72</vt:lpstr>
      <vt:lpstr>Διαφάνεια 73</vt:lpstr>
      <vt:lpstr>Διαφάνεια 74</vt:lpstr>
      <vt:lpstr>Διαφάνεια 75</vt:lpstr>
      <vt:lpstr>Διαφάνεια 76</vt:lpstr>
      <vt:lpstr>Διαφάνεια 77</vt:lpstr>
      <vt:lpstr>Διαφάνεια 78</vt:lpstr>
      <vt:lpstr>Διαφάνεια 79</vt:lpstr>
      <vt:lpstr>Διαφάνεια 80</vt:lpstr>
      <vt:lpstr>Διαφάνεια 81</vt:lpstr>
      <vt:lpstr>Διαφάνεια 82</vt:lpstr>
      <vt:lpstr>Διαφάνεια 83</vt:lpstr>
      <vt:lpstr>Διαφάνεια 84</vt:lpstr>
      <vt:lpstr>Διαφάνεια 85</vt:lpstr>
      <vt:lpstr>Διαφάνεια 86</vt:lpstr>
      <vt:lpstr>Διαφάνεια 87</vt:lpstr>
      <vt:lpstr> ΑΝΤΙΒΙΟΤΙΚΑ ΠΟΥ ΑΝΑΣΤΕΛΛΟΥΝ ΤΗ ΛΕΙΤΟΥΡΓΙΑ ΤΗΣ ΒΑΚΤΗΡΙΑΚΗΣ ΚΥΤΤΑΡΙΚΗΣ ΜΕΜΒΡΑΝΗΣ </vt:lpstr>
      <vt:lpstr> ΑΝΤΙΒΙΟΤΙΚΑ ΠΟΥ ΑΝΑΣΤΕΛΛΟΥΝ ΤΗ ΒΑΚΤΗΡΙΑΚΗ ΠΡΩΤΕΪΝΙΚΗ ΣΥΝΘΕΣΗ </vt:lpstr>
      <vt:lpstr>Διαφάνεια 90</vt:lpstr>
      <vt:lpstr>Διαφάνεια 91</vt:lpstr>
      <vt:lpstr>Διαφάνεια 92</vt:lpstr>
      <vt:lpstr>Διαφάνεια 93</vt:lpstr>
      <vt:lpstr>Διαφάνεια 94</vt:lpstr>
      <vt:lpstr>Διαφάνεια 95</vt:lpstr>
      <vt:lpstr>Διαφάνεια 96</vt:lpstr>
      <vt:lpstr>Διαφάνεια 97</vt:lpstr>
      <vt:lpstr>Διαφάνεια 98</vt:lpstr>
      <vt:lpstr>Διαφάνεια 99</vt:lpstr>
      <vt:lpstr>Διαφάνεια 100</vt:lpstr>
      <vt:lpstr>Διαφάνεια 101</vt:lpstr>
      <vt:lpstr>Διαφάνεια 102</vt:lpstr>
      <vt:lpstr>Διαφάνεια 103</vt:lpstr>
      <vt:lpstr>Διαφάνεια 104</vt:lpstr>
      <vt:lpstr>Διαφάνεια 105</vt:lpstr>
      <vt:lpstr>Διαφάνεια 106</vt:lpstr>
      <vt:lpstr>Διαφάνεια 107</vt:lpstr>
      <vt:lpstr>Διαφάνεια 108</vt:lpstr>
      <vt:lpstr>Διαφάνεια 109</vt:lpstr>
      <vt:lpstr>Διαφάνεια 110</vt:lpstr>
      <vt:lpstr>Διαφάνεια 111</vt:lpstr>
      <vt:lpstr>Διαφάνεια 112</vt:lpstr>
      <vt:lpstr>Διαφάνεια 113</vt:lpstr>
      <vt:lpstr>Διαφάνεια 114</vt:lpstr>
      <vt:lpstr>Διαφάνεια 115</vt:lpstr>
      <vt:lpstr>Διαφάνεια 116</vt:lpstr>
      <vt:lpstr> ΑΝΤΙΒΙΟΤΙΚΑ ΠΟΥ ΑΝΑΣΤΕΛΛΟΥΝ ΤΗΝ ΣΥΝΘΕΣΗ ΤΟΥ ΒΑΚΤΗΡΙΑΚΟΥ ΔΕΣΟΞΥΡΙΒΟΝΟΥΚΛΕΪΝΙΚΟΥ ΟΞΕΟΣ (DNA) </vt:lpstr>
      <vt:lpstr>Διαφάνεια 118</vt:lpstr>
      <vt:lpstr>Διαφάνεια 119</vt:lpstr>
      <vt:lpstr>Διαφάνεια 120</vt:lpstr>
      <vt:lpstr>Διαφάνεια 121</vt:lpstr>
      <vt:lpstr>Διαφάνεια 122</vt:lpstr>
      <vt:lpstr>Διαφάνεια 123</vt:lpstr>
      <vt:lpstr>Διαφάνεια 124</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Βακτηριακές Λοιμώξεις  </dc:title>
  <dc:creator>An</dc:creator>
  <cp:lastModifiedBy>An</cp:lastModifiedBy>
  <cp:revision>132</cp:revision>
  <dcterms:created xsi:type="dcterms:W3CDTF">2011-11-13T19:27:58Z</dcterms:created>
  <dcterms:modified xsi:type="dcterms:W3CDTF">2011-11-14T21:36:36Z</dcterms:modified>
</cp:coreProperties>
</file>

<file path=docProps/thumbnail.jpeg>
</file>