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Lst>
  <p:sldSz cx="9144000" cy="6858000" type="screen4x3"/>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43" d="100"/>
          <a:sy n="43" d="100"/>
        </p:scale>
        <p:origin x="-1212"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2996954-579E-40F9-8536-BEA1455872C7}" type="datetimeFigureOut">
              <a:rPr lang="id-ID" smtClean="0"/>
              <a:t>10/10/2012</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BC7E1068-8AD2-411D-9833-B5B8ACE90026}" type="slidenum">
              <a:rPr lang="id-ID" smtClean="0"/>
              <a:t>‹#›</a:t>
            </a:fld>
            <a:endParaRPr lang="id-ID"/>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2996954-579E-40F9-8536-BEA1455872C7}" type="datetimeFigureOut">
              <a:rPr lang="id-ID" smtClean="0"/>
              <a:t>10/10/2012</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BC7E1068-8AD2-411D-9833-B5B8ACE90026}" type="slidenum">
              <a:rPr lang="id-ID" smtClean="0"/>
              <a:t>‹#›</a:t>
            </a:fld>
            <a:endParaRPr lang="id-I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2996954-579E-40F9-8536-BEA1455872C7}" type="datetimeFigureOut">
              <a:rPr lang="id-ID" smtClean="0"/>
              <a:t>10/10/2012</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BC7E1068-8AD2-411D-9833-B5B8ACE90026}" type="slidenum">
              <a:rPr lang="id-ID" smtClean="0"/>
              <a:t>‹#›</a:t>
            </a:fld>
            <a:endParaRPr lang="id-I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2996954-579E-40F9-8536-BEA1455872C7}" type="datetimeFigureOut">
              <a:rPr lang="id-ID" smtClean="0"/>
              <a:t>10/10/2012</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BC7E1068-8AD2-411D-9833-B5B8ACE90026}" type="slidenum">
              <a:rPr lang="id-ID" smtClean="0"/>
              <a:t>‹#›</a:t>
            </a:fld>
            <a:endParaRPr lang="id-I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2996954-579E-40F9-8536-BEA1455872C7}" type="datetimeFigureOut">
              <a:rPr lang="id-ID" smtClean="0"/>
              <a:t>10/10/2012</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BC7E1068-8AD2-411D-9833-B5B8ACE90026}" type="slidenum">
              <a:rPr lang="id-ID" smtClean="0"/>
              <a:t>‹#›</a:t>
            </a:fld>
            <a:endParaRPr lang="id-ID"/>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2996954-579E-40F9-8536-BEA1455872C7}" type="datetimeFigureOut">
              <a:rPr lang="id-ID" smtClean="0"/>
              <a:t>10/10/2012</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BC7E1068-8AD2-411D-9833-B5B8ACE90026}" type="slidenum">
              <a:rPr lang="id-ID" smtClean="0"/>
              <a:t>‹#›</a:t>
            </a:fld>
            <a:endParaRPr lang="id-I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2996954-579E-40F9-8536-BEA1455872C7}" type="datetimeFigureOut">
              <a:rPr lang="id-ID" smtClean="0"/>
              <a:t>10/10/2012</a:t>
            </a:fld>
            <a:endParaRPr lang="id-ID"/>
          </a:p>
        </p:txBody>
      </p:sp>
      <p:sp>
        <p:nvSpPr>
          <p:cNvPr id="8" name="Footer Placeholder 7"/>
          <p:cNvSpPr>
            <a:spLocks noGrp="1"/>
          </p:cNvSpPr>
          <p:nvPr>
            <p:ph type="ftr" sz="quarter" idx="11"/>
          </p:nvPr>
        </p:nvSpPr>
        <p:spPr/>
        <p:txBody>
          <a:bodyPr/>
          <a:lstStyle/>
          <a:p>
            <a:endParaRPr lang="id-ID"/>
          </a:p>
        </p:txBody>
      </p:sp>
      <p:sp>
        <p:nvSpPr>
          <p:cNvPr id="9" name="Slide Number Placeholder 8"/>
          <p:cNvSpPr>
            <a:spLocks noGrp="1"/>
          </p:cNvSpPr>
          <p:nvPr>
            <p:ph type="sldNum" sz="quarter" idx="12"/>
          </p:nvPr>
        </p:nvSpPr>
        <p:spPr/>
        <p:txBody>
          <a:bodyPr/>
          <a:lstStyle/>
          <a:p>
            <a:fld id="{BC7E1068-8AD2-411D-9833-B5B8ACE90026}" type="slidenum">
              <a:rPr lang="id-ID" smtClean="0"/>
              <a:t>‹#›</a:t>
            </a:fld>
            <a:endParaRPr lang="id-ID"/>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2996954-579E-40F9-8536-BEA1455872C7}" type="datetimeFigureOut">
              <a:rPr lang="id-ID" smtClean="0"/>
              <a:t>10/10/2012</a:t>
            </a:fld>
            <a:endParaRPr lang="id-ID"/>
          </a:p>
        </p:txBody>
      </p:sp>
      <p:sp>
        <p:nvSpPr>
          <p:cNvPr id="4" name="Footer Placeholder 3"/>
          <p:cNvSpPr>
            <a:spLocks noGrp="1"/>
          </p:cNvSpPr>
          <p:nvPr>
            <p:ph type="ftr" sz="quarter" idx="11"/>
          </p:nvPr>
        </p:nvSpPr>
        <p:spPr/>
        <p:txBody>
          <a:bodyPr/>
          <a:lstStyle/>
          <a:p>
            <a:endParaRPr lang="id-ID"/>
          </a:p>
        </p:txBody>
      </p:sp>
      <p:sp>
        <p:nvSpPr>
          <p:cNvPr id="5" name="Slide Number Placeholder 4"/>
          <p:cNvSpPr>
            <a:spLocks noGrp="1"/>
          </p:cNvSpPr>
          <p:nvPr>
            <p:ph type="sldNum" sz="quarter" idx="12"/>
          </p:nvPr>
        </p:nvSpPr>
        <p:spPr/>
        <p:txBody>
          <a:bodyPr/>
          <a:lstStyle/>
          <a:p>
            <a:fld id="{BC7E1068-8AD2-411D-9833-B5B8ACE90026}" type="slidenum">
              <a:rPr lang="id-ID" smtClean="0"/>
              <a:t>‹#›</a:t>
            </a:fld>
            <a:endParaRPr lang="id-I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2996954-579E-40F9-8536-BEA1455872C7}" type="datetimeFigureOut">
              <a:rPr lang="id-ID" smtClean="0"/>
              <a:t>10/10/2012</a:t>
            </a:fld>
            <a:endParaRPr lang="id-ID"/>
          </a:p>
        </p:txBody>
      </p:sp>
      <p:sp>
        <p:nvSpPr>
          <p:cNvPr id="3" name="Footer Placeholder 2"/>
          <p:cNvSpPr>
            <a:spLocks noGrp="1"/>
          </p:cNvSpPr>
          <p:nvPr>
            <p:ph type="ftr" sz="quarter" idx="11"/>
          </p:nvPr>
        </p:nvSpPr>
        <p:spPr/>
        <p:txBody>
          <a:bodyPr/>
          <a:lstStyle/>
          <a:p>
            <a:endParaRPr lang="id-ID"/>
          </a:p>
        </p:txBody>
      </p:sp>
      <p:sp>
        <p:nvSpPr>
          <p:cNvPr id="4" name="Slide Number Placeholder 3"/>
          <p:cNvSpPr>
            <a:spLocks noGrp="1"/>
          </p:cNvSpPr>
          <p:nvPr>
            <p:ph type="sldNum" sz="quarter" idx="12"/>
          </p:nvPr>
        </p:nvSpPr>
        <p:spPr/>
        <p:txBody>
          <a:bodyPr/>
          <a:lstStyle/>
          <a:p>
            <a:fld id="{BC7E1068-8AD2-411D-9833-B5B8ACE90026}" type="slidenum">
              <a:rPr lang="id-ID" smtClean="0"/>
              <a:t>‹#›</a:t>
            </a:fld>
            <a:endParaRPr lang="id-I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996954-579E-40F9-8536-BEA1455872C7}" type="datetimeFigureOut">
              <a:rPr lang="id-ID" smtClean="0"/>
              <a:t>10/10/2012</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BC7E1068-8AD2-411D-9833-B5B8ACE90026}" type="slidenum">
              <a:rPr lang="id-ID" smtClean="0"/>
              <a:t>‹#›</a:t>
            </a:fld>
            <a:endParaRPr lang="id-ID"/>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996954-579E-40F9-8536-BEA1455872C7}" type="datetimeFigureOut">
              <a:rPr lang="id-ID" smtClean="0"/>
              <a:t>10/10/2012</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BC7E1068-8AD2-411D-9833-B5B8ACE90026}" type="slidenum">
              <a:rPr lang="id-ID" smtClean="0"/>
              <a:t>‹#›</a:t>
            </a:fld>
            <a:endParaRPr lang="id-ID"/>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52996954-579E-40F9-8536-BEA1455872C7}" type="datetimeFigureOut">
              <a:rPr lang="id-ID" smtClean="0"/>
              <a:t>10/10/2012</a:t>
            </a:fld>
            <a:endParaRPr lang="id-ID"/>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id-ID"/>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BC7E1068-8AD2-411D-9833-B5B8ACE90026}" type="slidenum">
              <a:rPr lang="id-ID" smtClean="0"/>
              <a:t>‹#›</a:t>
            </a:fld>
            <a:endParaRPr lang="id-ID"/>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id-ID" dirty="0" smtClean="0"/>
              <a:t>Manajemen budaya organisasi</a:t>
            </a:r>
            <a:endParaRPr lang="id-ID" dirty="0"/>
          </a:p>
        </p:txBody>
      </p:sp>
      <p:sp>
        <p:nvSpPr>
          <p:cNvPr id="3" name="Subtitle 2"/>
          <p:cNvSpPr>
            <a:spLocks noGrp="1"/>
          </p:cNvSpPr>
          <p:nvPr>
            <p:ph type="subTitle" idx="1"/>
          </p:nvPr>
        </p:nvSpPr>
        <p:spPr/>
        <p:txBody>
          <a:bodyPr/>
          <a:lstStyle/>
          <a:p>
            <a:r>
              <a:rPr lang="id-ID" dirty="0" smtClean="0"/>
              <a:t>Peningkatan Budaya Kerja </a:t>
            </a:r>
            <a:endParaRPr lang="id-ID" dirty="0"/>
          </a:p>
        </p:txBody>
      </p:sp>
    </p:spTree>
    <p:extLst>
      <p:ext uri="{BB962C8B-B14F-4D97-AF65-F5344CB8AC3E}">
        <p14:creationId xmlns:p14="http://schemas.microsoft.com/office/powerpoint/2010/main" val="37485007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28600" y="533400"/>
            <a:ext cx="8610600" cy="5847755"/>
          </a:xfrm>
          <a:prstGeom prst="rect">
            <a:avLst/>
          </a:prstGeom>
          <a:noFill/>
        </p:spPr>
        <p:txBody>
          <a:bodyPr wrap="square" rtlCol="0">
            <a:spAutoFit/>
          </a:bodyPr>
          <a:lstStyle/>
          <a:p>
            <a:pPr algn="just"/>
            <a:r>
              <a:rPr lang="id-ID" sz="2200" dirty="0" smtClean="0"/>
              <a:t>Budaya perusahaan yang terbentuk ditentukan oleh beberapa unsur berikut:</a:t>
            </a:r>
          </a:p>
          <a:p>
            <a:pPr algn="just"/>
            <a:endParaRPr lang="id-ID" sz="2200" dirty="0" smtClean="0"/>
          </a:p>
          <a:p>
            <a:pPr marL="457200" indent="-457200" algn="just">
              <a:buAutoNum type="arabicPeriod"/>
            </a:pPr>
            <a:r>
              <a:rPr lang="id-ID" sz="2200" dirty="0" smtClean="0"/>
              <a:t>Lingkungan usaha, yaitu lingkungan tempat perusahaan itu beroperasi akan menentukan tindakan yang harus dikerjakan oleh perusahaan tsb untuk mencapai keberhasilan. Lingkungan usaha mencakup hal berikut:</a:t>
            </a:r>
          </a:p>
          <a:p>
            <a:pPr marL="914400" indent="-401638" algn="just">
              <a:buFont typeface="+mj-lt"/>
              <a:buAutoNum type="alphaLcPeriod"/>
            </a:pPr>
            <a:r>
              <a:rPr lang="id-ID" sz="2200" dirty="0" smtClean="0"/>
              <a:t>Nilai (values), yaitu konsep dasar dan keyakinan suatu organisasi</a:t>
            </a:r>
          </a:p>
          <a:p>
            <a:pPr marL="914400" indent="-401638" algn="just">
              <a:buFont typeface="+mj-lt"/>
              <a:buAutoNum type="alphaLcPeriod"/>
            </a:pPr>
            <a:r>
              <a:rPr lang="id-ID" sz="2200" dirty="0" smtClean="0"/>
              <a:t>Panutan/keteladanan, yaitu orang2 yang menjadi panutan atau teladan karyawan lainnya karena keberhasilannya</a:t>
            </a:r>
          </a:p>
          <a:p>
            <a:pPr marL="914400" indent="-401638" algn="just">
              <a:buFont typeface="+mj-lt"/>
              <a:buAutoNum type="alphaLcPeriod"/>
            </a:pPr>
            <a:r>
              <a:rPr lang="id-ID" sz="2200" dirty="0" smtClean="0"/>
              <a:t>Upacara2 (rites and ritual), yaitu acara2 rutin yang diselenggarakan oleh perusahaan dalam rangka memberikan penghargaan pada karyawannya</a:t>
            </a:r>
          </a:p>
          <a:p>
            <a:pPr marL="914400" indent="-401638" algn="just">
              <a:buFont typeface="+mj-lt"/>
              <a:buAutoNum type="alphaLcPeriod"/>
            </a:pPr>
            <a:r>
              <a:rPr lang="id-ID" sz="2200" dirty="0" smtClean="0"/>
              <a:t>Network, yaitu jaringan komunikasi informal dalam perusahaan yang dapat menjadi sarana penyebaran nilai2 budaya perusahaan.</a:t>
            </a:r>
          </a:p>
        </p:txBody>
      </p:sp>
    </p:spTree>
    <p:extLst>
      <p:ext uri="{BB962C8B-B14F-4D97-AF65-F5344CB8AC3E}">
        <p14:creationId xmlns:p14="http://schemas.microsoft.com/office/powerpoint/2010/main" val="34848795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609600"/>
            <a:ext cx="8534400" cy="5847755"/>
          </a:xfrm>
          <a:prstGeom prst="rect">
            <a:avLst/>
          </a:prstGeom>
          <a:noFill/>
        </p:spPr>
        <p:txBody>
          <a:bodyPr wrap="square" rtlCol="0">
            <a:spAutoFit/>
          </a:bodyPr>
          <a:lstStyle/>
          <a:p>
            <a:pPr marL="457200" indent="-457200" algn="just">
              <a:buAutoNum type="arabicPeriod" startAt="2"/>
            </a:pPr>
            <a:r>
              <a:rPr lang="id-ID" sz="2200" dirty="0" smtClean="0"/>
              <a:t>Budaya perusahaan dipengaruhi oleh faktor kebijakan perusahaan (corporate wisdom), jati diri perusahaan (corporate identity), dan gaya perusahaan (corporate style).</a:t>
            </a:r>
          </a:p>
          <a:p>
            <a:pPr marL="457200" indent="-457200" algn="just">
              <a:buAutoNum type="alphaLcPeriod"/>
            </a:pPr>
            <a:r>
              <a:rPr lang="id-ID" sz="2200" dirty="0" smtClean="0"/>
              <a:t>Kebijakan perusahaan ditunjang oleh filosofi perusahaan (serangkaian nilai yang menjelaskan cara perusahaan berhubungan dengan pelanggan, produk, atau pelayanannya, cara karyawan berhubungan satu sama lain, bersikap, berperilaku, berpakaian, dsb, serta segala sesuatu yang bisa mempengaruhi semangat), ketrampilan yang dimiliki, dan pengetahuan yang terakumulasi dalam perusahaan.</a:t>
            </a:r>
          </a:p>
          <a:p>
            <a:pPr marL="457200" indent="-457200" algn="just">
              <a:buAutoNum type="alphaLcPeriod"/>
            </a:pPr>
            <a:r>
              <a:rPr lang="id-ID" sz="2200" dirty="0" smtClean="0"/>
              <a:t>Jati diri perusahaan ditunjang oleh citra perusahaan, semboyan perusahaan, dan proyeksi perusahaan atau sesuatu yang “ditonjolkan” perusahaan.</a:t>
            </a:r>
          </a:p>
          <a:p>
            <a:pPr marL="457200" indent="-457200" algn="just">
              <a:buAutoNum type="alphaLcPeriod"/>
            </a:pPr>
            <a:r>
              <a:rPr lang="id-ID" sz="2200" dirty="0" smtClean="0"/>
              <a:t>Gaya perusahaan (corporate style) ditunjang oleh profil karyawan, pengembangan SDM, dan masyarakat perusahaan atau cara berpenampilan perusahaan tsb di lingkungan perusahaan lainnya.</a:t>
            </a:r>
            <a:endParaRPr lang="id-ID" sz="2200" dirty="0"/>
          </a:p>
        </p:txBody>
      </p:sp>
    </p:spTree>
    <p:extLst>
      <p:ext uri="{BB962C8B-B14F-4D97-AF65-F5344CB8AC3E}">
        <p14:creationId xmlns:p14="http://schemas.microsoft.com/office/powerpoint/2010/main" val="6292860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id-ID" dirty="0" smtClean="0"/>
              <a:t>Commitmen = confidence + motivation</a:t>
            </a:r>
            <a:endParaRPr lang="id-ID" dirty="0"/>
          </a:p>
        </p:txBody>
      </p:sp>
      <p:sp>
        <p:nvSpPr>
          <p:cNvPr id="3" name="TextBox 2"/>
          <p:cNvSpPr txBox="1"/>
          <p:nvPr/>
        </p:nvSpPr>
        <p:spPr>
          <a:xfrm>
            <a:off x="304800" y="1752600"/>
            <a:ext cx="8610600" cy="3139321"/>
          </a:xfrm>
          <a:prstGeom prst="rect">
            <a:avLst/>
          </a:prstGeom>
          <a:noFill/>
        </p:spPr>
        <p:txBody>
          <a:bodyPr wrap="square" rtlCol="0">
            <a:spAutoFit/>
          </a:bodyPr>
          <a:lstStyle/>
          <a:p>
            <a:pPr algn="just"/>
            <a:r>
              <a:rPr lang="id-ID" sz="2200" dirty="0" smtClean="0"/>
              <a:t>Confidence adalah ukuran keyakinan diri seseorang atau merasa mampu melakukan sesuatu tugas dengan baik tanpa banyak diawasi.</a:t>
            </a:r>
          </a:p>
          <a:p>
            <a:pPr algn="just"/>
            <a:endParaRPr lang="id-ID" sz="2200" dirty="0"/>
          </a:p>
          <a:p>
            <a:pPr algn="just"/>
            <a:r>
              <a:rPr lang="id-ID" sz="2200" dirty="0" smtClean="0"/>
              <a:t>Motivation adalah minat dan antusias seseorang untuk melakukan sesuatu tugas dengan baik.</a:t>
            </a:r>
          </a:p>
          <a:p>
            <a:pPr algn="just"/>
            <a:endParaRPr lang="id-ID" sz="2200" dirty="0"/>
          </a:p>
          <a:p>
            <a:pPr algn="just"/>
            <a:r>
              <a:rPr lang="id-ID" sz="2200" dirty="0" smtClean="0"/>
              <a:t>Selain komitmen, diperlukan suasana kerja atau iklim kerja yang kondusif.</a:t>
            </a:r>
            <a:endParaRPr lang="id-ID" sz="2200" dirty="0"/>
          </a:p>
        </p:txBody>
      </p:sp>
    </p:spTree>
    <p:extLst>
      <p:ext uri="{BB962C8B-B14F-4D97-AF65-F5344CB8AC3E}">
        <p14:creationId xmlns:p14="http://schemas.microsoft.com/office/powerpoint/2010/main" val="1142195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2400" y="533400"/>
            <a:ext cx="8610600" cy="5678478"/>
          </a:xfrm>
          <a:prstGeom prst="rect">
            <a:avLst/>
          </a:prstGeom>
          <a:noFill/>
        </p:spPr>
        <p:txBody>
          <a:bodyPr wrap="square" rtlCol="0">
            <a:spAutoFit/>
          </a:bodyPr>
          <a:lstStyle/>
          <a:p>
            <a:pPr algn="just">
              <a:lnSpc>
                <a:spcPct val="150000"/>
              </a:lnSpc>
            </a:pPr>
            <a:r>
              <a:rPr lang="id-ID" sz="2200" dirty="0" smtClean="0"/>
              <a:t>Sembilan parameter iklim kerja yang kondusif, yaitu:</a:t>
            </a:r>
          </a:p>
          <a:p>
            <a:pPr algn="just">
              <a:lnSpc>
                <a:spcPct val="150000"/>
              </a:lnSpc>
            </a:pPr>
            <a:endParaRPr lang="id-ID" sz="2200" dirty="0" smtClean="0"/>
          </a:p>
          <a:p>
            <a:pPr marL="457200" indent="-457200" algn="just">
              <a:lnSpc>
                <a:spcPct val="150000"/>
              </a:lnSpc>
              <a:buAutoNum type="arabicPeriod"/>
            </a:pPr>
            <a:r>
              <a:rPr lang="id-ID" sz="2200" dirty="0" smtClean="0"/>
              <a:t>Conformity (kepatuhan)</a:t>
            </a:r>
          </a:p>
          <a:p>
            <a:pPr marL="457200" indent="-457200" algn="just">
              <a:lnSpc>
                <a:spcPct val="150000"/>
              </a:lnSpc>
              <a:buAutoNum type="arabicPeriod"/>
            </a:pPr>
            <a:r>
              <a:rPr lang="id-ID" sz="2200" dirty="0" smtClean="0"/>
              <a:t>Reactance (reaksi atau respons)</a:t>
            </a:r>
          </a:p>
          <a:p>
            <a:pPr marL="457200" indent="-457200" algn="just">
              <a:lnSpc>
                <a:spcPct val="150000"/>
              </a:lnSpc>
              <a:buAutoNum type="arabicPeriod"/>
            </a:pPr>
            <a:r>
              <a:rPr lang="id-ID" sz="2200" dirty="0" smtClean="0"/>
              <a:t>Responsibility (tanggung jawab)</a:t>
            </a:r>
          </a:p>
          <a:p>
            <a:pPr marL="457200" indent="-457200" algn="just">
              <a:lnSpc>
                <a:spcPct val="150000"/>
              </a:lnSpc>
              <a:buAutoNum type="arabicPeriod"/>
            </a:pPr>
            <a:r>
              <a:rPr lang="id-ID" sz="2200" dirty="0" smtClean="0"/>
              <a:t>Risk taking (pengambilan resiko)</a:t>
            </a:r>
          </a:p>
          <a:p>
            <a:pPr marL="457200" indent="-457200" algn="just">
              <a:lnSpc>
                <a:spcPct val="150000"/>
              </a:lnSpc>
              <a:buAutoNum type="arabicPeriod"/>
            </a:pPr>
            <a:r>
              <a:rPr lang="id-ID" sz="2200" dirty="0" smtClean="0"/>
              <a:t>Standards (standar atau baku)</a:t>
            </a:r>
          </a:p>
          <a:p>
            <a:pPr marL="457200" indent="-457200" algn="just">
              <a:lnSpc>
                <a:spcPct val="150000"/>
              </a:lnSpc>
              <a:buAutoNum type="arabicPeriod"/>
            </a:pPr>
            <a:r>
              <a:rPr lang="id-ID" sz="2200" dirty="0" smtClean="0"/>
              <a:t>Rewards (upah atau ganjaran)</a:t>
            </a:r>
          </a:p>
          <a:p>
            <a:pPr marL="457200" indent="-457200" algn="just">
              <a:lnSpc>
                <a:spcPct val="150000"/>
              </a:lnSpc>
              <a:buAutoNum type="arabicPeriod"/>
            </a:pPr>
            <a:r>
              <a:rPr lang="id-ID" sz="2200" dirty="0" smtClean="0"/>
              <a:t>Clarity (kejelasan)</a:t>
            </a:r>
          </a:p>
          <a:p>
            <a:pPr marL="457200" indent="-457200" algn="just">
              <a:lnSpc>
                <a:spcPct val="150000"/>
              </a:lnSpc>
              <a:buAutoNum type="arabicPeriod"/>
            </a:pPr>
            <a:r>
              <a:rPr lang="id-ID" sz="2200" dirty="0" smtClean="0"/>
              <a:t>Team spirit (semangat tim)</a:t>
            </a:r>
          </a:p>
          <a:p>
            <a:pPr marL="457200" indent="-457200" algn="just">
              <a:lnSpc>
                <a:spcPct val="150000"/>
              </a:lnSpc>
              <a:buAutoNum type="arabicPeriod"/>
            </a:pPr>
            <a:r>
              <a:rPr lang="id-ID" sz="2200" dirty="0" smtClean="0"/>
              <a:t>Warmth (kehangatan atau keakraban)</a:t>
            </a:r>
            <a:endParaRPr lang="id-ID" sz="2200" dirty="0"/>
          </a:p>
        </p:txBody>
      </p:sp>
    </p:spTree>
    <p:extLst>
      <p:ext uri="{BB962C8B-B14F-4D97-AF65-F5344CB8AC3E}">
        <p14:creationId xmlns:p14="http://schemas.microsoft.com/office/powerpoint/2010/main" val="5540485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533400"/>
            <a:ext cx="8686800" cy="3584379"/>
          </a:xfrm>
          <a:prstGeom prst="rect">
            <a:avLst/>
          </a:prstGeom>
          <a:noFill/>
        </p:spPr>
        <p:txBody>
          <a:bodyPr wrap="square" rtlCol="0">
            <a:spAutoFit/>
          </a:bodyPr>
          <a:lstStyle/>
          <a:p>
            <a:pPr algn="just">
              <a:lnSpc>
                <a:spcPct val="150000"/>
              </a:lnSpc>
            </a:pPr>
            <a:r>
              <a:rPr lang="id-ID" sz="2200" dirty="0" smtClean="0"/>
              <a:t>Robbins (2001) mengemukakan fungsi budaya organisasi sebagai berikut:</a:t>
            </a:r>
          </a:p>
          <a:p>
            <a:pPr marL="457200" indent="-457200" algn="just">
              <a:lnSpc>
                <a:spcPct val="150000"/>
              </a:lnSpc>
              <a:buAutoNum type="arabicPeriod"/>
            </a:pPr>
            <a:r>
              <a:rPr lang="id-ID" sz="2200" dirty="0" smtClean="0"/>
              <a:t>Pembeda antara satu organisasi dengan organisasi lainnya</a:t>
            </a:r>
          </a:p>
          <a:p>
            <a:pPr marL="457200" indent="-457200" algn="just">
              <a:lnSpc>
                <a:spcPct val="150000"/>
              </a:lnSpc>
              <a:buAutoNum type="arabicPeriod"/>
            </a:pPr>
            <a:r>
              <a:rPr lang="id-ID" sz="2200" dirty="0" smtClean="0"/>
              <a:t>Membangun rasa identitas bagi anggota organisasi</a:t>
            </a:r>
          </a:p>
          <a:p>
            <a:pPr marL="457200" indent="-457200" algn="just">
              <a:lnSpc>
                <a:spcPct val="150000"/>
              </a:lnSpc>
              <a:buAutoNum type="arabicPeriod"/>
            </a:pPr>
            <a:r>
              <a:rPr lang="id-ID" sz="2200" dirty="0" smtClean="0"/>
              <a:t>Mempermudah tumbuhnya komitmen</a:t>
            </a:r>
          </a:p>
          <a:p>
            <a:pPr marL="457200" indent="-457200" algn="just">
              <a:lnSpc>
                <a:spcPct val="150000"/>
              </a:lnSpc>
              <a:buAutoNum type="arabicPeriod"/>
            </a:pPr>
            <a:r>
              <a:rPr lang="id-ID" sz="2200" dirty="0" smtClean="0"/>
              <a:t>Meningkatkan kemantapan sistem sosial, sebagai perekat sosial menuju integrasi organisasi</a:t>
            </a:r>
            <a:endParaRPr lang="id-ID" sz="2200" dirty="0"/>
          </a:p>
        </p:txBody>
      </p:sp>
    </p:spTree>
    <p:extLst>
      <p:ext uri="{BB962C8B-B14F-4D97-AF65-F5344CB8AC3E}">
        <p14:creationId xmlns:p14="http://schemas.microsoft.com/office/powerpoint/2010/main" val="7485098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28600" y="533400"/>
            <a:ext cx="8610600" cy="5847755"/>
          </a:xfrm>
          <a:prstGeom prst="rect">
            <a:avLst/>
          </a:prstGeom>
          <a:noFill/>
        </p:spPr>
        <p:txBody>
          <a:bodyPr wrap="square" rtlCol="0">
            <a:spAutoFit/>
          </a:bodyPr>
          <a:lstStyle/>
          <a:p>
            <a:pPr algn="just"/>
            <a:r>
              <a:rPr lang="id-ID" sz="2200" dirty="0" smtClean="0"/>
              <a:t>Menciptakan budaya organisasi yang etis:</a:t>
            </a:r>
          </a:p>
          <a:p>
            <a:pPr algn="just"/>
            <a:endParaRPr lang="id-ID" sz="2200" dirty="0" smtClean="0"/>
          </a:p>
          <a:p>
            <a:pPr marL="457200" indent="-457200" algn="just">
              <a:buAutoNum type="arabicPeriod"/>
            </a:pPr>
            <a:r>
              <a:rPr lang="id-ID" sz="2200" dirty="0" smtClean="0"/>
              <a:t>Jadilah contoh yang nyata. Karyawan akan melihat perilaku manjemen puncak sebagai tolak ukur untuk merancang perilaku yang tepat.</a:t>
            </a:r>
          </a:p>
          <a:p>
            <a:pPr marL="457200" indent="-457200" algn="just">
              <a:buAutoNum type="arabicPeriod"/>
            </a:pPr>
            <a:r>
              <a:rPr lang="id-ID" sz="2200" dirty="0" smtClean="0"/>
              <a:t>Komunikasikanlah harapan etis. Penciptaan dan penyebaran kode etik organisasi. Kode etik tsb harus menetapkan nilai2 utama organisasi dan kaidah etis yang diharapkan untuk diikuti karyawan.</a:t>
            </a:r>
          </a:p>
          <a:p>
            <a:pPr marL="457200" indent="-457200" algn="just">
              <a:buAutoNum type="arabicPeriod"/>
            </a:pPr>
            <a:r>
              <a:rPr lang="id-ID" sz="2200" dirty="0" smtClean="0"/>
              <a:t>Berikanlah pelatihan etis. Pengadaan seminar, lokakarya, dan program pelatihan etis yang serupa.</a:t>
            </a:r>
          </a:p>
          <a:p>
            <a:pPr marL="457200" indent="-457200" algn="just">
              <a:buAutoNum type="arabicPeriod"/>
            </a:pPr>
            <a:r>
              <a:rPr lang="id-ID" sz="2200" dirty="0" smtClean="0"/>
              <a:t>Berikanlah imbalan secara terang2an terhadap tindakan etis dan berikan hukuman terhadap tindakan yang tidak etis.</a:t>
            </a:r>
          </a:p>
          <a:p>
            <a:pPr marL="457200" indent="-457200" algn="just">
              <a:buAutoNum type="arabicPeriod"/>
            </a:pPr>
            <a:r>
              <a:rPr lang="id-ID" sz="2200" dirty="0" smtClean="0"/>
              <a:t>Sediakanlah mekanisme yang bersifat melindungi. Organisasi perlu menyediakan mekanisme formal sehingga karyawan dapat membahas dilema etis dan melaporkan perilaku yang tidak etis tanpa takut ditegur. </a:t>
            </a:r>
            <a:endParaRPr lang="id-ID" sz="2200" dirty="0"/>
          </a:p>
        </p:txBody>
      </p:sp>
    </p:spTree>
    <p:extLst>
      <p:ext uri="{BB962C8B-B14F-4D97-AF65-F5344CB8AC3E}">
        <p14:creationId xmlns:p14="http://schemas.microsoft.com/office/powerpoint/2010/main" val="16924642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id-ID" sz="3200" dirty="0" smtClean="0"/>
              <a:t>Budaya yang tanggap terhadap pelanggan</a:t>
            </a:r>
            <a:endParaRPr lang="id-ID" sz="3200" dirty="0"/>
          </a:p>
        </p:txBody>
      </p:sp>
      <p:sp>
        <p:nvSpPr>
          <p:cNvPr id="4" name="TextBox 3"/>
          <p:cNvSpPr txBox="1"/>
          <p:nvPr/>
        </p:nvSpPr>
        <p:spPr>
          <a:xfrm>
            <a:off x="152400" y="1371600"/>
            <a:ext cx="8763000" cy="2060885"/>
          </a:xfrm>
          <a:prstGeom prst="rect">
            <a:avLst/>
          </a:prstGeom>
          <a:noFill/>
        </p:spPr>
        <p:txBody>
          <a:bodyPr wrap="square" rtlCol="0">
            <a:spAutoFit/>
          </a:bodyPr>
          <a:lstStyle/>
          <a:p>
            <a:pPr algn="just">
              <a:lnSpc>
                <a:spcPct val="150000"/>
              </a:lnSpc>
            </a:pPr>
            <a:r>
              <a:rPr lang="id-ID" sz="2200" dirty="0" smtClean="0"/>
              <a:t>Budaya tanggap terhadap pelanggan mempekerjakan karyawan yang berorientasi layanan dengan ketrampilan mendengar yang baik dan keinginan bekerja melebihi batas uraian jabatannya sehingga melakukan cara yang perlu untuk menyenangkan pelanggan.</a:t>
            </a:r>
            <a:endParaRPr lang="id-ID" sz="2200" dirty="0"/>
          </a:p>
        </p:txBody>
      </p:sp>
    </p:spTree>
    <p:extLst>
      <p:ext uri="{BB962C8B-B14F-4D97-AF65-F5344CB8AC3E}">
        <p14:creationId xmlns:p14="http://schemas.microsoft.com/office/powerpoint/2010/main" val="35267953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52761"/>
            <a:ext cx="8229600" cy="990600"/>
          </a:xfrm>
        </p:spPr>
        <p:txBody>
          <a:bodyPr>
            <a:normAutofit/>
          </a:bodyPr>
          <a:lstStyle/>
          <a:p>
            <a:r>
              <a:rPr lang="id-ID" sz="3200" dirty="0" smtClean="0"/>
              <a:t>Budaya kerja</a:t>
            </a:r>
            <a:endParaRPr lang="id-ID" sz="3200" dirty="0"/>
          </a:p>
        </p:txBody>
      </p:sp>
      <p:sp>
        <p:nvSpPr>
          <p:cNvPr id="3" name="TextBox 2"/>
          <p:cNvSpPr txBox="1"/>
          <p:nvPr/>
        </p:nvSpPr>
        <p:spPr>
          <a:xfrm>
            <a:off x="0" y="990600"/>
            <a:ext cx="8991600" cy="5678478"/>
          </a:xfrm>
          <a:prstGeom prst="rect">
            <a:avLst/>
          </a:prstGeom>
          <a:noFill/>
        </p:spPr>
        <p:txBody>
          <a:bodyPr wrap="square" rtlCol="0">
            <a:spAutoFit/>
          </a:bodyPr>
          <a:lstStyle/>
          <a:p>
            <a:pPr algn="just">
              <a:lnSpc>
                <a:spcPct val="150000"/>
              </a:lnSpc>
            </a:pPr>
            <a:r>
              <a:rPr lang="id-ID" sz="2200" dirty="0" smtClean="0"/>
              <a:t>Budaya kerja menurut Budhi Paramita dalam tulisannya “Masalah Keserasian Budaya dan Manajemen di Indonesia” dapat dibagi menjadi:</a:t>
            </a:r>
          </a:p>
          <a:p>
            <a:pPr marL="457200" indent="-457200" algn="just">
              <a:lnSpc>
                <a:spcPct val="150000"/>
              </a:lnSpc>
              <a:buAutoNum type="arabicPeriod"/>
            </a:pPr>
            <a:r>
              <a:rPr lang="id-ID" sz="2200" dirty="0" smtClean="0"/>
              <a:t>Sikap terhadap pekerjaan, yaitu kesukaan pekerjaan dibandingkan dengan kegiatan lain seperti bersantai, atau semata2 memperoleh kepuasan dari kesibukan pekerjaannya sendiri, atau merasa terpaksa melakukan sesuatu hanya untuk kelangsungan hidupnya.</a:t>
            </a:r>
          </a:p>
          <a:p>
            <a:pPr marL="457200" indent="-457200" algn="just">
              <a:lnSpc>
                <a:spcPct val="150000"/>
              </a:lnSpc>
              <a:buAutoNum type="arabicPeriod"/>
            </a:pPr>
            <a:r>
              <a:rPr lang="id-ID" sz="2200" dirty="0" smtClean="0"/>
              <a:t>Perilaku pada waktu bekerja, seperti rajin, berdedikasi, bertanggung jawab, berhati2, teliti, cermat, kemauan yang kuat untuk mempelajari tugas dan kewajibannya, suka membantu sesama karyawan, atau sebaliknya.</a:t>
            </a:r>
            <a:endParaRPr lang="id-ID" sz="2200" dirty="0"/>
          </a:p>
        </p:txBody>
      </p:sp>
    </p:spTree>
    <p:extLst>
      <p:ext uri="{BB962C8B-B14F-4D97-AF65-F5344CB8AC3E}">
        <p14:creationId xmlns:p14="http://schemas.microsoft.com/office/powerpoint/2010/main" val="5368463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Manfaat budaya kerja</a:t>
            </a:r>
            <a:endParaRPr lang="id-ID" dirty="0"/>
          </a:p>
        </p:txBody>
      </p:sp>
      <p:sp>
        <p:nvSpPr>
          <p:cNvPr id="3" name="TextBox 2"/>
          <p:cNvSpPr txBox="1"/>
          <p:nvPr/>
        </p:nvSpPr>
        <p:spPr>
          <a:xfrm>
            <a:off x="228600" y="1524000"/>
            <a:ext cx="8610600" cy="4092211"/>
          </a:xfrm>
          <a:prstGeom prst="rect">
            <a:avLst/>
          </a:prstGeom>
          <a:noFill/>
        </p:spPr>
        <p:txBody>
          <a:bodyPr wrap="square" rtlCol="0">
            <a:spAutoFit/>
          </a:bodyPr>
          <a:lstStyle/>
          <a:p>
            <a:pPr marL="457200" indent="-457200" algn="just">
              <a:lnSpc>
                <a:spcPct val="150000"/>
              </a:lnSpc>
              <a:buAutoNum type="arabicPeriod"/>
            </a:pPr>
            <a:r>
              <a:rPr lang="id-ID" sz="2200" dirty="0" smtClean="0"/>
              <a:t>Menjamin hasil kerja dengan kualitas yang lebih baik.</a:t>
            </a:r>
          </a:p>
          <a:p>
            <a:pPr marL="457200" indent="-457200" algn="just">
              <a:lnSpc>
                <a:spcPct val="150000"/>
              </a:lnSpc>
              <a:buAutoNum type="arabicPeriod"/>
            </a:pPr>
            <a:r>
              <a:rPr lang="id-ID" sz="2200" dirty="0" smtClean="0"/>
              <a:t>Membuka seluruh jaringan komunikasi, keterbukaan, kebersamaan, kegotong-royongan, kekeluargaan.</a:t>
            </a:r>
          </a:p>
          <a:p>
            <a:pPr marL="457200" indent="-457200" algn="just">
              <a:lnSpc>
                <a:spcPct val="150000"/>
              </a:lnSpc>
              <a:buAutoNum type="arabicPeriod"/>
            </a:pPr>
            <a:r>
              <a:rPr lang="id-ID" sz="2200" dirty="0" smtClean="0"/>
              <a:t>Menemukan kesalahan dan cepat memperbaiki seerta cepat menyesuaikan diri perkembangan dari luar (faktor eksternal, seperti pelanggan, teknologi, sosial, ekonomi, dsb.)</a:t>
            </a:r>
          </a:p>
          <a:p>
            <a:pPr marL="457200" indent="-457200" algn="just">
              <a:lnSpc>
                <a:spcPct val="150000"/>
              </a:lnSpc>
              <a:buAutoNum type="arabicPeriod"/>
            </a:pPr>
            <a:r>
              <a:rPr lang="id-ID" sz="2200" dirty="0" smtClean="0"/>
              <a:t>Mengurangi laporan berupa data dan informasi yang salah dan palsu.</a:t>
            </a:r>
            <a:endParaRPr lang="id-ID" sz="2200" dirty="0"/>
          </a:p>
        </p:txBody>
      </p:sp>
    </p:spTree>
    <p:extLst>
      <p:ext uri="{BB962C8B-B14F-4D97-AF65-F5344CB8AC3E}">
        <p14:creationId xmlns:p14="http://schemas.microsoft.com/office/powerpoint/2010/main" val="28368831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9100" y="401444"/>
            <a:ext cx="8229600" cy="990600"/>
          </a:xfrm>
        </p:spPr>
        <p:txBody>
          <a:bodyPr>
            <a:normAutofit fontScale="90000"/>
          </a:bodyPr>
          <a:lstStyle/>
          <a:p>
            <a:r>
              <a:rPr lang="id-ID" dirty="0" smtClean="0"/>
              <a:t>Budaya kerja (dalam Ke-Indonesia-an)</a:t>
            </a:r>
            <a:endParaRPr lang="id-ID" dirty="0"/>
          </a:p>
        </p:txBody>
      </p:sp>
      <p:sp>
        <p:nvSpPr>
          <p:cNvPr id="3" name="TextBox 2"/>
          <p:cNvSpPr txBox="1"/>
          <p:nvPr/>
        </p:nvSpPr>
        <p:spPr>
          <a:xfrm>
            <a:off x="152400" y="1371600"/>
            <a:ext cx="8763000" cy="5170646"/>
          </a:xfrm>
          <a:prstGeom prst="rect">
            <a:avLst/>
          </a:prstGeom>
          <a:noFill/>
        </p:spPr>
        <p:txBody>
          <a:bodyPr wrap="square" rtlCol="0">
            <a:spAutoFit/>
          </a:bodyPr>
          <a:lstStyle/>
          <a:p>
            <a:pPr marL="342900" indent="-342900" algn="just">
              <a:buFont typeface="Arial" pitchFamily="34" charset="0"/>
              <a:buChar char="•"/>
            </a:pPr>
            <a:r>
              <a:rPr lang="id-ID" sz="2200" dirty="0" smtClean="0"/>
              <a:t>Implementasi nilai2 luhur Pancasila dalam organisasi menuntut perubahan cara komunikasi, dan yang biasa dilakukan secara vertikal dari atas ke bawah; menjadi hubungan lebih horisontal dan partisipatif.</a:t>
            </a:r>
          </a:p>
          <a:p>
            <a:pPr marL="342900" indent="-342900" algn="just">
              <a:buFont typeface="Arial" pitchFamily="34" charset="0"/>
              <a:buChar char="•"/>
            </a:pPr>
            <a:r>
              <a:rPr lang="id-ID" sz="2200" dirty="0" smtClean="0"/>
              <a:t>Demikian juga gaya kepemimpinan menjadi lebih banyak mengajak daripada memerintah, memberikan keteladanan, mendorong dan memberikan kepercayaan lebih besar kepada bawahan.</a:t>
            </a:r>
          </a:p>
          <a:p>
            <a:pPr marL="342900" indent="-342900" algn="just">
              <a:buFont typeface="Arial" pitchFamily="34" charset="0"/>
              <a:buChar char="•"/>
            </a:pPr>
            <a:r>
              <a:rPr lang="id-ID" sz="2200" dirty="0" smtClean="0"/>
              <a:t>Sebagai konsekuensi gaya partisipatif tsb, pengambilan keputusan dilakukan secara musyawarah dan mufakat. </a:t>
            </a:r>
          </a:p>
          <a:p>
            <a:pPr marL="342900" indent="-342900" algn="just">
              <a:buFont typeface="Arial" pitchFamily="34" charset="0"/>
              <a:buChar char="•"/>
            </a:pPr>
            <a:r>
              <a:rPr lang="id-ID" sz="2200" dirty="0" smtClean="0"/>
              <a:t>Dengan gaya manajemen seperti ini, bawahan lebih merasa ikut memiliki, bertanggung jawab dan mawas diri.</a:t>
            </a:r>
          </a:p>
          <a:p>
            <a:pPr marL="342900" indent="-342900" algn="just">
              <a:buFont typeface="Arial" pitchFamily="34" charset="0"/>
              <a:buChar char="•"/>
            </a:pPr>
            <a:r>
              <a:rPr lang="id-ID" sz="2200" dirty="0" smtClean="0"/>
              <a:t>Hal ini sangat penting bagi pengembangan SDM dalam rangka memberikan sumbangan kerja yang terbaik atau optimal bagi manajemen.</a:t>
            </a:r>
            <a:endParaRPr lang="id-ID" sz="2200" dirty="0"/>
          </a:p>
        </p:txBody>
      </p:sp>
    </p:spTree>
    <p:extLst>
      <p:ext uri="{BB962C8B-B14F-4D97-AF65-F5344CB8AC3E}">
        <p14:creationId xmlns:p14="http://schemas.microsoft.com/office/powerpoint/2010/main" val="37668439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04800" y="762000"/>
            <a:ext cx="8534400" cy="3647152"/>
          </a:xfrm>
          <a:prstGeom prst="rect">
            <a:avLst/>
          </a:prstGeom>
          <a:noFill/>
        </p:spPr>
        <p:txBody>
          <a:bodyPr wrap="square" rtlCol="0">
            <a:spAutoFit/>
          </a:bodyPr>
          <a:lstStyle/>
          <a:p>
            <a:pPr marL="342900" indent="-342900" algn="just">
              <a:lnSpc>
                <a:spcPct val="150000"/>
              </a:lnSpc>
              <a:buFont typeface="Arial" pitchFamily="34" charset="0"/>
              <a:buChar char="•"/>
            </a:pPr>
            <a:r>
              <a:rPr lang="id-ID" sz="2200" dirty="0" smtClean="0"/>
              <a:t>Budaya organisasi merupakan bagian dari manajemen SDM dan teori organisasi</a:t>
            </a:r>
          </a:p>
          <a:p>
            <a:pPr marL="342900" indent="-342900" algn="just">
              <a:lnSpc>
                <a:spcPct val="150000"/>
              </a:lnSpc>
              <a:buFont typeface="Arial" pitchFamily="34" charset="0"/>
              <a:buChar char="•"/>
            </a:pPr>
            <a:endParaRPr lang="id-ID" sz="2200" dirty="0"/>
          </a:p>
          <a:p>
            <a:pPr algn="just">
              <a:lnSpc>
                <a:spcPct val="150000"/>
              </a:lnSpc>
            </a:pPr>
            <a:endParaRPr lang="id-ID" sz="2200" dirty="0" smtClean="0"/>
          </a:p>
          <a:p>
            <a:pPr marL="342900" indent="-342900" algn="just">
              <a:lnSpc>
                <a:spcPct val="150000"/>
              </a:lnSpc>
              <a:buFont typeface="Arial" pitchFamily="34" charset="0"/>
              <a:buChar char="•"/>
            </a:pPr>
            <a:r>
              <a:rPr lang="id-ID" sz="2200" dirty="0" smtClean="0"/>
              <a:t>Manajemen SDM budaya organisasi dilihat dari aspek perilaku, sedangkan teori organisasi dilihat dari aspek sekelompok individu yang bekerja sama untuk mencapai tujuan</a:t>
            </a:r>
            <a:endParaRPr lang="id-ID" sz="2200" dirty="0"/>
          </a:p>
        </p:txBody>
      </p:sp>
    </p:spTree>
    <p:extLst>
      <p:ext uri="{BB962C8B-B14F-4D97-AF65-F5344CB8AC3E}">
        <p14:creationId xmlns:p14="http://schemas.microsoft.com/office/powerpoint/2010/main" val="25382347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04800" y="609600"/>
            <a:ext cx="8534400" cy="5107873"/>
          </a:xfrm>
          <a:prstGeom prst="rect">
            <a:avLst/>
          </a:prstGeom>
          <a:noFill/>
        </p:spPr>
        <p:txBody>
          <a:bodyPr wrap="square" rtlCol="0">
            <a:spAutoFit/>
          </a:bodyPr>
          <a:lstStyle/>
          <a:p>
            <a:pPr algn="just">
              <a:lnSpc>
                <a:spcPct val="150000"/>
              </a:lnSpc>
            </a:pPr>
            <a:r>
              <a:rPr lang="id-ID" sz="2200" dirty="0" smtClean="0"/>
              <a:t>Graves (1986) mengemukakan 3 sudut pandang berkaitan dengan budaya, yaitu:</a:t>
            </a:r>
          </a:p>
          <a:p>
            <a:pPr marL="457200" indent="-457200" algn="just">
              <a:lnSpc>
                <a:spcPct val="150000"/>
              </a:lnSpc>
              <a:buFont typeface="+mj-lt"/>
              <a:buAutoNum type="arabicPeriod"/>
            </a:pPr>
            <a:r>
              <a:rPr lang="id-ID" sz="2200" dirty="0" smtClean="0"/>
              <a:t>Budaya merupakan produk konteks pasar di tempat organisasi beroperasi, peraturan yang menekan, dsb.</a:t>
            </a:r>
          </a:p>
          <a:p>
            <a:pPr marL="457200" indent="-457200" algn="just">
              <a:lnSpc>
                <a:spcPct val="150000"/>
              </a:lnSpc>
              <a:buFont typeface="+mj-lt"/>
              <a:buAutoNum type="arabicPeriod"/>
            </a:pPr>
            <a:r>
              <a:rPr lang="id-ID" sz="2200" dirty="0" smtClean="0"/>
              <a:t>Budaya merupakan produk struktur dan fungsi yang ada dalam organisasi, misalnya organisasi yang tersentralisasi berbeda dengan organisasi yang terdesentralisasi.</a:t>
            </a:r>
          </a:p>
          <a:p>
            <a:pPr marL="457200" indent="-457200" algn="just">
              <a:lnSpc>
                <a:spcPct val="150000"/>
              </a:lnSpc>
              <a:buFont typeface="+mj-lt"/>
              <a:buAutoNum type="arabicPeriod"/>
            </a:pPr>
            <a:r>
              <a:rPr lang="id-ID" sz="2200" dirty="0" smtClean="0"/>
              <a:t>Budaya merupakan produk sikap orang2 dalam pekerjaan mereka. Hal ini berarti produk perjanjian psikologis antara individu dengan organisasi.</a:t>
            </a:r>
            <a:endParaRPr lang="id-ID" sz="2200" dirty="0"/>
          </a:p>
        </p:txBody>
      </p:sp>
    </p:spTree>
    <p:extLst>
      <p:ext uri="{BB962C8B-B14F-4D97-AF65-F5344CB8AC3E}">
        <p14:creationId xmlns:p14="http://schemas.microsoft.com/office/powerpoint/2010/main" val="36973701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333137"/>
            <a:ext cx="8763000" cy="6524863"/>
          </a:xfrm>
          <a:prstGeom prst="rect">
            <a:avLst/>
          </a:prstGeom>
          <a:noFill/>
        </p:spPr>
        <p:txBody>
          <a:bodyPr wrap="square" rtlCol="0">
            <a:spAutoFit/>
          </a:bodyPr>
          <a:lstStyle/>
          <a:p>
            <a:pPr algn="just"/>
            <a:r>
              <a:rPr lang="id-ID" sz="2200" dirty="0" smtClean="0"/>
              <a:t>Ndraha (1997:45) mengemukakan fungsi budaya sebagai berikut:</a:t>
            </a:r>
          </a:p>
          <a:p>
            <a:pPr marL="457200" indent="-457200" algn="just">
              <a:buAutoNum type="arabicPeriod"/>
            </a:pPr>
            <a:r>
              <a:rPr lang="id-ID" sz="2200" dirty="0" smtClean="0"/>
              <a:t>Identitas dan citra suatu masyarakat</a:t>
            </a:r>
          </a:p>
          <a:p>
            <a:pPr marL="457200" indent="-457200" algn="just">
              <a:buAutoNum type="arabicPeriod"/>
            </a:pPr>
            <a:r>
              <a:rPr lang="id-ID" sz="2200" dirty="0" smtClean="0"/>
              <a:t>Pengikat suatu masyarakat</a:t>
            </a:r>
          </a:p>
          <a:p>
            <a:pPr marL="457200" indent="-457200" algn="just">
              <a:buAutoNum type="arabicPeriod"/>
            </a:pPr>
            <a:r>
              <a:rPr lang="id-ID" sz="2200" dirty="0" smtClean="0"/>
              <a:t>Sumber inspirasi, kebanggaan, dan sumber daya</a:t>
            </a:r>
          </a:p>
          <a:p>
            <a:pPr marL="457200" indent="-457200" algn="just">
              <a:buAutoNum type="arabicPeriod"/>
            </a:pPr>
            <a:r>
              <a:rPr lang="id-ID" sz="2200" dirty="0" smtClean="0"/>
              <a:t>Kekuatan penggerak</a:t>
            </a:r>
          </a:p>
          <a:p>
            <a:pPr marL="457200" indent="-457200" algn="just">
              <a:buAutoNum type="arabicPeriod"/>
            </a:pPr>
            <a:r>
              <a:rPr lang="id-ID" sz="2200" dirty="0" smtClean="0"/>
              <a:t>Kemampuan untuk membentuk nilai tambah</a:t>
            </a:r>
          </a:p>
          <a:p>
            <a:pPr marL="457200" indent="-457200" algn="just">
              <a:buAutoNum type="arabicPeriod"/>
            </a:pPr>
            <a:r>
              <a:rPr lang="id-ID" sz="2200" dirty="0" smtClean="0"/>
              <a:t>Pola perilaku</a:t>
            </a:r>
          </a:p>
          <a:p>
            <a:pPr marL="457200" indent="-457200" algn="just">
              <a:buAutoNum type="arabicPeriod"/>
            </a:pPr>
            <a:r>
              <a:rPr lang="id-ID" sz="2200" dirty="0" smtClean="0"/>
              <a:t>Warisan</a:t>
            </a:r>
          </a:p>
          <a:p>
            <a:pPr marL="457200" indent="-457200" algn="just">
              <a:buAutoNum type="arabicPeriod"/>
            </a:pPr>
            <a:r>
              <a:rPr lang="id-ID" sz="2200" dirty="0" smtClean="0"/>
              <a:t>Pengganti formalisasi</a:t>
            </a:r>
          </a:p>
          <a:p>
            <a:pPr marL="457200" indent="-457200" algn="just">
              <a:buAutoNum type="arabicPeriod"/>
            </a:pPr>
            <a:r>
              <a:rPr lang="id-ID" sz="2200" dirty="0" smtClean="0"/>
              <a:t>Mekanisme adaptasi terhadap perubahana</a:t>
            </a:r>
          </a:p>
          <a:p>
            <a:pPr marL="457200" indent="-457200" algn="just">
              <a:buAutoNum type="arabicPeriod"/>
            </a:pPr>
            <a:r>
              <a:rPr lang="id-ID" sz="2200" dirty="0" smtClean="0"/>
              <a:t>Proses menjadikan bangsa kongruen dengan negara sehingga terbentuk nation state</a:t>
            </a:r>
          </a:p>
          <a:p>
            <a:pPr marL="457200" indent="-457200" algn="just">
              <a:buAutoNum type="arabicPeriod"/>
            </a:pPr>
            <a:endParaRPr lang="id-ID" sz="2200" dirty="0"/>
          </a:p>
          <a:p>
            <a:pPr algn="just"/>
            <a:r>
              <a:rPr lang="id-ID" sz="2200" dirty="0" smtClean="0"/>
              <a:t>Manusia, baik secara individu/kelompok dan organisasi memiliki naluri keinginan untuk dikenal oleh manusia lain/lingkungannya.</a:t>
            </a:r>
          </a:p>
          <a:p>
            <a:pPr algn="just"/>
            <a:endParaRPr lang="id-ID" sz="2200" dirty="0"/>
          </a:p>
          <a:p>
            <a:pPr algn="just"/>
            <a:r>
              <a:rPr lang="id-ID" sz="2200" dirty="0" smtClean="0"/>
              <a:t>Oleh karena itu, manusia akan selalu berusaha melakukan sesuatu yang berbeda, baik dalam sikap atau perilaku yang khas maupun dalam bentuk hasil karya tertentu.</a:t>
            </a:r>
            <a:endParaRPr lang="id-ID" sz="2200" dirty="0"/>
          </a:p>
        </p:txBody>
      </p:sp>
    </p:spTree>
    <p:extLst>
      <p:ext uri="{BB962C8B-B14F-4D97-AF65-F5344CB8AC3E}">
        <p14:creationId xmlns:p14="http://schemas.microsoft.com/office/powerpoint/2010/main" val="34293041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609600"/>
            <a:ext cx="8686800" cy="3647152"/>
          </a:xfrm>
          <a:prstGeom prst="rect">
            <a:avLst/>
          </a:prstGeom>
          <a:noFill/>
        </p:spPr>
        <p:txBody>
          <a:bodyPr wrap="square" rtlCol="0">
            <a:spAutoFit/>
          </a:bodyPr>
          <a:lstStyle/>
          <a:p>
            <a:pPr marL="342900" indent="-342900" algn="just">
              <a:lnSpc>
                <a:spcPct val="150000"/>
              </a:lnSpc>
              <a:buFont typeface="Arial" pitchFamily="34" charset="0"/>
              <a:buChar char="•"/>
            </a:pPr>
            <a:r>
              <a:rPr lang="id-ID" sz="2200" dirty="0" smtClean="0"/>
              <a:t>Dalam era globalisasi sekarang ini, telah memunculkan budaya baru, yaitu budaya kompetisi, budaya persaingan, budaya cepat dan akurat, dan budaya teknologi komunikasi.</a:t>
            </a:r>
          </a:p>
          <a:p>
            <a:pPr algn="just">
              <a:lnSpc>
                <a:spcPct val="150000"/>
              </a:lnSpc>
            </a:pPr>
            <a:endParaRPr lang="id-ID" sz="2200" dirty="0" smtClean="0"/>
          </a:p>
          <a:p>
            <a:pPr marL="342900" indent="-342900" algn="just">
              <a:lnSpc>
                <a:spcPct val="150000"/>
              </a:lnSpc>
              <a:buFont typeface="Arial" pitchFamily="34" charset="0"/>
              <a:buChar char="•"/>
            </a:pPr>
            <a:r>
              <a:rPr lang="id-ID" sz="2200" dirty="0" smtClean="0"/>
              <a:t>Setiap negara berusaha untuk mengaksesnya dan berusaha mencari keunggulan masing2 agar menjadi pemenang dalam kancah kompetisi tersebut.</a:t>
            </a:r>
            <a:endParaRPr lang="id-ID" sz="2200" dirty="0"/>
          </a:p>
        </p:txBody>
      </p:sp>
    </p:spTree>
    <p:extLst>
      <p:ext uri="{BB962C8B-B14F-4D97-AF65-F5344CB8AC3E}">
        <p14:creationId xmlns:p14="http://schemas.microsoft.com/office/powerpoint/2010/main" val="25698153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5300" y="228600"/>
            <a:ext cx="8229600" cy="990600"/>
          </a:xfrm>
        </p:spPr>
        <p:txBody>
          <a:bodyPr>
            <a:normAutofit/>
          </a:bodyPr>
          <a:lstStyle/>
          <a:p>
            <a:r>
              <a:rPr lang="id-ID" sz="3200" dirty="0" smtClean="0"/>
              <a:t>Budaya Organisasi</a:t>
            </a:r>
            <a:endParaRPr lang="id-ID" sz="3200" dirty="0"/>
          </a:p>
        </p:txBody>
      </p:sp>
      <p:sp>
        <p:nvSpPr>
          <p:cNvPr id="3" name="TextBox 2"/>
          <p:cNvSpPr txBox="1"/>
          <p:nvPr/>
        </p:nvSpPr>
        <p:spPr>
          <a:xfrm>
            <a:off x="0" y="1057768"/>
            <a:ext cx="8989741" cy="5847755"/>
          </a:xfrm>
          <a:prstGeom prst="rect">
            <a:avLst/>
          </a:prstGeom>
          <a:noFill/>
        </p:spPr>
        <p:txBody>
          <a:bodyPr wrap="square" rtlCol="0">
            <a:spAutoFit/>
          </a:bodyPr>
          <a:lstStyle/>
          <a:p>
            <a:pPr marL="342900" indent="-342900" algn="just">
              <a:buFont typeface="Arial" pitchFamily="34" charset="0"/>
              <a:buChar char="•"/>
            </a:pPr>
            <a:r>
              <a:rPr lang="id-ID" sz="2200" b="1" dirty="0" smtClean="0"/>
              <a:t>Luthans</a:t>
            </a:r>
            <a:r>
              <a:rPr lang="id-ID" sz="2200" dirty="0" smtClean="0"/>
              <a:t> (1998) mengatakan, “Budaya organisasi merupakan norma dan nilai2 yang mengarahkan seseorang pada perilaku anggota organisasi. Setiap anggota akan berperilaku sesuai dengan budaya yang berlaku agar diterima oleh lingkungannya.”</a:t>
            </a:r>
          </a:p>
          <a:p>
            <a:pPr marL="342900" indent="-342900" algn="just">
              <a:buFont typeface="Arial" pitchFamily="34" charset="0"/>
              <a:buChar char="•"/>
            </a:pPr>
            <a:r>
              <a:rPr lang="id-ID" sz="2200" b="1" dirty="0" smtClean="0"/>
              <a:t>Sarplin</a:t>
            </a:r>
            <a:r>
              <a:rPr lang="id-ID" sz="2200" dirty="0" smtClean="0"/>
              <a:t> (1995) mengemukakan, “ Budaya organisasi merupakan suatu sistem nilai, kepercayaan, dan kebiasaan dalam suatu organisasi yang saling berinteraksi dengan struktur  sistem formalnya untuk menghasilkan norma2 perilaku organisasi.”</a:t>
            </a:r>
          </a:p>
          <a:p>
            <a:pPr marL="342900" indent="-342900" algn="just">
              <a:buFont typeface="Arial" pitchFamily="34" charset="0"/>
              <a:buChar char="•"/>
            </a:pPr>
            <a:r>
              <a:rPr lang="id-ID" sz="2200" b="1" dirty="0" smtClean="0"/>
              <a:t>Davis</a:t>
            </a:r>
            <a:r>
              <a:rPr lang="id-ID" sz="2200" dirty="0" smtClean="0"/>
              <a:t> (1984) mengatakan, “Budaya organisasi merupakan pola keyakinan dan nilai2 organisasi yang dipahami, dijiwai, dan dipraktikkan oleh organisasi sehingga pola tsb memberikan arti tersendiri dan menjadi dasar aturan berperilaku dalam organisasi.”</a:t>
            </a:r>
          </a:p>
          <a:p>
            <a:pPr marL="342900" indent="-342900" algn="just">
              <a:buFont typeface="Arial" pitchFamily="34" charset="0"/>
              <a:buChar char="•"/>
            </a:pPr>
            <a:r>
              <a:rPr lang="id-ID" sz="2200" b="1" dirty="0" smtClean="0"/>
              <a:t>Peter F.Drucker </a:t>
            </a:r>
            <a:r>
              <a:rPr lang="id-ID" sz="2200" dirty="0" smtClean="0"/>
              <a:t>mengemukakan, “BO adalah pokok penyelesaian masalah2 eksternal dan internal yang pelaksanaannya dilakukan secara konsisten oleh suatu kelompok yang kemudian diwariskan kepada anggota2 baru sebagai cara yang tepat untuk memahami,memikirkan dan merasakan masalah2 tsb.</a:t>
            </a:r>
            <a:endParaRPr lang="id-ID" sz="2200" dirty="0"/>
          </a:p>
        </p:txBody>
      </p:sp>
    </p:spTree>
    <p:extLst>
      <p:ext uri="{BB962C8B-B14F-4D97-AF65-F5344CB8AC3E}">
        <p14:creationId xmlns:p14="http://schemas.microsoft.com/office/powerpoint/2010/main" val="24000027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2400" y="533400"/>
            <a:ext cx="8763000" cy="5847755"/>
          </a:xfrm>
          <a:prstGeom prst="rect">
            <a:avLst/>
          </a:prstGeom>
          <a:noFill/>
        </p:spPr>
        <p:txBody>
          <a:bodyPr wrap="square" rtlCol="0">
            <a:spAutoFit/>
          </a:bodyPr>
          <a:lstStyle/>
          <a:p>
            <a:pPr algn="just"/>
            <a:r>
              <a:rPr lang="id-ID" sz="2200" dirty="0" smtClean="0"/>
              <a:t>Secara garis besar, BO memiliki 2 sifat:</a:t>
            </a:r>
          </a:p>
          <a:p>
            <a:pPr marL="457200" indent="-457200" algn="just">
              <a:buAutoNum type="arabicPeriod"/>
            </a:pPr>
            <a:r>
              <a:rPr lang="id-ID" sz="2200" dirty="0" smtClean="0"/>
              <a:t>BO yang bersifat kasat mata, jelas terlihat, berupa seragam, logo, dsb.</a:t>
            </a:r>
          </a:p>
          <a:p>
            <a:pPr marL="457200" indent="-457200" algn="just">
              <a:buAutoNum type="arabicPeriod"/>
            </a:pPr>
            <a:r>
              <a:rPr lang="id-ID" sz="2200" dirty="0" smtClean="0"/>
              <a:t>BO yang tidak terlihat berupa nilai2 yang ada, dipahami dan dilaksanakan oleh sebagian besar orang dalam organisasi.</a:t>
            </a:r>
          </a:p>
          <a:p>
            <a:pPr algn="just"/>
            <a:endParaRPr lang="id-ID" sz="2200" dirty="0"/>
          </a:p>
          <a:p>
            <a:pPr algn="just"/>
            <a:r>
              <a:rPr lang="id-ID" sz="2200" dirty="0" smtClean="0"/>
              <a:t>Kedua sifat tsb berfungsi sebagai identitas organisasi sehingga orang di luar organisasi akan mudah mengenal organisasi dari identitas tsb, dan penentu arah setiap perilaku orang2 dalam organisasi.</a:t>
            </a:r>
          </a:p>
          <a:p>
            <a:pPr algn="just"/>
            <a:endParaRPr lang="id-ID" sz="2200" dirty="0"/>
          </a:p>
          <a:p>
            <a:pPr algn="just"/>
            <a:r>
              <a:rPr lang="id-ID" sz="2200" dirty="0" smtClean="0"/>
              <a:t>Budaya organisasi merupakan salah satu aset atau sumber daya organisasi yang menjadikan organisasi dinamis dengan karakteristik fisik ataupun non fisik yang khas berisi asumsi2, nilai2, norma, komitmen dan kepercayaan yang bermanfaat untuk mendorong dan meningkatkan efisiensi dan efektivitas organisasi publik ataupun privat.</a:t>
            </a:r>
            <a:endParaRPr lang="id-ID" sz="2200" dirty="0"/>
          </a:p>
        </p:txBody>
      </p:sp>
    </p:spTree>
    <p:extLst>
      <p:ext uri="{BB962C8B-B14F-4D97-AF65-F5344CB8AC3E}">
        <p14:creationId xmlns:p14="http://schemas.microsoft.com/office/powerpoint/2010/main" val="15974317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Jenis2 budaya organisasi </a:t>
            </a:r>
            <a:endParaRPr lang="id-ID" dirty="0"/>
          </a:p>
        </p:txBody>
      </p:sp>
      <p:sp>
        <p:nvSpPr>
          <p:cNvPr id="3" name="TextBox 2"/>
          <p:cNvSpPr txBox="1"/>
          <p:nvPr/>
        </p:nvSpPr>
        <p:spPr>
          <a:xfrm>
            <a:off x="228600" y="1524000"/>
            <a:ext cx="8610600" cy="4600042"/>
          </a:xfrm>
          <a:prstGeom prst="rect">
            <a:avLst/>
          </a:prstGeom>
          <a:noFill/>
        </p:spPr>
        <p:txBody>
          <a:bodyPr wrap="square" rtlCol="0">
            <a:spAutoFit/>
          </a:bodyPr>
          <a:lstStyle/>
          <a:p>
            <a:pPr marL="457200" indent="-457200" algn="just">
              <a:lnSpc>
                <a:spcPct val="150000"/>
              </a:lnSpc>
              <a:buAutoNum type="arabicPeriod"/>
            </a:pPr>
            <a:r>
              <a:rPr lang="id-ID" sz="2200" dirty="0" smtClean="0"/>
              <a:t>Berdasarkan proses informasi:</a:t>
            </a:r>
          </a:p>
          <a:p>
            <a:pPr marL="981075" indent="-468313" algn="just">
              <a:lnSpc>
                <a:spcPct val="150000"/>
              </a:lnSpc>
              <a:buAutoNum type="alphaLcPeriod"/>
            </a:pPr>
            <a:r>
              <a:rPr lang="id-ID" sz="2200" dirty="0" smtClean="0"/>
              <a:t>Budaya rasional</a:t>
            </a:r>
          </a:p>
          <a:p>
            <a:pPr marL="981075" indent="-468313" algn="just">
              <a:lnSpc>
                <a:spcPct val="150000"/>
              </a:lnSpc>
              <a:buAutoNum type="alphaLcPeriod"/>
            </a:pPr>
            <a:r>
              <a:rPr lang="id-ID" sz="2200" dirty="0" smtClean="0"/>
              <a:t>Budaya ideologis</a:t>
            </a:r>
          </a:p>
          <a:p>
            <a:pPr marL="981075" indent="-468313" algn="just">
              <a:lnSpc>
                <a:spcPct val="150000"/>
              </a:lnSpc>
              <a:buAutoNum type="alphaLcPeriod"/>
            </a:pPr>
            <a:r>
              <a:rPr lang="id-ID" sz="2200" dirty="0" smtClean="0"/>
              <a:t>Budaya konsensus</a:t>
            </a:r>
          </a:p>
          <a:p>
            <a:pPr marL="981075" indent="-468313" algn="just">
              <a:lnSpc>
                <a:spcPct val="150000"/>
              </a:lnSpc>
              <a:buAutoNum type="alphaLcPeriod"/>
            </a:pPr>
            <a:r>
              <a:rPr lang="id-ID" sz="2200" dirty="0" smtClean="0"/>
              <a:t>Budaya hierarkis</a:t>
            </a:r>
          </a:p>
          <a:p>
            <a:pPr algn="just">
              <a:lnSpc>
                <a:spcPct val="150000"/>
              </a:lnSpc>
            </a:pPr>
            <a:r>
              <a:rPr lang="id-ID" sz="2200" dirty="0" smtClean="0"/>
              <a:t>2.   Berdasarkan tujuannya:</a:t>
            </a:r>
          </a:p>
          <a:p>
            <a:pPr marL="1025525" indent="-512763" algn="just">
              <a:lnSpc>
                <a:spcPct val="150000"/>
              </a:lnSpc>
              <a:buAutoNum type="alphaLcPeriod"/>
            </a:pPr>
            <a:r>
              <a:rPr lang="id-ID" sz="2200" dirty="0" smtClean="0"/>
              <a:t>Budaya organisasi perusahaan</a:t>
            </a:r>
          </a:p>
          <a:p>
            <a:pPr marL="1025525" indent="-512763" algn="just">
              <a:lnSpc>
                <a:spcPct val="150000"/>
              </a:lnSpc>
              <a:buAutoNum type="alphaLcPeriod"/>
            </a:pPr>
            <a:r>
              <a:rPr lang="id-ID" sz="2200" dirty="0" smtClean="0"/>
              <a:t>Budaya organisasi publik</a:t>
            </a:r>
          </a:p>
          <a:p>
            <a:pPr marL="1025525" indent="-512763" algn="just">
              <a:lnSpc>
                <a:spcPct val="150000"/>
              </a:lnSpc>
              <a:buAutoNum type="alphaLcPeriod"/>
            </a:pPr>
            <a:r>
              <a:rPr lang="id-ID" sz="2200" dirty="0" smtClean="0"/>
              <a:t>Budaya organisasi sosial</a:t>
            </a:r>
            <a:endParaRPr lang="id-ID" sz="2200" dirty="0"/>
          </a:p>
        </p:txBody>
      </p:sp>
    </p:spTree>
    <p:extLst>
      <p:ext uri="{BB962C8B-B14F-4D97-AF65-F5344CB8AC3E}">
        <p14:creationId xmlns:p14="http://schemas.microsoft.com/office/powerpoint/2010/main" val="13683114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id-ID" dirty="0" smtClean="0"/>
              <a:t>Budaya perusahaan (corporate culture)</a:t>
            </a:r>
            <a:endParaRPr lang="id-ID" dirty="0"/>
          </a:p>
        </p:txBody>
      </p:sp>
      <p:sp>
        <p:nvSpPr>
          <p:cNvPr id="3" name="TextBox 2"/>
          <p:cNvSpPr txBox="1"/>
          <p:nvPr/>
        </p:nvSpPr>
        <p:spPr>
          <a:xfrm>
            <a:off x="228600" y="1828800"/>
            <a:ext cx="8610600" cy="2060885"/>
          </a:xfrm>
          <a:prstGeom prst="rect">
            <a:avLst/>
          </a:prstGeom>
          <a:noFill/>
        </p:spPr>
        <p:txBody>
          <a:bodyPr wrap="square" rtlCol="0">
            <a:spAutoFit/>
          </a:bodyPr>
          <a:lstStyle/>
          <a:p>
            <a:pPr algn="just">
              <a:lnSpc>
                <a:spcPct val="150000"/>
              </a:lnSpc>
            </a:pPr>
            <a:r>
              <a:rPr lang="id-ID" sz="2200" dirty="0" smtClean="0"/>
              <a:t>Adalah aturan main yang ada di dalam perusahaan yang akan menjadi pegangan bagi sumber daya manusia (SDM) dalam menjalankan kewajibannya dan nilai2 untuk berperilaku di dalam organisasi tsb.</a:t>
            </a:r>
            <a:endParaRPr lang="id-ID" sz="2200" dirty="0"/>
          </a:p>
        </p:txBody>
      </p:sp>
    </p:spTree>
    <p:extLst>
      <p:ext uri="{BB962C8B-B14F-4D97-AF65-F5344CB8AC3E}">
        <p14:creationId xmlns:p14="http://schemas.microsoft.com/office/powerpoint/2010/main" val="157946418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Essential">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107</TotalTime>
  <Words>1366</Words>
  <Application>Microsoft Office PowerPoint</Application>
  <PresentationFormat>On-screen Show (4:3)</PresentationFormat>
  <Paragraphs>109</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Clarity</vt:lpstr>
      <vt:lpstr>Manajemen budaya organisasi</vt:lpstr>
      <vt:lpstr>PowerPoint Presentation</vt:lpstr>
      <vt:lpstr>PowerPoint Presentation</vt:lpstr>
      <vt:lpstr>PowerPoint Presentation</vt:lpstr>
      <vt:lpstr>PowerPoint Presentation</vt:lpstr>
      <vt:lpstr>Budaya Organisasi</vt:lpstr>
      <vt:lpstr>PowerPoint Presentation</vt:lpstr>
      <vt:lpstr>Jenis2 budaya organisasi </vt:lpstr>
      <vt:lpstr>Budaya perusahaan (corporate culture)</vt:lpstr>
      <vt:lpstr>PowerPoint Presentation</vt:lpstr>
      <vt:lpstr>PowerPoint Presentation</vt:lpstr>
      <vt:lpstr>Commitmen = confidence + motivation</vt:lpstr>
      <vt:lpstr>PowerPoint Presentation</vt:lpstr>
      <vt:lpstr>PowerPoint Presentation</vt:lpstr>
      <vt:lpstr>PowerPoint Presentation</vt:lpstr>
      <vt:lpstr>Budaya yang tanggap terhadap pelanggan</vt:lpstr>
      <vt:lpstr>Budaya kerja</vt:lpstr>
      <vt:lpstr>Manfaat budaya kerja</vt:lpstr>
      <vt:lpstr>Budaya kerja (dalam Ke-Indonesia-an)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Manajemen budaya organisasi</dc:title>
  <dc:creator>Asus</dc:creator>
  <cp:lastModifiedBy>Asus</cp:lastModifiedBy>
  <cp:revision>20</cp:revision>
  <dcterms:created xsi:type="dcterms:W3CDTF">2012-10-01T13:05:39Z</dcterms:created>
  <dcterms:modified xsi:type="dcterms:W3CDTF">2012-10-10T07:59:33Z</dcterms:modified>
</cp:coreProperties>
</file>