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330" r:id="rId3"/>
    <p:sldId id="470" r:id="rId4"/>
    <p:sldId id="586" r:id="rId5"/>
    <p:sldId id="422" r:id="rId6"/>
    <p:sldId id="403" r:id="rId7"/>
    <p:sldId id="425" r:id="rId8"/>
    <p:sldId id="451" r:id="rId9"/>
    <p:sldId id="473" r:id="rId10"/>
    <p:sldId id="592" r:id="rId11"/>
    <p:sldId id="449" r:id="rId12"/>
    <p:sldId id="594" r:id="rId13"/>
    <p:sldId id="475" r:id="rId14"/>
    <p:sldId id="479" r:id="rId15"/>
    <p:sldId id="48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EF8"/>
    <a:srgbClr val="F7C7A7"/>
    <a:srgbClr val="E2E1FF"/>
    <a:srgbClr val="FFFFCC"/>
    <a:srgbClr val="CCFFFF"/>
    <a:srgbClr val="FFC1F9"/>
    <a:srgbClr val="DEE9EC"/>
    <a:srgbClr val="E5EAE0"/>
    <a:srgbClr val="FF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57" autoAdjust="0"/>
    <p:restoredTop sz="86328"/>
  </p:normalViewPr>
  <p:slideViewPr>
    <p:cSldViewPr snapToGrid="0">
      <p:cViewPr varScale="1">
        <p:scale>
          <a:sx n="73" d="100"/>
          <a:sy n="73" d="100"/>
        </p:scale>
        <p:origin x="966" y="96"/>
      </p:cViewPr>
      <p:guideLst/>
    </p:cSldViewPr>
  </p:slideViewPr>
  <p:outlineViewPr>
    <p:cViewPr>
      <p:scale>
        <a:sx n="45" d="100"/>
        <a:sy n="45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7A947-0CDA-AE49-9348-43DBC78373D5}" type="datetimeFigureOut">
              <a:rPr lang="x-none" smtClean="0"/>
              <a:t>10/7/2020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2A9D7-1B94-784B-B0AF-ADB234213F26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73773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802075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99179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11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507501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12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513306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13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19366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14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817299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15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00530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B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34353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35847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26101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2030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4526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51066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63649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52A9D7-1B94-784B-B0AF-ADB234213F26}" type="slidenum">
              <a:rPr lang="x-none" smtClean="0"/>
              <a:t>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59582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36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6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2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4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61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07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3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9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18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2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B54EE-DF0D-4FA1-B48F-C292469C25C4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20112-F681-4D23-BAD6-386DBC2EF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6.png"/><Relationship Id="rId7" Type="http://schemas.microsoft.com/office/2007/relationships/hdphoto" Target="../media/hdphoto5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4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1445958-5DAC-421B-832D-674FDFC98E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090027"/>
              </p:ext>
            </p:extLst>
          </p:nvPr>
        </p:nvGraphicFramePr>
        <p:xfrm>
          <a:off x="2979506" y="2219804"/>
          <a:ext cx="6393887" cy="1554163"/>
        </p:xfrm>
        <a:graphic>
          <a:graphicData uri="http://schemas.openxmlformats.org/drawingml/2006/table">
            <a:tbl>
              <a:tblPr/>
              <a:tblGrid>
                <a:gridCol w="6393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54163">
                <a:tc>
                  <a:txBody>
                    <a:bodyPr/>
                    <a:lstStyle/>
                    <a:p>
                      <a:pPr algn="ctr"/>
                      <a:endParaRPr lang="ar-BH" sz="1600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441" marR="91441" marT="45621" marB="456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10">
            <a:extLst>
              <a:ext uri="{FF2B5EF4-FFF2-40B4-BE49-F238E27FC236}">
                <a16:creationId xmlns:a16="http://schemas.microsoft.com/office/drawing/2014/main" id="{0AF6ACE2-E0CA-4CBE-8C7B-33C6005FFD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464361"/>
              </p:ext>
            </p:extLst>
          </p:nvPr>
        </p:nvGraphicFramePr>
        <p:xfrm>
          <a:off x="3620228" y="1857470"/>
          <a:ext cx="7388531" cy="43281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{5DA37D80-6434-44D0-A028-1B22A696006F}</a:tableStyleId>
              </a:tblPr>
              <a:tblGrid>
                <a:gridCol w="4725428">
                  <a:extLst>
                    <a:ext uri="{9D8B030D-6E8A-4147-A177-3AD203B41FA5}">
                      <a16:colId xmlns:a16="http://schemas.microsoft.com/office/drawing/2014/main" val="1016024147"/>
                    </a:ext>
                  </a:extLst>
                </a:gridCol>
                <a:gridCol w="2663103">
                  <a:extLst>
                    <a:ext uri="{9D8B030D-6E8A-4147-A177-3AD203B41FA5}">
                      <a16:colId xmlns:a16="http://schemas.microsoft.com/office/drawing/2014/main" val="879990646"/>
                    </a:ext>
                  </a:extLst>
                </a:gridCol>
              </a:tblGrid>
              <a:tr h="670925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4400" dirty="0"/>
                        <a:t>العلوم</a:t>
                      </a:r>
                      <a:endParaRPr lang="en-US" sz="4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BH" sz="4400" dirty="0"/>
                        <a:t>الماد</a:t>
                      </a:r>
                      <a:r>
                        <a:rPr lang="ar-SA" sz="4400" dirty="0"/>
                        <a:t>ّ</a:t>
                      </a:r>
                      <a:r>
                        <a:rPr lang="ar-BH" sz="4400" dirty="0"/>
                        <a:t>ة</a:t>
                      </a:r>
                      <a:endParaRPr lang="en-US" sz="4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2888969"/>
                  </a:ext>
                </a:extLst>
              </a:tr>
              <a:tr h="563577">
                <a:tc>
                  <a:txBody>
                    <a:bodyPr/>
                    <a:lstStyle/>
                    <a:p>
                      <a:pPr algn="ctr" rtl="1"/>
                      <a:r>
                        <a:rPr lang="ar-BH" sz="3600" b="1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الأول الإعدادي- الجزء الأول</a:t>
                      </a:r>
                      <a:endParaRPr lang="en-US" sz="36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BH" sz="3600" b="1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الصف</a:t>
                      </a:r>
                      <a:r>
                        <a:rPr lang="ar-SA" sz="3600" b="1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ّ</a:t>
                      </a:r>
                      <a:endParaRPr lang="en-US" sz="36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0410534"/>
                  </a:ext>
                </a:extLst>
              </a:tr>
              <a:tr h="563577">
                <a:tc>
                  <a:txBody>
                    <a:bodyPr/>
                    <a:lstStyle/>
                    <a:p>
                      <a:pPr algn="ctr" rtl="1"/>
                      <a:r>
                        <a:rPr lang="ar-BH" sz="3600" b="1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الثاني</a:t>
                      </a:r>
                    </a:p>
                    <a:p>
                      <a:pPr algn="ctr" rtl="1"/>
                      <a:r>
                        <a:rPr lang="ar-BH" sz="3600" b="1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(الحركة والقوى والآلات البسيطة)</a:t>
                      </a:r>
                      <a:endParaRPr lang="en-US" sz="36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BH" sz="3600" b="1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الفصل</a:t>
                      </a:r>
                      <a:endParaRPr lang="en-US" sz="36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3270941"/>
                  </a:ext>
                </a:extLst>
              </a:tr>
              <a:tr h="666344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3600" b="1" kern="1200" noProof="0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الشغل والآلات البسيطة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3600" b="1" kern="1200" noProof="0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 </a:t>
                      </a:r>
                      <a:r>
                        <a:rPr lang="ar-BH" sz="3600" b="1" kern="1200" noProof="0" dirty="0">
                          <a:solidFill>
                            <a:srgbClr val="C00000"/>
                          </a:solidFill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الجزء الأول </a:t>
                      </a:r>
                      <a:endParaRPr lang="ar-BH" sz="3600" b="1" kern="1200" noProof="0" dirty="0">
                        <a:solidFill>
                          <a:srgbClr val="C00000"/>
                        </a:solidFill>
                        <a:latin typeface="Sakkal Majalla" panose="02000000000000000000" pitchFamily="2" charset="-78"/>
                        <a:ea typeface="+mn-ea"/>
                        <a:cs typeface="Sakkal Majalla" panose="020000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BH" sz="3600" b="1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الدرس الثاني </a:t>
                      </a:r>
                      <a:endParaRPr lang="en-US" sz="36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1933326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6BCD0622-2578-43E5-8F35-C624E5D7CC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86" t="18695" r="2849" b="4532"/>
          <a:stretch/>
        </p:blipFill>
        <p:spPr>
          <a:xfrm>
            <a:off x="473696" y="2299314"/>
            <a:ext cx="3022327" cy="1474653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33C8E2-D4E2-49F5-B275-0BBF6EC1EE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2" t="26509" r="8808" b="8719"/>
          <a:stretch/>
        </p:blipFill>
        <p:spPr>
          <a:xfrm>
            <a:off x="473697" y="3910047"/>
            <a:ext cx="3022327" cy="1474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545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>
            <a:extLst>
              <a:ext uri="{FF2B5EF4-FFF2-40B4-BE49-F238E27FC236}">
                <a16:creationId xmlns:a16="http://schemas.microsoft.com/office/drawing/2014/main" id="{D73A69B9-C4A0-4D7D-BDFD-3A448220D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2547" y="985765"/>
            <a:ext cx="460805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0">
              <a:spcBef>
                <a:spcPct val="50000"/>
              </a:spcBef>
              <a:buFontTx/>
              <a:buNone/>
            </a:pPr>
            <a:r>
              <a:rPr lang="ar-BH" altLang="ar-BH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الآلة: </a:t>
            </a:r>
            <a:r>
              <a:rPr lang="ar-BH" alt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هي أداة تسهل الشغل</a:t>
            </a:r>
            <a:r>
              <a:rPr lang="ar-BH" altLang="ar-BH" sz="24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C2772FF-269E-4A8E-BAB9-3B4217223BE1}"/>
              </a:ext>
            </a:extLst>
          </p:cNvPr>
          <p:cNvGrpSpPr/>
          <p:nvPr/>
        </p:nvGrpSpPr>
        <p:grpSpPr>
          <a:xfrm>
            <a:off x="686199" y="2057904"/>
            <a:ext cx="10536942" cy="2782966"/>
            <a:chOff x="391754" y="1970098"/>
            <a:chExt cx="10498542" cy="284783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95986C2-3C66-450A-8135-BC6A66058C75}"/>
                </a:ext>
              </a:extLst>
            </p:cNvPr>
            <p:cNvGrpSpPr/>
            <p:nvPr/>
          </p:nvGrpSpPr>
          <p:grpSpPr>
            <a:xfrm>
              <a:off x="391754" y="1970098"/>
              <a:ext cx="10498542" cy="2847836"/>
              <a:chOff x="391754" y="1970098"/>
              <a:chExt cx="10498542" cy="2847836"/>
            </a:xfrm>
          </p:grpSpPr>
          <p:cxnSp>
            <p:nvCxnSpPr>
              <p:cNvPr id="6" name="Connector: Elbow 5">
                <a:extLst>
                  <a:ext uri="{FF2B5EF4-FFF2-40B4-BE49-F238E27FC236}">
                    <a16:creationId xmlns:a16="http://schemas.microsoft.com/office/drawing/2014/main" id="{A957954E-2C94-4856-9A29-88313C9B44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9622" y="2168536"/>
                <a:ext cx="1826047" cy="482997"/>
              </a:xfrm>
              <a:prstGeom prst="bentConnector2">
                <a:avLst/>
              </a:prstGeom>
              <a:ln w="57150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4125C734-B011-4CF0-AF03-A67EE55CC5D0}"/>
                  </a:ext>
                </a:extLst>
              </p:cNvPr>
              <p:cNvSpPr/>
              <p:nvPr/>
            </p:nvSpPr>
            <p:spPr>
              <a:xfrm>
                <a:off x="7863256" y="2445503"/>
                <a:ext cx="1917123" cy="519546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BH" altLang="ar-BH" sz="2400" b="1" dirty="0">
                    <a:solidFill>
                      <a:schemeClr val="bg1"/>
                    </a:solidFill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الآلة البسيطة</a:t>
                </a:r>
                <a:endParaRPr lang="ar-BH" sz="2400" b="1" dirty="0">
                  <a:solidFill>
                    <a:schemeClr val="bg1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endParaRPr>
              </a:p>
            </p:txBody>
          </p:sp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3EE6308A-0C2D-494F-86FA-9E2C5093D6A1}"/>
                  </a:ext>
                </a:extLst>
              </p:cNvPr>
              <p:cNvSpPr/>
              <p:nvPr/>
            </p:nvSpPr>
            <p:spPr>
              <a:xfrm>
                <a:off x="4968208" y="1970098"/>
                <a:ext cx="1917123" cy="519546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BH" altLang="ar-BH" sz="2400" b="1" dirty="0">
                    <a:solidFill>
                      <a:schemeClr val="bg1"/>
                    </a:solidFill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أنواع الآلات</a:t>
                </a:r>
                <a:endParaRPr lang="ar-BH" sz="2400" b="1" dirty="0">
                  <a:solidFill>
                    <a:schemeClr val="bg1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endParaRPr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1828D7BB-BCFD-4CF5-B1B4-FF82771EC42A}"/>
                  </a:ext>
                </a:extLst>
              </p:cNvPr>
              <p:cNvSpPr/>
              <p:nvPr/>
            </p:nvSpPr>
            <p:spPr>
              <a:xfrm>
                <a:off x="2067989" y="2514680"/>
                <a:ext cx="1917123" cy="450369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BH" altLang="ar-BH" sz="2400" b="1" dirty="0">
                    <a:solidFill>
                      <a:schemeClr val="bg1"/>
                    </a:solidFill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الآلة المركبة</a:t>
                </a:r>
                <a:endParaRPr lang="ar-BH" sz="2400" b="1" dirty="0">
                  <a:solidFill>
                    <a:schemeClr val="bg1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endParaRP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1A85B54D-A263-491F-AC73-4B6325B042A3}"/>
                  </a:ext>
                </a:extLst>
              </p:cNvPr>
              <p:cNvSpPr/>
              <p:nvPr/>
            </p:nvSpPr>
            <p:spPr>
              <a:xfrm>
                <a:off x="5263803" y="3003322"/>
                <a:ext cx="5626493" cy="171225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BH" altLang="ar-BH" sz="1000" b="1" dirty="0">
                  <a:solidFill>
                    <a:schemeClr val="tx1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endParaRPr>
              </a:p>
              <a:p>
                <a:pPr algn="ctr"/>
                <a:r>
                  <a:rPr lang="ar-BH" altLang="ar-BH" sz="28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التعريف: </a:t>
                </a:r>
                <a:r>
                  <a:rPr lang="ar-BH" altLang="ar-BH" sz="2600" b="1" dirty="0">
                    <a:solidFill>
                      <a:schemeClr val="tx1"/>
                    </a:solidFill>
                    <a:highlight>
                      <a:srgbClr val="FFFF00"/>
                    </a:highlight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هي التي تتطلب حركة واحدة فقط.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ar-BH" altLang="ar-BH" sz="2800" b="1" dirty="0">
                    <a:solidFill>
                      <a:srgbClr val="FF0000"/>
                    </a:solidFill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مثال:</a:t>
                </a:r>
                <a:r>
                  <a:rPr lang="ar-BH" altLang="ar-BH" sz="2400" b="1" dirty="0">
                    <a:solidFill>
                      <a:schemeClr val="tx1"/>
                    </a:solidFill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 مفك البراغي - الرافعة – البكرة-العجلة والمحور 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ar-BH" altLang="ar-BH" sz="2400" b="1" dirty="0">
                    <a:solidFill>
                      <a:schemeClr val="tx1"/>
                    </a:solidFill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السطح المائل – الإسفين.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DC0E705-72A6-418E-8054-E0C25C5223BF}"/>
                  </a:ext>
                </a:extLst>
              </p:cNvPr>
              <p:cNvSpPr/>
              <p:nvPr/>
            </p:nvSpPr>
            <p:spPr>
              <a:xfrm>
                <a:off x="391754" y="3057853"/>
                <a:ext cx="4670240" cy="176008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ar-BH" altLang="ar-BH" sz="2800" b="1" dirty="0">
                    <a:solidFill>
                      <a:srgbClr val="FF0000"/>
                    </a:solidFill>
                    <a:highlight>
                      <a:srgbClr val="FFFF00"/>
                    </a:highlight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التعريف: </a:t>
                </a:r>
                <a:r>
                  <a:rPr lang="ar-BH" altLang="ar-BH" sz="2600" b="1" dirty="0">
                    <a:solidFill>
                      <a:schemeClr val="tx1"/>
                    </a:solidFill>
                    <a:highlight>
                      <a:srgbClr val="FFFF00"/>
                    </a:highlight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هي التي تتكون من مجموعة من الآلات البسيطة. 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ar-BH" altLang="ar-BH" sz="2800" b="1" dirty="0">
                    <a:solidFill>
                      <a:srgbClr val="FF0000"/>
                    </a:solidFill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مثال: </a:t>
                </a:r>
                <a:r>
                  <a:rPr lang="ar-BH" altLang="ar-BH" sz="2400" b="1" dirty="0">
                    <a:solidFill>
                      <a:schemeClr val="tx1"/>
                    </a:solidFill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مفتاح العلب - العربة</a:t>
                </a:r>
                <a:endParaRPr lang="ar-BH" altLang="ar-BH" sz="2400" b="1" dirty="0">
                  <a:solidFill>
                    <a:schemeClr val="tx1"/>
                  </a:solidFill>
                  <a:highlight>
                    <a:srgbClr val="FFFF00"/>
                  </a:highlight>
                  <a:latin typeface="Sakkal Majalla" panose="02000000000000000000" pitchFamily="2" charset="-78"/>
                  <a:cs typeface="Sakkal Majalla" panose="02000000000000000000" pitchFamily="2" charset="-78"/>
                </a:endParaRPr>
              </a:p>
            </p:txBody>
          </p:sp>
        </p:grpSp>
        <p:cxnSp>
          <p:nvCxnSpPr>
            <p:cNvPr id="9" name="Connector: Elbow 8">
              <a:extLst>
                <a:ext uri="{FF2B5EF4-FFF2-40B4-BE49-F238E27FC236}">
                  <a16:creationId xmlns:a16="http://schemas.microsoft.com/office/drawing/2014/main" id="{83DF53A9-1B12-4A09-BB3E-086956C2312E}"/>
                </a:ext>
              </a:extLst>
            </p:cNvPr>
            <p:cNvCxnSpPr>
              <a:cxnSpLocks/>
              <a:stCxn id="2" idx="1"/>
              <a:endCxn id="18" idx="0"/>
            </p:cNvCxnSpPr>
            <p:nvPr/>
          </p:nvCxnSpPr>
          <p:spPr>
            <a:xfrm rot="10800000" flipV="1">
              <a:off x="3026552" y="2229870"/>
              <a:ext cx="1941657" cy="284809"/>
            </a:xfrm>
            <a:prstGeom prst="bentConnector2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FA36BCC3-033F-4ACE-82A1-5A696B2719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86" t="18695" r="2849" b="4532"/>
          <a:stretch/>
        </p:blipFill>
        <p:spPr>
          <a:xfrm>
            <a:off x="6133280" y="4871867"/>
            <a:ext cx="4687322" cy="1474653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Footer Placeholder 1">
            <a:extLst>
              <a:ext uri="{FF2B5EF4-FFF2-40B4-BE49-F238E27FC236}">
                <a16:creationId xmlns:a16="http://schemas.microsoft.com/office/drawing/2014/main" id="{1A938AFB-BAC3-4C59-9DB6-97AE63267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34949" y="6562392"/>
            <a:ext cx="3422150" cy="295608"/>
          </a:xfrm>
        </p:spPr>
        <p:txBody>
          <a:bodyPr/>
          <a:lstStyle/>
          <a:p>
            <a:r>
              <a:rPr lang="ar-BH" sz="1400" b="1"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الشغل والآلات البسيطة - العلوم للصف الأول الاعدادي</a:t>
            </a:r>
            <a:endParaRPr lang="en-US" sz="1400" b="1" dirty="0">
              <a:solidFill>
                <a:schemeClr val="tx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BFD619-E2E7-4E29-A058-80DB4892F48B}"/>
              </a:ext>
            </a:extLst>
          </p:cNvPr>
          <p:cNvSpPr/>
          <p:nvPr/>
        </p:nvSpPr>
        <p:spPr>
          <a:xfrm>
            <a:off x="3856044" y="38870"/>
            <a:ext cx="6141152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الآلات البسيطة والآلات المركبة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4" name="Text Box 4">
            <a:extLst>
              <a:ext uri="{FF2B5EF4-FFF2-40B4-BE49-F238E27FC236}">
                <a16:creationId xmlns:a16="http://schemas.microsoft.com/office/drawing/2014/main" id="{E0BA82C3-861D-4F50-BE85-8B28D66BB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9601" y="1450040"/>
            <a:ext cx="87729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0">
              <a:spcBef>
                <a:spcPct val="50000"/>
              </a:spcBef>
              <a:buFontTx/>
              <a:buNone/>
            </a:pPr>
            <a:r>
              <a:rPr lang="ar-BH" altLang="ar-BH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مثال:  </a:t>
            </a:r>
            <a:r>
              <a:rPr lang="ar-BH" alt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مفتاح العلب أداة تحول القوة الصغيرة إلى قوة أكبر وبذلك تسهل فتح العلبة.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2D9E0CF-D14E-47F5-B06A-DB691555A6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982" t="26509" r="8808" b="8719"/>
          <a:stretch/>
        </p:blipFill>
        <p:spPr>
          <a:xfrm>
            <a:off x="1748117" y="4896775"/>
            <a:ext cx="3022327" cy="1474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692C63E-331F-45C8-8934-BD8F799E60D8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5178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5675A5F3-1D84-49B7-A780-2D04D6D2B2CD}"/>
              </a:ext>
            </a:extLst>
          </p:cNvPr>
          <p:cNvGrpSpPr/>
          <p:nvPr/>
        </p:nvGrpSpPr>
        <p:grpSpPr>
          <a:xfrm>
            <a:off x="927846" y="1035119"/>
            <a:ext cx="10098742" cy="5055230"/>
            <a:chOff x="3919296" y="1640967"/>
            <a:chExt cx="6773869" cy="5055230"/>
          </a:xfrm>
        </p:grpSpPr>
        <p:sp>
          <p:nvSpPr>
            <p:cNvPr id="39" name="Text Box 5">
              <a:extLst>
                <a:ext uri="{FF2B5EF4-FFF2-40B4-BE49-F238E27FC236}">
                  <a16:creationId xmlns:a16="http://schemas.microsoft.com/office/drawing/2014/main" id="{73F40BC5-86A7-4ADC-AAA4-DDE7DBB753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9296" y="1640967"/>
              <a:ext cx="6773869" cy="505523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ar-BH" altLang="ar-BH" sz="300" b="1" u="sn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ar-BH" altLang="ar-BH" sz="3000" b="1" u="sng" dirty="0">
                  <a:solidFill>
                    <a:srgbClr val="FF0000"/>
                  </a:solidFill>
                  <a:highlight>
                    <a:srgbClr val="FFFF00"/>
                  </a:highlight>
                  <a:latin typeface="Sakkal Majalla" panose="02000000000000000000" pitchFamily="2" charset="-78"/>
                  <a:cs typeface="Sakkal Majalla" panose="02000000000000000000" pitchFamily="2" charset="-78"/>
                </a:rPr>
                <a:t>الفائدة الآلية:</a:t>
              </a:r>
              <a:r>
                <a:rPr lang="ar-BH" altLang="ar-BH" sz="30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Sakkal Majalla" panose="02000000000000000000" pitchFamily="2" charset="-78"/>
                  <a:cs typeface="Sakkal Majalla" panose="02000000000000000000" pitchFamily="2" charset="-78"/>
                </a:rPr>
                <a:t> </a:t>
              </a:r>
              <a:r>
                <a:rPr lang="ar-BH" altLang="ar-BH" sz="3000" b="1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هي النسبة التي تضاعف بها الآلة أثر القوة  المؤثرة.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ar-BH" altLang="ar-BH" sz="2800" b="1" dirty="0">
                  <a:solidFill>
                    <a:srgbClr val="FF0000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rPr>
                <a:t>القوة المؤثرة:</a:t>
              </a:r>
              <a:r>
                <a:rPr lang="ar-BH" altLang="ar-BH" sz="2800" b="1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 </a:t>
              </a:r>
              <a:r>
                <a:rPr lang="ar-BH" altLang="ar-BH" sz="2600" b="1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هي القوة التي تؤثر بها على الآلة (الضغط على مقبض مفتاح العلب). 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ar-BH" altLang="ar-BH" sz="2800" b="1" dirty="0">
                  <a:solidFill>
                    <a:srgbClr val="FF0000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rPr>
                <a:t>القوة الناتجة ( المقاومة): </a:t>
              </a:r>
              <a:r>
                <a:rPr lang="ar-BH" altLang="ar-BH" sz="2600" b="1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هي القوة التي تؤثر في النصل الذي يقطع غطاء العلبة في مفتاح العلب.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ar-BH" altLang="ar-BH" sz="2800" b="1" dirty="0">
                  <a:solidFill>
                    <a:srgbClr val="FF0000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rPr>
                <a:t>معادلة الفائدةالآلية: 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ar-BH" altLang="ar-BH" sz="2800" b="1" dirty="0">
                  <a:solidFill>
                    <a:srgbClr val="FF6600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rPr>
                <a:t>       </a:t>
              </a:r>
              <a:r>
                <a:rPr lang="ar-BH" altLang="ar-BH" b="1" dirty="0">
                  <a:solidFill>
                    <a:srgbClr val="FF0000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rPr>
                <a:t>الفائدة الآلية </a:t>
              </a:r>
              <a:r>
                <a:rPr lang="ar-BH" altLang="ar-BH" sz="2400" b="1" dirty="0">
                  <a:solidFill>
                    <a:schemeClr val="tx2">
                      <a:lumMod val="50000"/>
                    </a:schemeClr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rPr>
                <a:t>= </a:t>
              </a:r>
              <a:r>
                <a:rPr lang="ar-BH" altLang="ar-BH" sz="2400" b="1" baseline="-25000" dirty="0">
                  <a:solidFill>
                    <a:schemeClr val="tx2">
                      <a:lumMod val="50000"/>
                    </a:schemeClr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rPr>
                <a:t> 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ar-BH" altLang="ar-BH" sz="2400" b="1" baseline="-25000" dirty="0">
                  <a:solidFill>
                    <a:schemeClr val="tx2">
                      <a:lumMod val="50000"/>
                    </a:schemeClr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rPr>
                <a:t>   </a:t>
              </a:r>
              <a:endParaRPr lang="ar-BH" altLang="ar-BH" sz="2400" b="1" dirty="0">
                <a:solidFill>
                  <a:schemeClr val="tx2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ar-BH" altLang="ar-BH" sz="400" b="1"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ar-BH" altLang="ar-BH" sz="2800" b="1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الفائدة الآلية تتناسب تناسبًا عكسيًا مع القوة المؤثرة (كلما زادت الفائدة الآلية قلت القوة المؤثرة</a:t>
              </a:r>
              <a:r>
                <a:rPr lang="ar-BH" altLang="ar-BH" sz="2800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).</a:t>
              </a: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ar-BH" altLang="ar-BH" sz="1100"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grpSp>
          <p:nvGrpSpPr>
            <p:cNvPr id="6" name="Group 15">
              <a:extLst>
                <a:ext uri="{FF2B5EF4-FFF2-40B4-BE49-F238E27FC236}">
                  <a16:creationId xmlns:a16="http://schemas.microsoft.com/office/drawing/2014/main" id="{E135E78A-7245-430C-9980-C04578704D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84221" y="4240795"/>
              <a:ext cx="2158752" cy="1090615"/>
              <a:chOff x="1868" y="3274"/>
              <a:chExt cx="1844" cy="687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7" name="Line 8">
                <a:extLst>
                  <a:ext uri="{FF2B5EF4-FFF2-40B4-BE49-F238E27FC236}">
                    <a16:creationId xmlns:a16="http://schemas.microsoft.com/office/drawing/2014/main" id="{892C389C-EAE8-4892-B6C3-87122BBFD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064" y="3597"/>
                <a:ext cx="1648" cy="0"/>
              </a:xfrm>
              <a:prstGeom prst="line">
                <a:avLst/>
              </a:prstGeom>
              <a:grpFill/>
              <a:ln w="28575">
                <a:solidFill>
                  <a:schemeClr val="accent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BH" sz="2000" b="1"/>
              </a:p>
            </p:txBody>
          </p:sp>
          <p:sp>
            <p:nvSpPr>
              <p:cNvPr id="9" name="Text Box 11">
                <a:extLst>
                  <a:ext uri="{FF2B5EF4-FFF2-40B4-BE49-F238E27FC236}">
                    <a16:creationId xmlns:a16="http://schemas.microsoft.com/office/drawing/2014/main" id="{01605E53-E36B-4E86-A672-E3D3C0FC2E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68" y="3274"/>
                <a:ext cx="1746" cy="29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ar-BH" altLang="ar-BH" sz="2400" b="1" dirty="0">
                    <a:solidFill>
                      <a:schemeClr val="tx2">
                        <a:lumMod val="50000"/>
                      </a:schemeClr>
                    </a:solidFill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القوة الناتجة ( المقاومة )</a:t>
                </a:r>
                <a:endParaRPr lang="en-US" altLang="ar-BH" sz="2400" b="1" dirty="0">
                  <a:solidFill>
                    <a:schemeClr val="tx2">
                      <a:lumMod val="50000"/>
                    </a:schemeClr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endParaRPr>
              </a:p>
            </p:txBody>
          </p:sp>
          <p:sp>
            <p:nvSpPr>
              <p:cNvPr id="10" name="Text Box 14">
                <a:extLst>
                  <a:ext uri="{FF2B5EF4-FFF2-40B4-BE49-F238E27FC236}">
                    <a16:creationId xmlns:a16="http://schemas.microsoft.com/office/drawing/2014/main" id="{72A0DEAD-EE66-4C7E-9978-1AB75E997D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84" y="3670"/>
                <a:ext cx="1575" cy="29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ar-BH" altLang="ar-BH" sz="2400" b="1" dirty="0">
                    <a:solidFill>
                      <a:schemeClr val="tx2">
                        <a:lumMod val="50000"/>
                      </a:schemeClr>
                    </a:solidFill>
                    <a:latin typeface="Sakkal Majalla" panose="02000000000000000000" pitchFamily="2" charset="-78"/>
                    <a:cs typeface="Sakkal Majalla" panose="02000000000000000000" pitchFamily="2" charset="-78"/>
                  </a:rPr>
                  <a:t>القوة المؤثرة </a:t>
                </a:r>
                <a:endParaRPr lang="en-US" altLang="ar-BH" sz="2400" b="1" dirty="0">
                  <a:solidFill>
                    <a:schemeClr val="tx2">
                      <a:lumMod val="50000"/>
                    </a:schemeClr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endParaRPr>
              </a:p>
            </p:txBody>
          </p:sp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594EBEB-EBC5-47D6-A2D2-B49C3572C2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982" t="26509" r="8808" b="8719"/>
            <a:stretch/>
          </p:blipFill>
          <p:spPr>
            <a:xfrm>
              <a:off x="4636371" y="3912353"/>
              <a:ext cx="2006229" cy="166218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A743CB11-2CED-460B-B055-024B19EE62BB}"/>
              </a:ext>
            </a:extLst>
          </p:cNvPr>
          <p:cNvSpPr/>
          <p:nvPr/>
        </p:nvSpPr>
        <p:spPr>
          <a:xfrm>
            <a:off x="3492370" y="83580"/>
            <a:ext cx="5894747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معادلة الفائدة الآلية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854AE46-AD90-4209-B479-F056B8984F96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9627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743CB11-2CED-460B-B055-024B19EE62BB}"/>
              </a:ext>
            </a:extLst>
          </p:cNvPr>
          <p:cNvSpPr/>
          <p:nvPr/>
        </p:nvSpPr>
        <p:spPr>
          <a:xfrm>
            <a:off x="3211342" y="54337"/>
            <a:ext cx="6689877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الشغل المبذول والشغل المنجز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D041B4-412E-43AB-9DBE-C372A3390FC0}"/>
              </a:ext>
            </a:extLst>
          </p:cNvPr>
          <p:cNvSpPr/>
          <p:nvPr/>
        </p:nvSpPr>
        <p:spPr>
          <a:xfrm>
            <a:off x="813547" y="1312648"/>
            <a:ext cx="10664637" cy="46089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endParaRPr lang="ar-BH" altLang="ar-BH" sz="1000" b="1" u="sng" dirty="0">
              <a:solidFill>
                <a:srgbClr val="FF66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r" rtl="1">
              <a:spcBef>
                <a:spcPct val="50000"/>
              </a:spcBef>
            </a:pPr>
            <a:r>
              <a:rPr lang="ar-BH" altLang="ar-BH" sz="32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الشغل المبذول: </a:t>
            </a:r>
            <a:r>
              <a:rPr lang="ar-BH" altLang="ar-BH" sz="2800" b="1" dirty="0">
                <a:solidFill>
                  <a:schemeClr val="accent5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الشغل الذي تبذله القوة التي أثرت بها في مقبضي مفتاح العلب.</a:t>
            </a:r>
          </a:p>
          <a:p>
            <a:pPr algn="r" rtl="1">
              <a:spcBef>
                <a:spcPct val="50000"/>
              </a:spcBef>
            </a:pPr>
            <a:r>
              <a:rPr lang="ar-BH" altLang="ar-BH" sz="32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الشغل المنجز ( الناتج )</a:t>
            </a:r>
            <a:r>
              <a:rPr lang="ar-BH" altLang="ar-BH" sz="3200" b="1" dirty="0">
                <a:solidFill>
                  <a:srgbClr val="7030A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: </a:t>
            </a:r>
            <a:r>
              <a:rPr lang="ar-BH" altLang="ar-BH" sz="2800" b="1" dirty="0">
                <a:solidFill>
                  <a:srgbClr val="7030A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هو شغل الآلة الذي يتناسب مع مقدار القوة الناتجة</a:t>
            </a:r>
          </a:p>
          <a:p>
            <a:pPr algn="r" rtl="1">
              <a:spcBef>
                <a:spcPct val="50000"/>
              </a:spcBef>
            </a:pPr>
            <a:r>
              <a:rPr lang="ar-BH" altLang="ar-BH" sz="2800" b="1" dirty="0">
                <a:solidFill>
                  <a:srgbClr val="7030A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على النصل عندما يتحرك إلى أسفل قاطع غطاء العلبة.</a:t>
            </a:r>
          </a:p>
          <a:p>
            <a:pPr algn="r" rtl="1">
              <a:spcBef>
                <a:spcPct val="50000"/>
              </a:spcBef>
            </a:pPr>
            <a:endParaRPr lang="ar-BH" altLang="ar-BH" sz="28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r" rtl="1">
              <a:spcBef>
                <a:spcPct val="50000"/>
              </a:spcBef>
            </a:pPr>
            <a:r>
              <a:rPr lang="ar-BH" altLang="ar-BH" sz="32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علل: </a:t>
            </a:r>
            <a:r>
              <a:rPr lang="ar-BH" altLang="ar-BH" sz="2800" b="1" dirty="0">
                <a:solidFill>
                  <a:srgbClr val="C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يكون الشغل المنجز دائما أقل من الشغل المبذول؟</a:t>
            </a:r>
          </a:p>
          <a:p>
            <a:pPr algn="r" rtl="1">
              <a:spcBef>
                <a:spcPct val="50000"/>
              </a:spcBef>
            </a:pPr>
            <a:r>
              <a:rPr lang="ar-BH" alt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بسبب قوة الاحتكاك بين أجزاء الآلة والتي تعمل على تحويل جزء من الشغل المبذول إلى طاقة حرارية.</a:t>
            </a:r>
          </a:p>
          <a:p>
            <a:pPr algn="r">
              <a:spcBef>
                <a:spcPct val="50000"/>
              </a:spcBef>
            </a:pPr>
            <a:endParaRPr lang="ar-BH" altLang="ar-BH" sz="9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F264DC7-E3D7-4923-973D-E7213352EF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82" t="26509" r="8808" b="8719"/>
          <a:stretch/>
        </p:blipFill>
        <p:spPr>
          <a:xfrm>
            <a:off x="1005363" y="2660848"/>
            <a:ext cx="2397795" cy="2198913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3B5716C-417C-4853-89BA-B99AECA7026D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1514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1DD36B6-0FF6-468C-8D57-27D9A1A20100}"/>
              </a:ext>
            </a:extLst>
          </p:cNvPr>
          <p:cNvSpPr txBox="1"/>
          <p:nvPr/>
        </p:nvSpPr>
        <p:spPr>
          <a:xfrm>
            <a:off x="6855592" y="1171675"/>
            <a:ext cx="4885896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</a:bodyPr>
          <a:lstStyle/>
          <a:p>
            <a:pPr algn="ctr"/>
            <a:r>
              <a:rPr lang="ar-BH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كيف تسهل الآلات البسيطة الشغل؟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60490E-626B-4B9C-A894-AF12005EA946}"/>
              </a:ext>
            </a:extLst>
          </p:cNvPr>
          <p:cNvGrpSpPr/>
          <p:nvPr/>
        </p:nvGrpSpPr>
        <p:grpSpPr>
          <a:xfrm>
            <a:off x="7676107" y="2151948"/>
            <a:ext cx="577651" cy="537210"/>
            <a:chOff x="2230114" y="2148840"/>
            <a:chExt cx="577651" cy="537210"/>
          </a:xfrm>
          <a:solidFill>
            <a:srgbClr val="E2E1FF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C85262B-EA52-453E-97F5-ED2222311417}"/>
                </a:ext>
              </a:extLst>
            </p:cNvPr>
            <p:cNvSpPr/>
            <p:nvPr/>
          </p:nvSpPr>
          <p:spPr>
            <a:xfrm>
              <a:off x="2230114" y="2148840"/>
              <a:ext cx="577651" cy="537210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BH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B14557E-5FA5-4C96-B93E-E11C3EB183C4}"/>
                </a:ext>
              </a:extLst>
            </p:cNvPr>
            <p:cNvSpPr txBox="1"/>
            <p:nvPr/>
          </p:nvSpPr>
          <p:spPr>
            <a:xfrm>
              <a:off x="2321140" y="2232779"/>
              <a:ext cx="396863" cy="369332"/>
            </a:xfrm>
            <a:prstGeom prst="rect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rtlCol="1">
              <a:spAutoFit/>
            </a:bodyPr>
            <a:lstStyle/>
            <a:p>
              <a:pPr algn="ctr"/>
              <a:r>
                <a:rPr lang="ar-BH" b="1" dirty="0"/>
                <a:t>1</a:t>
              </a:r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B5C7060-3138-4E6D-9160-975527CDEB4B}"/>
              </a:ext>
            </a:extLst>
          </p:cNvPr>
          <p:cNvSpPr/>
          <p:nvPr/>
        </p:nvSpPr>
        <p:spPr>
          <a:xfrm>
            <a:off x="5728646" y="2061122"/>
            <a:ext cx="1794954" cy="718862"/>
          </a:xfrm>
          <a:prstGeom prst="roundRect">
            <a:avLst/>
          </a:prstGeom>
          <a:solidFill>
            <a:srgbClr val="E2E1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BH" sz="2400" b="1"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تغير مقدار القوة المبذولة</a:t>
            </a:r>
          </a:p>
        </p:txBody>
      </p:sp>
      <p:pic>
        <p:nvPicPr>
          <p:cNvPr id="12" name="Picture 11" descr="A close up of a device&#10;&#10;Description automatically generated">
            <a:extLst>
              <a:ext uri="{FF2B5EF4-FFF2-40B4-BE49-F238E27FC236}">
                <a16:creationId xmlns:a16="http://schemas.microsoft.com/office/drawing/2014/main" id="{1A3CE136-5468-4A40-986F-5E4816084C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865" b="65373"/>
          <a:stretch/>
        </p:blipFill>
        <p:spPr>
          <a:xfrm>
            <a:off x="711708" y="1045629"/>
            <a:ext cx="4823218" cy="2212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2063813-BE10-4798-8FDE-D0430286E56B}"/>
              </a:ext>
            </a:extLst>
          </p:cNvPr>
          <p:cNvSpPr txBox="1"/>
          <p:nvPr/>
        </p:nvSpPr>
        <p:spPr>
          <a:xfrm>
            <a:off x="1813474" y="2863101"/>
            <a:ext cx="138684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BH" sz="2200" b="1" dirty="0">
                <a:solidFill>
                  <a:srgbClr val="C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مفتاح العلب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D3DF16B-2038-49B1-854A-A89C9F9DFA15}"/>
              </a:ext>
            </a:extLst>
          </p:cNvPr>
          <p:cNvGrpSpPr/>
          <p:nvPr/>
        </p:nvGrpSpPr>
        <p:grpSpPr>
          <a:xfrm>
            <a:off x="6794651" y="3564012"/>
            <a:ext cx="577651" cy="537210"/>
            <a:chOff x="2230114" y="2148840"/>
            <a:chExt cx="577651" cy="537210"/>
          </a:xfrm>
          <a:solidFill>
            <a:schemeClr val="accent1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51D80F4-5F1A-4F73-9227-B1D1B401F89C}"/>
                </a:ext>
              </a:extLst>
            </p:cNvPr>
            <p:cNvSpPr/>
            <p:nvPr/>
          </p:nvSpPr>
          <p:spPr>
            <a:xfrm>
              <a:off x="2230114" y="2148840"/>
              <a:ext cx="577651" cy="537210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BH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ABBD5FE-6219-434C-8F02-9AC04BA588BC}"/>
                </a:ext>
              </a:extLst>
            </p:cNvPr>
            <p:cNvSpPr txBox="1"/>
            <p:nvPr/>
          </p:nvSpPr>
          <p:spPr>
            <a:xfrm>
              <a:off x="2321140" y="2232779"/>
              <a:ext cx="396863" cy="369332"/>
            </a:xfrm>
            <a:prstGeom prst="rect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rtlCol="1">
              <a:spAutoFit/>
            </a:bodyPr>
            <a:lstStyle/>
            <a:p>
              <a:pPr algn="ctr"/>
              <a:r>
                <a:rPr lang="ar-BH" b="1" dirty="0"/>
                <a:t>3</a:t>
              </a:r>
            </a:p>
          </p:txBody>
        </p: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80910F78-C582-4928-B89B-BCFA428C952C}"/>
              </a:ext>
            </a:extLst>
          </p:cNvPr>
          <p:cNvSpPr/>
          <p:nvPr/>
        </p:nvSpPr>
        <p:spPr>
          <a:xfrm>
            <a:off x="4675998" y="3601119"/>
            <a:ext cx="1889222" cy="76804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BH" sz="2400" b="1"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تغير مقدار واتجاه القوة معًا</a:t>
            </a:r>
          </a:p>
        </p:txBody>
      </p:sp>
      <p:pic>
        <p:nvPicPr>
          <p:cNvPr id="37" name="10823355" descr="itg02-sci9-s2-89">
            <a:extLst>
              <a:ext uri="{FF2B5EF4-FFF2-40B4-BE49-F238E27FC236}">
                <a16:creationId xmlns:a16="http://schemas.microsoft.com/office/drawing/2014/main" id="{4478694A-CD0C-45DD-8CA9-F6161F442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87" y="3564012"/>
            <a:ext cx="3649128" cy="237613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42580DEE-0F79-44A8-84F9-3E53E8F2EA24}"/>
              </a:ext>
            </a:extLst>
          </p:cNvPr>
          <p:cNvSpPr txBox="1"/>
          <p:nvPr/>
        </p:nvSpPr>
        <p:spPr>
          <a:xfrm>
            <a:off x="1592454" y="3803413"/>
            <a:ext cx="1942735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BH" sz="2200" b="1" dirty="0">
                <a:solidFill>
                  <a:srgbClr val="C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الرافعة (العتلة)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3C7FF-31FB-4C64-BBC3-B72C298C50C0}"/>
              </a:ext>
            </a:extLst>
          </p:cNvPr>
          <p:cNvSpPr/>
          <p:nvPr/>
        </p:nvSpPr>
        <p:spPr>
          <a:xfrm>
            <a:off x="3747107" y="1030"/>
            <a:ext cx="6670900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الشغل المبذول والشغل المنجز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CE91F8D-649D-4EF2-9DEE-B29D067AD6FB}"/>
              </a:ext>
            </a:extLst>
          </p:cNvPr>
          <p:cNvGrpSpPr/>
          <p:nvPr/>
        </p:nvGrpSpPr>
        <p:grpSpPr>
          <a:xfrm>
            <a:off x="10643677" y="3155874"/>
            <a:ext cx="577651" cy="537210"/>
            <a:chOff x="2230114" y="2148840"/>
            <a:chExt cx="577651" cy="537210"/>
          </a:xfrm>
          <a:solidFill>
            <a:schemeClr val="accent2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52B96D1-3E46-48A5-B748-17F277238B45}"/>
                </a:ext>
              </a:extLst>
            </p:cNvPr>
            <p:cNvSpPr/>
            <p:nvPr/>
          </p:nvSpPr>
          <p:spPr>
            <a:xfrm>
              <a:off x="2230114" y="2148840"/>
              <a:ext cx="577651" cy="537210"/>
            </a:xfrm>
            <a:prstGeom prst="ellipse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BH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C5868D6-38C9-4A31-B11B-A10EAC0B1C70}"/>
                </a:ext>
              </a:extLst>
            </p:cNvPr>
            <p:cNvSpPr txBox="1"/>
            <p:nvPr/>
          </p:nvSpPr>
          <p:spPr>
            <a:xfrm>
              <a:off x="2321140" y="2232779"/>
              <a:ext cx="396863" cy="369332"/>
            </a:xfrm>
            <a:prstGeom prst="rect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rtlCol="1">
              <a:spAutoFit/>
            </a:bodyPr>
            <a:lstStyle/>
            <a:p>
              <a:pPr algn="ctr"/>
              <a:r>
                <a:rPr lang="ar-BH" b="1" dirty="0"/>
                <a:t>2</a:t>
              </a:r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0E52929-4CDB-4AC6-AC3C-835D58A54418}"/>
              </a:ext>
            </a:extLst>
          </p:cNvPr>
          <p:cNvSpPr/>
          <p:nvPr/>
        </p:nvSpPr>
        <p:spPr>
          <a:xfrm>
            <a:off x="8415572" y="3193647"/>
            <a:ext cx="2157514" cy="4616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BH" sz="2400" b="1" dirty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تغير اتجاه القوة 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E544DE0-A9AC-477C-9BAA-5A30853A709A}"/>
              </a:ext>
            </a:extLst>
          </p:cNvPr>
          <p:cNvGrpSpPr/>
          <p:nvPr/>
        </p:nvGrpSpPr>
        <p:grpSpPr>
          <a:xfrm>
            <a:off x="8190581" y="3508428"/>
            <a:ext cx="2741921" cy="2694159"/>
            <a:chOff x="4332298" y="2792274"/>
            <a:chExt cx="1869433" cy="2194562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7C4EEADC-064D-4909-BFEB-E29983481D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52971" t="47722" r="9433" b="22405"/>
            <a:stretch/>
          </p:blipFill>
          <p:spPr>
            <a:xfrm>
              <a:off x="4332298" y="2792274"/>
              <a:ext cx="1869433" cy="2194562"/>
            </a:xfrm>
            <a:prstGeom prst="rect">
              <a:avLst/>
            </a:prstGeom>
          </p:spPr>
        </p:pic>
        <p:sp>
          <p:nvSpPr>
            <p:cNvPr id="47" name="Arrow: Down 46">
              <a:extLst>
                <a:ext uri="{FF2B5EF4-FFF2-40B4-BE49-F238E27FC236}">
                  <a16:creationId xmlns:a16="http://schemas.microsoft.com/office/drawing/2014/main" id="{94A35BAC-F40D-4468-AA9B-C4F4357CFFCA}"/>
                </a:ext>
              </a:extLst>
            </p:cNvPr>
            <p:cNvSpPr/>
            <p:nvPr/>
          </p:nvSpPr>
          <p:spPr>
            <a:xfrm rot="2182943">
              <a:off x="4701532" y="3528853"/>
              <a:ext cx="220980" cy="40306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BH"/>
            </a:p>
          </p:txBody>
        </p:sp>
        <p:sp>
          <p:nvSpPr>
            <p:cNvPr id="48" name="Arrow: Down 47">
              <a:extLst>
                <a:ext uri="{FF2B5EF4-FFF2-40B4-BE49-F238E27FC236}">
                  <a16:creationId xmlns:a16="http://schemas.microsoft.com/office/drawing/2014/main" id="{DD0EA8F7-783E-4C83-8816-1DB5105B7DE8}"/>
                </a:ext>
              </a:extLst>
            </p:cNvPr>
            <p:cNvSpPr/>
            <p:nvPr/>
          </p:nvSpPr>
          <p:spPr>
            <a:xfrm rot="10800000">
              <a:off x="5875019" y="4031772"/>
              <a:ext cx="220980" cy="403068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BH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95B81000-C80B-4F0B-AF36-B14503B0430A}"/>
              </a:ext>
            </a:extLst>
          </p:cNvPr>
          <p:cNvSpPr txBox="1"/>
          <p:nvPr/>
        </p:nvSpPr>
        <p:spPr>
          <a:xfrm>
            <a:off x="8868121" y="5686325"/>
            <a:ext cx="138684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BH" sz="2200" b="1" dirty="0">
                <a:solidFill>
                  <a:srgbClr val="C0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البكرة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9689459-4580-4B44-95C8-B52B01A13B44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7104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3" grpId="0"/>
      <p:bldP spid="36" grpId="0" animBg="1"/>
      <p:bldP spid="38" grpId="0"/>
      <p:bldP spid="44" grpId="0" animBg="1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>
            <a:extLst>
              <a:ext uri="{FF2B5EF4-FFF2-40B4-BE49-F238E27FC236}">
                <a16:creationId xmlns:a16="http://schemas.microsoft.com/office/drawing/2014/main" id="{A5914089-A4FB-4309-B8E3-D9D0D6A35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233" y="1535244"/>
            <a:ext cx="10177007" cy="4255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احسب القوة المؤثرة اللازمة لرفع حجر وزنه 2500 نيوتن باستخدام نظام بكرات فائدتها الآلية مقدارها 10.</a:t>
            </a:r>
          </a:p>
          <a:p>
            <a:pPr marL="0" indent="0">
              <a:spcBef>
                <a:spcPct val="50000"/>
              </a:spcBef>
              <a:buNone/>
            </a:pPr>
            <a:endParaRPr lang="ar-BH" sz="28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>
              <a:spcBef>
                <a:spcPct val="50000"/>
              </a:spcBef>
              <a:buNone/>
            </a:pPr>
            <a:endParaRPr lang="ar-BH" altLang="ar-BH" sz="11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>
              <a:spcBef>
                <a:spcPct val="50000"/>
              </a:spcBef>
              <a:buNone/>
            </a:pPr>
            <a:endParaRPr lang="ar-BH" altLang="ar-BH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>
              <a:spcBef>
                <a:spcPct val="50000"/>
              </a:spcBef>
              <a:buNone/>
            </a:pPr>
            <a:endParaRPr lang="ar-BH" altLang="ar-BH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>
              <a:spcBef>
                <a:spcPct val="50000"/>
              </a:spcBef>
              <a:buNone/>
            </a:pPr>
            <a:endParaRPr lang="ar-BH" altLang="ar-BH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>
              <a:spcBef>
                <a:spcPct val="50000"/>
              </a:spcBef>
              <a:buNone/>
            </a:pPr>
            <a:r>
              <a:rPr lang="ar-BH" alt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2- صف طريقتين تبينان أن استعمال الآلة يسهل العمل.</a:t>
            </a:r>
            <a:endParaRPr lang="ar-BH" sz="28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597866-2F75-4EEA-9172-0DA27D1F6300}"/>
              </a:ext>
            </a:extLst>
          </p:cNvPr>
          <p:cNvSpPr txBox="1"/>
          <p:nvPr/>
        </p:nvSpPr>
        <p:spPr>
          <a:xfrm>
            <a:off x="1026543" y="1064337"/>
            <a:ext cx="1063408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BH" sz="3200" b="1" dirty="0">
                <a:solidFill>
                  <a:srgbClr val="7030A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عزيزي الطالب: مستعينًا </a:t>
            </a:r>
            <a:r>
              <a:rPr lang="ar-BH" sz="3200" b="1" dirty="0" smtClean="0">
                <a:solidFill>
                  <a:srgbClr val="7030A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بالمعلومات </a:t>
            </a:r>
            <a:r>
              <a:rPr lang="ar-BH" sz="3200" b="1" dirty="0">
                <a:solidFill>
                  <a:srgbClr val="7030A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السابقة، أجب عن الأسئلة التالية: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2582F1-DB09-4212-AD7F-C919343DFEBF}"/>
              </a:ext>
            </a:extLst>
          </p:cNvPr>
          <p:cNvSpPr/>
          <p:nvPr/>
        </p:nvSpPr>
        <p:spPr>
          <a:xfrm>
            <a:off x="3368488" y="37200"/>
            <a:ext cx="6790170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 smtClean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النشاط </a:t>
            </a:r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التقييمي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4B13BD-B64A-40D1-BEEC-36B731C0B959}"/>
              </a:ext>
            </a:extLst>
          </p:cNvPr>
          <p:cNvSpPr txBox="1"/>
          <p:nvPr/>
        </p:nvSpPr>
        <p:spPr>
          <a:xfrm>
            <a:off x="4412842" y="2674947"/>
            <a:ext cx="6162391" cy="15081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r" rtl="1"/>
            <a:r>
              <a:rPr lang="ar-BH" sz="28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الفائدة الآلية =  القوة الناتجة (المقاومة)/ القوة المؤثرة  </a:t>
            </a:r>
            <a:endParaRPr lang="en-US" sz="2800" b="1"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r" rtl="1"/>
            <a:r>
              <a:rPr lang="ar-BH" sz="28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                   10=      2500/القوة المؤثرة</a:t>
            </a:r>
          </a:p>
          <a:p>
            <a:pPr algn="r" rtl="1"/>
            <a:endParaRPr lang="en-US" sz="800" b="1"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r" rtl="1"/>
            <a:r>
              <a:rPr lang="ar-BH" sz="28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  القوة المؤثرة =   2500 / 10 = 250 نيوتن                 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47E049-8BBE-4FA0-82C6-61A3081FA7ED}"/>
              </a:ext>
            </a:extLst>
          </p:cNvPr>
          <p:cNvSpPr txBox="1"/>
          <p:nvPr/>
        </p:nvSpPr>
        <p:spPr>
          <a:xfrm>
            <a:off x="3368488" y="5715234"/>
            <a:ext cx="4601963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ar-BH" altLang="ar-BH" sz="28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زيادة القوة المؤثرة، وتغيير اتجاه القوة.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926FA85-5D05-4702-9709-8026A21DE670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1093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121DF56-46A6-4D19-B945-D8A2218C4FAD}"/>
              </a:ext>
            </a:extLst>
          </p:cNvPr>
          <p:cNvSpPr/>
          <p:nvPr/>
        </p:nvSpPr>
        <p:spPr>
          <a:xfrm>
            <a:off x="3297507" y="2021960"/>
            <a:ext cx="5680345" cy="31845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BH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انتهى الدرس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F1E16FD-6426-4CFB-A487-FC00FF67AB8A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6537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517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507C8A2-1474-4A65-B3A9-ED486C2277E0}"/>
              </a:ext>
            </a:extLst>
          </p:cNvPr>
          <p:cNvSpPr/>
          <p:nvPr/>
        </p:nvSpPr>
        <p:spPr>
          <a:xfrm>
            <a:off x="3155054" y="86079"/>
            <a:ext cx="6810581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sz="44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                           </a:t>
            </a:r>
            <a:r>
              <a:rPr kumimoji="0" lang="ar-BH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أهداف الدرس</a:t>
            </a:r>
            <a:endParaRPr kumimoji="0" lang="ar-BH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  <p:pic>
        <p:nvPicPr>
          <p:cNvPr id="7" name="Picture 6" descr="http://t3.gstatic.com/images?q=tbn:ANd9GcQ6Oaxw7uZSMQCOekqMph2E9LVJrWekgULlNq38lSvVrtlR9A0U">
            <a:extLst>
              <a:ext uri="{FF2B5EF4-FFF2-40B4-BE49-F238E27FC236}">
                <a16:creationId xmlns:a16="http://schemas.microsoft.com/office/drawing/2014/main" id="{3802EC4D-1139-410D-88A3-EC5376A87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1102" y="2382164"/>
            <a:ext cx="1849501" cy="2938833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FAC655-D29E-41FD-ACF5-63FC8F37807C}"/>
              </a:ext>
            </a:extLst>
          </p:cNvPr>
          <p:cNvSpPr txBox="1"/>
          <p:nvPr/>
        </p:nvSpPr>
        <p:spPr>
          <a:xfrm>
            <a:off x="3463230" y="5593114"/>
            <a:ext cx="6259415" cy="523220"/>
          </a:xfrm>
          <a:prstGeom prst="rect">
            <a:avLst/>
          </a:prstGeom>
          <a:solidFill>
            <a:srgbClr val="E4EEF8"/>
          </a:solidFill>
          <a:ln w="476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justLow" rtl="1"/>
            <a:r>
              <a:rPr lang="ar-BH" sz="2800" b="1" dirty="0">
                <a:solidFill>
                  <a:srgbClr val="000000"/>
                </a:solidFill>
                <a:latin typeface="Sakkal Majalla" panose="02000000000000000000" pitchFamily="2" charset="-78"/>
                <a:ea typeface="Segoe UI Symbol" panose="020B0502040204020203" pitchFamily="34" charset="0"/>
                <a:cs typeface="Sakkal Majalla" panose="02000000000000000000" pitchFamily="2" charset="-78"/>
              </a:rPr>
              <a:t>7- التمييز بين الشغل المبذول والشغل المنجز.</a:t>
            </a:r>
            <a:endParaRPr lang="en-US" sz="2800" b="1" dirty="0">
              <a:solidFill>
                <a:srgbClr val="000000"/>
              </a:solidFill>
              <a:latin typeface="Sakkal Majalla" panose="02000000000000000000" pitchFamily="2" charset="-78"/>
              <a:ea typeface="Segoe UI Symbol" panose="020B0502040204020203" pitchFamily="34" charset="0"/>
              <a:cs typeface="Sakkal Majalla" panose="020000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ADA706-610A-4204-910A-6754E5D618A6}"/>
              </a:ext>
            </a:extLst>
          </p:cNvPr>
          <p:cNvSpPr txBox="1"/>
          <p:nvPr/>
        </p:nvSpPr>
        <p:spPr>
          <a:xfrm>
            <a:off x="3515573" y="1532563"/>
            <a:ext cx="6259415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476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justLow" rtl="1"/>
            <a:r>
              <a:rPr lang="ar-BH" sz="2800" b="1" dirty="0">
                <a:solidFill>
                  <a:srgbClr val="000000"/>
                </a:solidFill>
                <a:latin typeface="Sakkal Majalla" panose="02000000000000000000" pitchFamily="2" charset="-78"/>
                <a:ea typeface="Segoe UI Symbol" panose="020B0502040204020203" pitchFamily="34" charset="0"/>
                <a:cs typeface="Sakkal Majalla" panose="02000000000000000000" pitchFamily="2" charset="-78"/>
              </a:rPr>
              <a:t>1- توضيح مفهوم الشغل.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607F39-5E01-4820-957D-94863A9906AE}"/>
              </a:ext>
            </a:extLst>
          </p:cNvPr>
          <p:cNvSpPr txBox="1"/>
          <p:nvPr/>
        </p:nvSpPr>
        <p:spPr>
          <a:xfrm>
            <a:off x="3515573" y="2210568"/>
            <a:ext cx="6259415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476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justLow" rtl="1"/>
            <a:r>
              <a:rPr lang="ar-BH" sz="2800" b="1" dirty="0">
                <a:solidFill>
                  <a:srgbClr val="000000"/>
                </a:solidFill>
                <a:latin typeface="Sakkal Majalla" panose="02000000000000000000" pitchFamily="2" charset="-78"/>
                <a:ea typeface="Segoe UI Symbol" panose="020B0502040204020203" pitchFamily="34" charset="0"/>
                <a:cs typeface="Sakkal Majalla" panose="02000000000000000000" pitchFamily="2" charset="-78"/>
              </a:rPr>
              <a:t>2- تعرُّف وحدة قياس الشغل.</a:t>
            </a:r>
            <a:endParaRPr lang="en-US" sz="2800" b="1" dirty="0">
              <a:solidFill>
                <a:srgbClr val="000000"/>
              </a:solidFill>
              <a:latin typeface="Sakkal Majalla" panose="02000000000000000000" pitchFamily="2" charset="-78"/>
              <a:ea typeface="Segoe UI Symbol" panose="020B0502040204020203" pitchFamily="34" charset="0"/>
              <a:cs typeface="Sakkal Majalla" panose="020000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7E7CB3-C3EC-4AF4-9BAB-0066C90BA09D}"/>
              </a:ext>
            </a:extLst>
          </p:cNvPr>
          <p:cNvSpPr txBox="1"/>
          <p:nvPr/>
        </p:nvSpPr>
        <p:spPr>
          <a:xfrm>
            <a:off x="3476188" y="2860159"/>
            <a:ext cx="6259415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476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justLow" rtl="1"/>
            <a:r>
              <a:rPr lang="ar-BH" sz="2800" b="1" dirty="0">
                <a:solidFill>
                  <a:srgbClr val="000000"/>
                </a:solidFill>
                <a:latin typeface="Sakkal Majalla" panose="02000000000000000000" pitchFamily="2" charset="-78"/>
                <a:ea typeface="Segoe UI Symbol" panose="020B0502040204020203" pitchFamily="34" charset="0"/>
                <a:cs typeface="Sakkal Majalla" panose="02000000000000000000" pitchFamily="2" charset="-78"/>
              </a:rPr>
              <a:t>3- حل مسائل عددية على الشغل.</a:t>
            </a:r>
            <a:endParaRPr lang="en-US" sz="2800" b="1" dirty="0">
              <a:solidFill>
                <a:srgbClr val="000000"/>
              </a:solidFill>
              <a:latin typeface="Sakkal Majalla" panose="02000000000000000000" pitchFamily="2" charset="-78"/>
              <a:ea typeface="Segoe UI Symbol" panose="020B0502040204020203" pitchFamily="34" charset="0"/>
              <a:cs typeface="Sakkal Majalla" panose="020000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00F3CC-9CF2-4872-9801-547EEA651CEE}"/>
              </a:ext>
            </a:extLst>
          </p:cNvPr>
          <p:cNvSpPr txBox="1"/>
          <p:nvPr/>
        </p:nvSpPr>
        <p:spPr>
          <a:xfrm>
            <a:off x="3476188" y="3518438"/>
            <a:ext cx="6259415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justLow" rtl="1"/>
            <a:r>
              <a:rPr lang="en-US" sz="2800" b="1" dirty="0">
                <a:solidFill>
                  <a:srgbClr val="000000"/>
                </a:solidFill>
                <a:latin typeface="Sakkal Majalla" panose="02000000000000000000" pitchFamily="2" charset="-78"/>
                <a:ea typeface="Segoe UI Symbol" panose="020B0502040204020203" pitchFamily="34" charset="0"/>
                <a:cs typeface="Sakkal Majalla" panose="02000000000000000000" pitchFamily="2" charset="-78"/>
              </a:rPr>
              <a:t> 4</a:t>
            </a:r>
            <a:r>
              <a:rPr lang="ar-BH" sz="2800" b="1" dirty="0">
                <a:solidFill>
                  <a:srgbClr val="000000"/>
                </a:solidFill>
                <a:latin typeface="Sakkal Majalla" panose="02000000000000000000" pitchFamily="2" charset="-78"/>
                <a:ea typeface="Segoe UI Symbol" panose="020B0502040204020203" pitchFamily="34" charset="0"/>
                <a:cs typeface="Sakkal Majalla" panose="02000000000000000000" pitchFamily="2" charset="-78"/>
              </a:rPr>
              <a:t>- المقارنة بين الآلة البسيطة والآلة المركبة.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1F3727-45AE-4085-B867-F147EAAAFDA4}"/>
              </a:ext>
            </a:extLst>
          </p:cNvPr>
          <p:cNvSpPr txBox="1"/>
          <p:nvPr/>
        </p:nvSpPr>
        <p:spPr>
          <a:xfrm>
            <a:off x="3476188" y="4180272"/>
            <a:ext cx="6259415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476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justLow" rtl="1"/>
            <a:r>
              <a:rPr lang="ar-BH" sz="2800" b="1" dirty="0">
                <a:solidFill>
                  <a:srgbClr val="000000"/>
                </a:solidFill>
                <a:latin typeface="Sakkal Majalla" panose="02000000000000000000" pitchFamily="2" charset="-78"/>
                <a:ea typeface="Segoe UI Symbol" panose="020B0502040204020203" pitchFamily="34" charset="0"/>
                <a:cs typeface="Sakkal Majalla" panose="02000000000000000000" pitchFamily="2" charset="-78"/>
              </a:rPr>
              <a:t>5- تسمية خمسة أنواع من الآلات البسيطة.</a:t>
            </a:r>
            <a:endParaRPr lang="en-US" sz="2800" b="1" dirty="0">
              <a:solidFill>
                <a:srgbClr val="000000"/>
              </a:solidFill>
              <a:latin typeface="Sakkal Majalla" panose="02000000000000000000" pitchFamily="2" charset="-78"/>
              <a:ea typeface="Segoe UI Symbol" panose="020B0502040204020203" pitchFamily="34" charset="0"/>
              <a:cs typeface="Sakkal Majalla" panose="020000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DEA3EF-2FF5-4C45-A893-DA6C7AFA243E}"/>
              </a:ext>
            </a:extLst>
          </p:cNvPr>
          <p:cNvSpPr txBox="1"/>
          <p:nvPr/>
        </p:nvSpPr>
        <p:spPr>
          <a:xfrm>
            <a:off x="3463230" y="4886693"/>
            <a:ext cx="6259415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476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justLow" rtl="1"/>
            <a:r>
              <a:rPr lang="ar-BH" sz="2800" b="1" dirty="0">
                <a:solidFill>
                  <a:srgbClr val="000000"/>
                </a:solidFill>
                <a:latin typeface="Sakkal Majalla" panose="02000000000000000000" pitchFamily="2" charset="-78"/>
                <a:ea typeface="Segoe UI Symbol" panose="020B0502040204020203" pitchFamily="34" charset="0"/>
                <a:cs typeface="Sakkal Majalla" panose="02000000000000000000" pitchFamily="2" charset="-78"/>
              </a:rPr>
              <a:t>6- كتابة معادلة الفائدة الآلية.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F94201B-3F0F-4267-8F0E-5A3F8D296250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3906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B0959BB3-10D2-4C73-8EC0-16C758DA33EA}"/>
              </a:ext>
            </a:extLst>
          </p:cNvPr>
          <p:cNvSpPr txBox="1"/>
          <p:nvPr/>
        </p:nvSpPr>
        <p:spPr>
          <a:xfrm>
            <a:off x="1797977" y="2420781"/>
            <a:ext cx="849159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BH" sz="2800" b="1" dirty="0">
                <a:solidFill>
                  <a:srgbClr val="7030A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عزيزي الطالب: حتى تتمكن من معرفة الجواب، فلنقم بالنشاط العملي التالي: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B78784-5D18-480A-8140-1423CBAC9F7D}"/>
              </a:ext>
            </a:extLst>
          </p:cNvPr>
          <p:cNvSpPr/>
          <p:nvPr/>
        </p:nvSpPr>
        <p:spPr>
          <a:xfrm>
            <a:off x="3193774" y="11564"/>
            <a:ext cx="7812643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تجربة استهلالية </a:t>
            </a:r>
            <a:r>
              <a:rPr lang="ar-BH" sz="44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– </a:t>
            </a:r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ما العلاقة بين الموقع والقوة؟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FE9F806-DBEB-45B2-BC75-C1D2A4D2943C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3D004A-CC75-4099-B31B-8C0E3AE439F4}"/>
              </a:ext>
            </a:extLst>
          </p:cNvPr>
          <p:cNvSpPr txBox="1"/>
          <p:nvPr/>
        </p:nvSpPr>
        <p:spPr>
          <a:xfrm>
            <a:off x="2347300" y="3089595"/>
            <a:ext cx="86591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الهدف: </a:t>
            </a:r>
            <a:r>
              <a:rPr lang="ar-BH" sz="28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وصف تأثير ارتفاع السطح المائل في المسافة الأفقية التي تقطعها السيارة</a:t>
            </a:r>
            <a:r>
              <a:rPr lang="ar-SA" sz="28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lang="en-US" sz="2800" b="1" dirty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5324EB-24C9-4BAD-BDB6-EE3EF90BE0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70" t="15817" b="5828"/>
          <a:stretch/>
        </p:blipFill>
        <p:spPr>
          <a:xfrm>
            <a:off x="4927753" y="4518671"/>
            <a:ext cx="4017905" cy="1720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F635578-605E-4CE4-B178-4696093C2DF9}"/>
              </a:ext>
            </a:extLst>
          </p:cNvPr>
          <p:cNvSpPr txBox="1"/>
          <p:nvPr/>
        </p:nvSpPr>
        <p:spPr>
          <a:xfrm>
            <a:off x="2969142" y="3734883"/>
            <a:ext cx="8204683" cy="7232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endParaRPr lang="ar-SA" sz="900" b="1" dirty="0">
              <a:solidFill>
                <a:srgbClr val="00206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r"/>
            <a:r>
              <a:rPr lang="ar-SA" sz="32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المواد والأدوات: </a:t>
            </a:r>
            <a:r>
              <a:rPr 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كتب – لوح كرتوني- شريط لاصق- سيّارة لعبة- مسطرة مترية</a:t>
            </a:r>
            <a:r>
              <a:rPr lang="ar-SA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F13B40-96A4-4DA8-96EB-5AE29AED2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4009" y="1278252"/>
            <a:ext cx="8666931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1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ar-BH" altLang="ar-BH" b="1" dirty="0" smtClean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أتوقع</a:t>
            </a:r>
            <a:r>
              <a:rPr lang="ar-BH" altLang="ar-BH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!! </a:t>
            </a:r>
          </a:p>
          <a:p>
            <a:pPr algn="ctr" rtl="1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ar-BH" altLang="ar-BH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هل يؤثر ميل السطح في المسافة التي تتحركها السيّارة اللّعبة؟</a:t>
            </a:r>
            <a:endParaRPr lang="en-US" altLang="ar-BH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17" name="Picture 16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1C17EBEA-30D2-4450-B810-7E1B96824F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03" t="60043" r="5212" b="2477"/>
          <a:stretch>
            <a:fillRect/>
          </a:stretch>
        </p:blipFill>
        <p:spPr bwMode="auto">
          <a:xfrm>
            <a:off x="1950050" y="1104574"/>
            <a:ext cx="1405292" cy="1404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08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2B78784-5D18-480A-8140-1423CBAC9F7D}"/>
              </a:ext>
            </a:extLst>
          </p:cNvPr>
          <p:cNvSpPr/>
          <p:nvPr/>
        </p:nvSpPr>
        <p:spPr>
          <a:xfrm>
            <a:off x="3155054" y="27843"/>
            <a:ext cx="7804494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تجربة استهلالية </a:t>
            </a:r>
            <a:r>
              <a:rPr lang="ar-BH" sz="44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– </a:t>
            </a:r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ما العلاقة بين الموقع والقوة؟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CF3E4C-23D2-4B3F-8660-2A5815864C53}"/>
              </a:ext>
            </a:extLst>
          </p:cNvPr>
          <p:cNvSpPr txBox="1"/>
          <p:nvPr/>
        </p:nvSpPr>
        <p:spPr>
          <a:xfrm>
            <a:off x="883500" y="5229652"/>
            <a:ext cx="10792954" cy="1015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</a:bodyPr>
          <a:lstStyle/>
          <a:p>
            <a:pPr algn="r" rtl="1"/>
            <a:r>
              <a:rPr lang="ar-SA" sz="32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التحليل: </a:t>
            </a:r>
          </a:p>
          <a:p>
            <a:pPr algn="r" rtl="1"/>
            <a:r>
              <a:rPr 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   </a:t>
            </a:r>
            <a:r>
              <a:rPr 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كلما زاد ارتفاع المستوى المائل ( زيادة عدد الكتب) تزداد المسافة الأفقية التي تقطعها السيّارة.</a:t>
            </a:r>
            <a:endParaRPr lang="ar-BH" sz="26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8D12A1-B088-41B4-B057-7050FA6CE126}"/>
              </a:ext>
            </a:extLst>
          </p:cNvPr>
          <p:cNvSpPr txBox="1"/>
          <p:nvPr/>
        </p:nvSpPr>
        <p:spPr>
          <a:xfrm>
            <a:off x="3418096" y="1105446"/>
            <a:ext cx="8139421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32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التجربة: </a:t>
            </a:r>
            <a:endParaRPr lang="ar-BH" sz="3200" b="1"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r" rtl="1"/>
            <a:r>
              <a:rPr lang="ar-BH" sz="26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     </a:t>
            </a:r>
            <a:r>
              <a:rPr 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1- أضع ثلاثة كتب بعضها فوق بعض، ثم أضع اللّوح الكرتوني بشكل مائل بحيث    </a:t>
            </a:r>
          </a:p>
          <a:p>
            <a:pPr algn="r" rtl="1"/>
            <a:r>
              <a:rPr 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           تلامس حافته العلويّة حافةالكتاب العلويّ، وأثبّت اللوح بشريط لاصق ليشكّل    </a:t>
            </a:r>
          </a:p>
          <a:p>
            <a:pPr algn="r" rtl="1"/>
            <a:r>
              <a:rPr 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          سطحًا مائلًا.</a:t>
            </a:r>
            <a:r>
              <a:rPr lang="en-US" sz="2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 </a:t>
            </a:r>
          </a:p>
          <a:p>
            <a:pPr algn="r"/>
            <a:r>
              <a:rPr 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      2- أضع السيّارة عند قمة السّطح المائل، وأدعُها تتحرك وأنتظر حتى تتوقف </a:t>
            </a:r>
          </a:p>
          <a:p>
            <a:pPr algn="r"/>
            <a:r>
              <a:rPr 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           تمامًا.</a:t>
            </a:r>
          </a:p>
          <a:p>
            <a:pPr algn="r"/>
            <a:r>
              <a:rPr 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      3- أقوم بقياس المسافة الأفقيّة التي قطعتها السيّارة من حافة السطح المائل إلى </a:t>
            </a:r>
          </a:p>
          <a:p>
            <a:pPr algn="r"/>
            <a:r>
              <a:rPr 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           مكان توقّف السيّارة مستعملًا المسطرة المتريّة، وأسجّل القراءة.</a:t>
            </a:r>
          </a:p>
          <a:p>
            <a:pPr algn="r"/>
            <a:r>
              <a:rPr 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       4- أعيد الخطوات السابقة مستعملًا 4 كتب ثم 5 كتب....الخ.</a:t>
            </a:r>
            <a:endParaRPr lang="ar-BH" sz="26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16" name="Picture 15" descr="A picture containing table&#10;&#10;Description automatically generated">
            <a:extLst>
              <a:ext uri="{FF2B5EF4-FFF2-40B4-BE49-F238E27FC236}">
                <a16:creationId xmlns:a16="http://schemas.microsoft.com/office/drawing/2014/main" id="{F0B9E208-DE5E-42FE-BE82-DB1D14EC20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6" r="76683" b="59409"/>
          <a:stretch/>
        </p:blipFill>
        <p:spPr>
          <a:xfrm>
            <a:off x="825369" y="1163171"/>
            <a:ext cx="2432466" cy="1801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1" descr="A picture containing table&#10;&#10;Description automatically generated">
            <a:extLst>
              <a:ext uri="{FF2B5EF4-FFF2-40B4-BE49-F238E27FC236}">
                <a16:creationId xmlns:a16="http://schemas.microsoft.com/office/drawing/2014/main" id="{0F8E60FF-4236-4013-ACD1-3DD52FDFC7E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5F6D70"/>
              </a:clrFrom>
              <a:clrTo>
                <a:srgbClr val="5F6D7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" t="47335" r="75724" b="24259"/>
          <a:stretch/>
        </p:blipFill>
        <p:spPr>
          <a:xfrm>
            <a:off x="799836" y="3078762"/>
            <a:ext cx="2457999" cy="1949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E4AD408-6C45-4A9F-8CEC-8538E19747ED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7252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37044C2B-4418-419F-90E4-ADEEF5845835}"/>
              </a:ext>
            </a:extLst>
          </p:cNvPr>
          <p:cNvSpPr txBox="1"/>
          <p:nvPr/>
        </p:nvSpPr>
        <p:spPr>
          <a:xfrm>
            <a:off x="276786" y="1058196"/>
            <a:ext cx="11243610" cy="11387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BH" sz="36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عزيزي الطالب: </a:t>
            </a:r>
            <a:r>
              <a:rPr lang="ar-BH" sz="3200" b="1" dirty="0">
                <a:solidFill>
                  <a:srgbClr val="7030A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لقد تعرفت سابقًا أن القوة</a:t>
            </a:r>
            <a:r>
              <a:rPr lang="ar-BH" sz="3200" b="1" kern="0" dirty="0">
                <a:ln w="11430"/>
                <a:solidFill>
                  <a:prstClr val="black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BH" sz="3200" b="1" dirty="0">
                <a:solidFill>
                  <a:srgbClr val="7030A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هي المؤثّر الذي يغيّر أو يُحاول أن يغيّر من شكلِ الجسم أو حالته الحركية. تأمل الشكل الذي أمامك ثم أجب عن السؤال التالي: 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AF3903-D9A8-4650-AC24-D090019615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89" r="1988" b="2063"/>
          <a:stretch/>
        </p:blipFill>
        <p:spPr>
          <a:xfrm>
            <a:off x="8422036" y="2199109"/>
            <a:ext cx="3085106" cy="3897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7B4086-8D1F-4259-8069-7E33FBED61B1}"/>
              </a:ext>
            </a:extLst>
          </p:cNvPr>
          <p:cNvSpPr txBox="1"/>
          <p:nvPr/>
        </p:nvSpPr>
        <p:spPr>
          <a:xfrm>
            <a:off x="653612" y="2315197"/>
            <a:ext cx="7768424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BH" sz="32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عند النظر إلى الصورة المجاورة نرى أنّ الّلاعب يؤثّر بقوةٍ في الأثقال ليبقيها مرفوعة. هل يبذلُ الّلاعب شغلًا في هذه الحالة؟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ADB17D-1B50-43FB-9282-0037F7C749CC}"/>
              </a:ext>
            </a:extLst>
          </p:cNvPr>
          <p:cNvSpPr txBox="1"/>
          <p:nvPr/>
        </p:nvSpPr>
        <p:spPr>
          <a:xfrm>
            <a:off x="755151" y="3589095"/>
            <a:ext cx="7537360" cy="2462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1">
            <a:spAutoFit/>
          </a:bodyPr>
          <a:lstStyle/>
          <a:p>
            <a:pPr algn="ctr"/>
            <a:endParaRPr lang="ar-BH" sz="1400"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ctr"/>
            <a:r>
              <a:rPr lang="ar-BH" sz="2800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لا</a:t>
            </a:r>
            <a:r>
              <a:rPr lang="ar-BH" sz="28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؛ والسّبب أنّ القوّة المؤثّرة في الثقل هي لموازنة قُوى الجاذبية. </a:t>
            </a:r>
          </a:p>
          <a:p>
            <a:pPr algn="ctr"/>
            <a:r>
              <a:rPr lang="ar-BH" sz="28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إذًا؛ متى يبذل اللّاعب شُغلًا؟</a:t>
            </a:r>
            <a:endParaRPr lang="en-US" sz="2800" b="1"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ctr"/>
            <a:endParaRPr lang="en-US" sz="2800" b="1"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ctr"/>
            <a:endParaRPr lang="ar-BH" sz="2800" b="1"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ctr"/>
            <a:endParaRPr lang="ar-BH" sz="2800" b="1"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843098-4E9A-46B4-8FF8-5B28494B35DC}"/>
              </a:ext>
            </a:extLst>
          </p:cNvPr>
          <p:cNvSpPr txBox="1"/>
          <p:nvPr/>
        </p:nvSpPr>
        <p:spPr>
          <a:xfrm>
            <a:off x="832207" y="4910095"/>
            <a:ext cx="7285644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هذا ما سوف يتضح لديك عزيزي الطالب في درس الشغل والآلات البسيطة.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55D6F3-AD77-4012-8392-A3920815AA9F}"/>
              </a:ext>
            </a:extLst>
          </p:cNvPr>
          <p:cNvSpPr/>
          <p:nvPr/>
        </p:nvSpPr>
        <p:spPr>
          <a:xfrm>
            <a:off x="2866996" y="11564"/>
            <a:ext cx="8139421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الربط مع المعرفة السابقة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B5A4C0-7114-4E58-A0C6-6ED91297952B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5644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" grpId="0"/>
      <p:bldP spid="4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6B2A0D9-218E-437C-8E4E-B9A120CEB57B}"/>
              </a:ext>
            </a:extLst>
          </p:cNvPr>
          <p:cNvGrpSpPr/>
          <p:nvPr/>
        </p:nvGrpSpPr>
        <p:grpSpPr>
          <a:xfrm>
            <a:off x="699247" y="1171700"/>
            <a:ext cx="11091037" cy="4816703"/>
            <a:chOff x="5901082" y="1081781"/>
            <a:chExt cx="6084184" cy="371941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211A9FB-4A86-4551-9976-967F844CEDEE}"/>
                </a:ext>
              </a:extLst>
            </p:cNvPr>
            <p:cNvSpPr txBox="1"/>
            <p:nvPr/>
          </p:nvSpPr>
          <p:spPr>
            <a:xfrm>
              <a:off x="5901082" y="1081781"/>
              <a:ext cx="6084184" cy="371941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rtlCol="1">
              <a:spAutoFit/>
            </a:bodyPr>
            <a:lstStyle/>
            <a:p>
              <a:pPr algn="ctr"/>
              <a:r>
                <a:rPr lang="ar-BH" sz="2400" b="1" dirty="0">
                  <a:cs typeface="+mj-cs"/>
                </a:rPr>
                <a:t> </a:t>
              </a:r>
            </a:p>
            <a:p>
              <a:pPr algn="ctr"/>
              <a:r>
                <a:rPr lang="ar-BH" altLang="ar-BH" sz="2800" b="1" dirty="0">
                  <a:highlight>
                    <a:srgbClr val="FFFF00"/>
                  </a:highlight>
                  <a:latin typeface="Sakkal Majalla" panose="02000000000000000000" pitchFamily="2" charset="-78"/>
                  <a:cs typeface="Sakkal Majalla" panose="02000000000000000000" pitchFamily="2" charset="-78"/>
                </a:rPr>
                <a:t>الشغل</a:t>
              </a:r>
              <a:r>
                <a:rPr lang="ar-BH" altLang="ar-BH" sz="2800" b="1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: يُبذل الشغل عندما تؤدي القوة المؤثرة في جسم إلى تحريك الجسم في نفس اتجاه القوة المؤثرة.</a:t>
              </a:r>
            </a:p>
            <a:p>
              <a:pPr algn="r"/>
              <a:endParaRPr lang="ar-BH" altLang="ar-BH" b="1"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  <a:p>
              <a:pPr algn="r"/>
              <a:r>
                <a:rPr lang="ar-BH" altLang="ar-BH" sz="2800" b="1" u="sng" dirty="0">
                  <a:solidFill>
                    <a:srgbClr val="C00000"/>
                  </a:solidFill>
                  <a:latin typeface="Sakkal Majalla" panose="02000000000000000000" pitchFamily="2" charset="-78"/>
                  <a:cs typeface="Sakkal Majalla" panose="02000000000000000000" pitchFamily="2" charset="-78"/>
                </a:rPr>
                <a:t>حالات بذل الشغل</a:t>
              </a:r>
              <a:r>
                <a:rPr lang="ar-BH" altLang="ar-BH" sz="2800" b="1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:</a:t>
              </a:r>
            </a:p>
            <a:p>
              <a:pPr algn="r"/>
              <a:endParaRPr lang="ar-BH" altLang="ar-BH" sz="2600" b="1" dirty="0"/>
            </a:p>
            <a:p>
              <a:pPr algn="r"/>
              <a:endParaRPr lang="ar-BH" sz="2400" b="1" dirty="0">
                <a:cs typeface="+mj-cs"/>
              </a:endParaRPr>
            </a:p>
            <a:p>
              <a:pPr algn="r"/>
              <a:endParaRPr lang="ar-BH" sz="1100" b="1" dirty="0">
                <a:cs typeface="+mj-cs"/>
              </a:endParaRPr>
            </a:p>
            <a:p>
              <a:pPr algn="r"/>
              <a:endParaRPr lang="ar-BH" sz="2400" b="1" dirty="0">
                <a:cs typeface="+mj-cs"/>
              </a:endParaRPr>
            </a:p>
            <a:p>
              <a:pPr algn="r"/>
              <a:endParaRPr lang="ar-BH" sz="2400" b="1" dirty="0">
                <a:cs typeface="+mj-cs"/>
              </a:endParaRPr>
            </a:p>
            <a:p>
              <a:pPr algn="r"/>
              <a:endParaRPr lang="ar-BH" sz="2400" b="1" dirty="0">
                <a:cs typeface="+mj-cs"/>
              </a:endParaRPr>
            </a:p>
            <a:p>
              <a:pPr algn="r"/>
              <a:endParaRPr lang="ar-BH" sz="2400" b="1" dirty="0">
                <a:cs typeface="+mj-cs"/>
              </a:endParaRPr>
            </a:p>
            <a:p>
              <a:pPr algn="r"/>
              <a:endParaRPr lang="en-US" sz="2400" b="1" dirty="0">
                <a:cs typeface="+mj-cs"/>
              </a:endParaRPr>
            </a:p>
            <a:p>
              <a:pPr algn="ctr"/>
              <a:endParaRPr lang="ar-BH" sz="2000" b="1" dirty="0">
                <a:cs typeface="+mj-cs"/>
              </a:endParaRPr>
            </a:p>
          </p:txBody>
        </p:sp>
        <p:sp>
          <p:nvSpPr>
            <p:cNvPr id="16" name="Text Box 15">
              <a:extLst>
                <a:ext uri="{FF2B5EF4-FFF2-40B4-BE49-F238E27FC236}">
                  <a16:creationId xmlns:a16="http://schemas.microsoft.com/office/drawing/2014/main" id="{8539FA4A-2331-4084-8D4D-D6A678AC67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18640" y="2323425"/>
              <a:ext cx="4803410" cy="380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285750" indent="-285750">
                <a:spcBef>
                  <a:spcPct val="50000"/>
                </a:spcBef>
                <a:buFont typeface="Wingdings" panose="05000000000000000000" pitchFamily="2" charset="2"/>
                <a:buChar char="v"/>
              </a:pPr>
              <a:r>
                <a:rPr lang="ar-BH" altLang="ar-BH" sz="2600" b="1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أنت لا تبذل شغلا عندما تكون القوى المؤثرة في الصندوق عمودية على اتجاه الحركة.</a:t>
              </a:r>
              <a:endParaRPr lang="en-US" alt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56FC517-BE93-44E1-8898-FB8ED67C3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676" b="99265" l="6604" r="97170">
                          <a14:foregroundMark x1="33962" y1="61765" x2="38679" y2="19118"/>
                          <a14:foregroundMark x1="38679" y1="19118" x2="52830" y2="11029"/>
                          <a14:foregroundMark x1="69811" y1="36765" x2="67925" y2="33456"/>
                          <a14:foregroundMark x1="85849" y1="26103" x2="90566" y2="26471"/>
                          <a14:foregroundMark x1="80189" y1="66176" x2="87416" y2="64299"/>
                          <a14:foregroundMark x1="45283" y1="65441" x2="44340" y2="84559"/>
                          <a14:foregroundMark x1="44340" y1="84559" x2="67925" y2="99632"/>
                          <a14:foregroundMark x1="18868" y1="92647" x2="6604" y2="90074"/>
                          <a14:foregroundMark x1="32075" y1="13971" x2="47170" y2="9559"/>
                          <a14:foregroundMark x1="44340" y1="7721" x2="44340" y2="3676"/>
                          <a14:foregroundMark x1="77358" y1="62500" x2="86792" y2="63235"/>
                          <a14:foregroundMark x1="75472" y1="61397" x2="82075" y2="61765"/>
                          <a14:foregroundMark x1="80189" y1="60294" x2="66038" y2="65441"/>
                          <a14:foregroundMark x1="81132" y1="62500" x2="64151" y2="61029"/>
                          <a14:foregroundMark x1="68868" y1="65074" x2="63208" y2="61765"/>
                          <a14:backgroundMark x1="99057" y1="61397" x2="89623" y2="62868"/>
                          <a14:backgroundMark x1="92453" y1="61029" x2="89867" y2="6158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62955" y="1839367"/>
              <a:ext cx="574601" cy="1474449"/>
            </a:xfrm>
            <a:prstGeom prst="rect">
              <a:avLst/>
            </a:prstGeom>
          </p:spPr>
        </p:pic>
        <p:sp>
          <p:nvSpPr>
            <p:cNvPr id="24" name="Text Box 16">
              <a:extLst>
                <a:ext uri="{FF2B5EF4-FFF2-40B4-BE49-F238E27FC236}">
                  <a16:creationId xmlns:a16="http://schemas.microsoft.com/office/drawing/2014/main" id="{569E1EFB-566A-4EBB-AB00-4F5E803827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2930" y="3126064"/>
              <a:ext cx="4389120" cy="380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285750" indent="-285750" eaLnBrk="1" hangingPunct="1">
                <a:spcBef>
                  <a:spcPct val="50000"/>
                </a:spcBef>
                <a:buFont typeface="Wingdings" panose="05000000000000000000" pitchFamily="2" charset="2"/>
                <a:buChar char="v"/>
              </a:pPr>
              <a:r>
                <a:rPr lang="ar-BH" altLang="ar-BH" sz="2600" b="1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أنت تبذل شغلا عندما تكون القوى المؤثرة في الصندوق في اتجاه حركته .</a:t>
              </a:r>
              <a:endParaRPr lang="en-US" alt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719FDF3-B817-41C5-AD68-E07513F855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9434" b="96226" l="9290" r="88525">
                          <a14:foregroundMark x1="50820" y1="16981" x2="53552" y2="16981"/>
                          <a14:foregroundMark x1="45902" y1="12453" x2="51913" y2="12075"/>
                          <a14:foregroundMark x1="51913" y1="12075" x2="36612" y2="30566"/>
                          <a14:foregroundMark x1="36612" y1="30566" x2="13115" y2="44151"/>
                          <a14:foregroundMark x1="13115" y1="44151" x2="45902" y2="79245"/>
                          <a14:foregroundMark x1="45902" y1="79245" x2="51366" y2="93585"/>
                          <a14:foregroundMark x1="51366" y1="93585" x2="47541" y2="94717"/>
                          <a14:foregroundMark x1="50820" y1="96226" x2="53005" y2="95849"/>
                          <a14:foregroundMark x1="33333" y1="87925" x2="20765" y2="86792"/>
                          <a14:foregroundMark x1="73770" y1="47925" x2="78689" y2="46792"/>
                          <a14:foregroundMark x1="70492" y1="49434" x2="75956" y2="48679"/>
                          <a14:foregroundMark x1="68306" y1="45660" x2="72131" y2="47925"/>
                          <a14:foregroundMark x1="67213" y1="55094" x2="65574" y2="54717"/>
                          <a14:foregroundMark x1="63934" y1="80755" x2="67213" y2="90189"/>
                          <a14:foregroundMark x1="65574" y1="89434" x2="67760" y2="89434"/>
                          <a14:foregroundMark x1="80328" y1="90566" x2="70492" y2="90566"/>
                          <a14:foregroundMark x1="70492" y1="90566" x2="75410" y2="88679"/>
                          <a14:foregroundMark x1="75410" y1="88679" x2="75410" y2="88679"/>
                          <a14:foregroundMark x1="74317" y1="88679" x2="75410" y2="89434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042183" y="2609211"/>
              <a:ext cx="1070582" cy="1550296"/>
            </a:xfrm>
            <a:prstGeom prst="rect">
              <a:avLst/>
            </a:prstGeom>
          </p:spPr>
        </p:pic>
        <p:pic>
          <p:nvPicPr>
            <p:cNvPr id="26" name="Picture 3" descr="C:\Users\user\Desktop\تحضير اول سترة\images-1.jpg">
              <a:extLst>
                <a:ext uri="{FF2B5EF4-FFF2-40B4-BE49-F238E27FC236}">
                  <a16:creationId xmlns:a16="http://schemas.microsoft.com/office/drawing/2014/main" id="{6B9CD7F0-34D8-406F-B518-7641998714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5218" y="3563957"/>
              <a:ext cx="557737" cy="1191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15">
              <a:extLst>
                <a:ext uri="{FF2B5EF4-FFF2-40B4-BE49-F238E27FC236}">
                  <a16:creationId xmlns:a16="http://schemas.microsoft.com/office/drawing/2014/main" id="{99C45B56-6899-4339-AD43-22F665C22B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9887" y="4165253"/>
              <a:ext cx="5155256" cy="380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285750" indent="-285750">
                <a:spcBef>
                  <a:spcPct val="50000"/>
                </a:spcBef>
                <a:buFont typeface="Wingdings" panose="05000000000000000000" pitchFamily="2" charset="2"/>
                <a:buChar char="v"/>
              </a:pPr>
              <a:r>
                <a:rPr lang="ar-BH" altLang="ar-BH" sz="2600" b="1" dirty="0">
                  <a:latin typeface="Sakkal Majalla" panose="02000000000000000000" pitchFamily="2" charset="-78"/>
                  <a:cs typeface="Sakkal Majalla" panose="02000000000000000000" pitchFamily="2" charset="-78"/>
                </a:rPr>
                <a:t>أنت لا تبذل شغلا عندما تضغط على الجدار لأنه يجب أن يتحرك الجسم في اتجاه القوة المؤثرة.</a:t>
              </a:r>
              <a:endParaRPr lang="en-US" altLang="ar-BH" sz="2600" b="1" dirty="0">
                <a:latin typeface="Sakkal Majalla" panose="02000000000000000000" pitchFamily="2" charset="-78"/>
                <a:cs typeface="Sakkal Majalla" panose="02000000000000000000" pitchFamily="2" charset="-78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67866845-B03A-4A92-B95C-089305E57F33}"/>
              </a:ext>
            </a:extLst>
          </p:cNvPr>
          <p:cNvSpPr/>
          <p:nvPr/>
        </p:nvSpPr>
        <p:spPr>
          <a:xfrm>
            <a:off x="3491698" y="38830"/>
            <a:ext cx="6845234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الشغل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83BAE9-8A70-4981-9053-89B3C17FCEFA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2695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EDA54B41-7CA1-49EC-85C5-BA84387EFDD1}"/>
              </a:ext>
            </a:extLst>
          </p:cNvPr>
          <p:cNvSpPr txBox="1"/>
          <p:nvPr/>
        </p:nvSpPr>
        <p:spPr>
          <a:xfrm>
            <a:off x="7696863" y="1368481"/>
            <a:ext cx="328910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BH" sz="32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أكمل الجدول التالي: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FE9D4BA-D6A2-4C19-BAD7-1F9C9561B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10123"/>
              </p:ext>
            </p:extLst>
          </p:nvPr>
        </p:nvGraphicFramePr>
        <p:xfrm>
          <a:off x="1167523" y="1953256"/>
          <a:ext cx="9899373" cy="4357462"/>
        </p:xfrm>
        <a:graphic>
          <a:graphicData uri="http://schemas.openxmlformats.org/drawingml/2006/table">
            <a:tbl>
              <a:tblPr rtl="1" firstRow="1" bandRow="1">
                <a:tableStyleId>{BDBED569-4797-4DF1-A0F4-6AAB3CD982D8}</a:tableStyleId>
              </a:tblPr>
              <a:tblGrid>
                <a:gridCol w="3205401">
                  <a:extLst>
                    <a:ext uri="{9D8B030D-6E8A-4147-A177-3AD203B41FA5}">
                      <a16:colId xmlns:a16="http://schemas.microsoft.com/office/drawing/2014/main" val="3673310903"/>
                    </a:ext>
                  </a:extLst>
                </a:gridCol>
                <a:gridCol w="2746451">
                  <a:extLst>
                    <a:ext uri="{9D8B030D-6E8A-4147-A177-3AD203B41FA5}">
                      <a16:colId xmlns:a16="http://schemas.microsoft.com/office/drawing/2014/main" val="3992708734"/>
                    </a:ext>
                  </a:extLst>
                </a:gridCol>
                <a:gridCol w="2042158">
                  <a:extLst>
                    <a:ext uri="{9D8B030D-6E8A-4147-A177-3AD203B41FA5}">
                      <a16:colId xmlns:a16="http://schemas.microsoft.com/office/drawing/2014/main" val="1109013418"/>
                    </a:ext>
                  </a:extLst>
                </a:gridCol>
                <a:gridCol w="1905363">
                  <a:extLst>
                    <a:ext uri="{9D8B030D-6E8A-4147-A177-3AD203B41FA5}">
                      <a16:colId xmlns:a16="http://schemas.microsoft.com/office/drawing/2014/main" val="1745206522"/>
                    </a:ext>
                  </a:extLst>
                </a:gridCol>
              </a:tblGrid>
              <a:tr h="443885">
                <a:tc>
                  <a:txBody>
                    <a:bodyPr/>
                    <a:lstStyle/>
                    <a:p>
                      <a:pPr algn="ctr" rtl="1"/>
                      <a:r>
                        <a:rPr lang="ar-BH" sz="2800" b="1" dirty="0">
                          <a:solidFill>
                            <a:schemeClr val="tx1"/>
                          </a:solidFill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المثال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BH" sz="2800" b="1" dirty="0">
                          <a:solidFill>
                            <a:schemeClr val="tx1"/>
                          </a:solidFill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اتجاه القوة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BH" sz="2800" b="1" dirty="0">
                          <a:solidFill>
                            <a:schemeClr val="tx1"/>
                          </a:solidFill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اتجاه الحركة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BH" sz="2800" b="1" dirty="0">
                          <a:solidFill>
                            <a:schemeClr val="tx1"/>
                          </a:solidFill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هل بذل شغل؟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919460"/>
                  </a:ext>
                </a:extLst>
              </a:tr>
              <a:tr h="1309462">
                <a:tc>
                  <a:txBody>
                    <a:bodyPr/>
                    <a:lstStyle/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956644"/>
                  </a:ext>
                </a:extLst>
              </a:tr>
              <a:tr h="1042463">
                <a:tc>
                  <a:txBody>
                    <a:bodyPr/>
                    <a:lstStyle/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75519"/>
                  </a:ext>
                </a:extLst>
              </a:tr>
              <a:tr h="1197993">
                <a:tc>
                  <a:txBody>
                    <a:bodyPr/>
                    <a:lstStyle/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algn="ctr" rtl="1"/>
                      <a:endParaRPr lang="ar-BH" sz="9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algn="ctr" rtl="1"/>
                      <a:endParaRPr lang="ar-BH" sz="24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algn="ctr" rtl="1"/>
                      <a:endParaRPr lang="ar-BH" sz="1000" b="1" dirty="0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BH" sz="2400" b="1">
                        <a:solidFill>
                          <a:schemeClr val="tx1"/>
                        </a:solidFill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BH" sz="3200" b="1" dirty="0">
                          <a:solidFill>
                            <a:schemeClr val="tx1"/>
                          </a:solidFill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لا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2935536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A1166C7-2542-4EFD-8E6D-B6B4455B0D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78" t="62356" r="47483" b="12692"/>
          <a:stretch/>
        </p:blipFill>
        <p:spPr>
          <a:xfrm>
            <a:off x="7935504" y="3772020"/>
            <a:ext cx="1427933" cy="1145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400C3C0-62F2-4FF2-9CF9-BF69243DDA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13" t="14591" r="46242" b="61983"/>
          <a:stretch/>
        </p:blipFill>
        <p:spPr>
          <a:xfrm>
            <a:off x="7935504" y="2475516"/>
            <a:ext cx="1372951" cy="1145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A842B39-312E-4449-95D0-29A5EE5C0C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91" t="37952" r="48091" b="37739"/>
          <a:stretch/>
        </p:blipFill>
        <p:spPr>
          <a:xfrm>
            <a:off x="7912960" y="5034476"/>
            <a:ext cx="1427933" cy="1145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Arrow: Left 5">
            <a:extLst>
              <a:ext uri="{FF2B5EF4-FFF2-40B4-BE49-F238E27FC236}">
                <a16:creationId xmlns:a16="http://schemas.microsoft.com/office/drawing/2014/main" id="{190F95C2-3D89-4D9C-9B48-BBDA76D6A0D2}"/>
              </a:ext>
            </a:extLst>
          </p:cNvPr>
          <p:cNvSpPr/>
          <p:nvPr/>
        </p:nvSpPr>
        <p:spPr>
          <a:xfrm>
            <a:off x="3398194" y="2908381"/>
            <a:ext cx="1106439" cy="5009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D3FE6A1A-AA5D-40A6-B627-6EBC1878FED3}"/>
              </a:ext>
            </a:extLst>
          </p:cNvPr>
          <p:cNvSpPr/>
          <p:nvPr/>
        </p:nvSpPr>
        <p:spPr>
          <a:xfrm rot="5400000">
            <a:off x="6202812" y="5446749"/>
            <a:ext cx="863024" cy="42926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32115E-721F-482A-B698-D8B10110571F}"/>
              </a:ext>
            </a:extLst>
          </p:cNvPr>
          <p:cNvSpPr txBox="1"/>
          <p:nvPr/>
        </p:nvSpPr>
        <p:spPr>
          <a:xfrm>
            <a:off x="1775791" y="946413"/>
            <a:ext cx="916860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BH" sz="3200" b="1" dirty="0">
                <a:solidFill>
                  <a:srgbClr val="7030A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عزيزي الطالب: مستعينًا بالمعلومات السابقة، أجب عن السؤال التالي: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4783B7-4B6C-480D-887A-398BC5AA934A}"/>
              </a:ext>
            </a:extLst>
          </p:cNvPr>
          <p:cNvSpPr txBox="1"/>
          <p:nvPr/>
        </p:nvSpPr>
        <p:spPr>
          <a:xfrm>
            <a:off x="9389380" y="2550547"/>
            <a:ext cx="15965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يدفع الصندوق</a:t>
            </a:r>
            <a:endParaRPr lang="en-US" sz="28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2E5DF7-93E3-4C6F-9A7A-8E1167C0325F}"/>
              </a:ext>
            </a:extLst>
          </p:cNvPr>
          <p:cNvSpPr txBox="1"/>
          <p:nvPr/>
        </p:nvSpPr>
        <p:spPr>
          <a:xfrm>
            <a:off x="9336307" y="5068524"/>
            <a:ext cx="15965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يحمل الحقيبة</a:t>
            </a:r>
            <a:endParaRPr lang="en-US" sz="28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FF9B409-1A8C-41F1-A209-2654478F5E9B}"/>
              </a:ext>
            </a:extLst>
          </p:cNvPr>
          <p:cNvSpPr txBox="1"/>
          <p:nvPr/>
        </p:nvSpPr>
        <p:spPr>
          <a:xfrm>
            <a:off x="9593322" y="3783332"/>
            <a:ext cx="11627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يرفع الكتب </a:t>
            </a:r>
            <a:endParaRPr lang="en-US" sz="28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9EC48ED-AF6A-4D5E-AE67-0EF321EEAFBB}"/>
              </a:ext>
            </a:extLst>
          </p:cNvPr>
          <p:cNvSpPr/>
          <p:nvPr/>
        </p:nvSpPr>
        <p:spPr>
          <a:xfrm>
            <a:off x="3221558" y="25578"/>
            <a:ext cx="6966117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الشغل – النشاط التقييمي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2" name="Arrow: Left 21">
            <a:extLst>
              <a:ext uri="{FF2B5EF4-FFF2-40B4-BE49-F238E27FC236}">
                <a16:creationId xmlns:a16="http://schemas.microsoft.com/office/drawing/2014/main" id="{80E48B6D-CCF4-4B93-91E4-492470151C88}"/>
              </a:ext>
            </a:extLst>
          </p:cNvPr>
          <p:cNvSpPr/>
          <p:nvPr/>
        </p:nvSpPr>
        <p:spPr>
          <a:xfrm>
            <a:off x="5929355" y="2831424"/>
            <a:ext cx="1106439" cy="500932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sp>
        <p:nvSpPr>
          <p:cNvPr id="23" name="Arrow: Left 22">
            <a:extLst>
              <a:ext uri="{FF2B5EF4-FFF2-40B4-BE49-F238E27FC236}">
                <a16:creationId xmlns:a16="http://schemas.microsoft.com/office/drawing/2014/main" id="{8928DE25-E62D-4F4E-AAFA-407D91E692C2}"/>
              </a:ext>
            </a:extLst>
          </p:cNvPr>
          <p:cNvSpPr/>
          <p:nvPr/>
        </p:nvSpPr>
        <p:spPr>
          <a:xfrm rot="5400000">
            <a:off x="6173845" y="4073293"/>
            <a:ext cx="863024" cy="46526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sp>
        <p:nvSpPr>
          <p:cNvPr id="24" name="Arrow: Left 23">
            <a:extLst>
              <a:ext uri="{FF2B5EF4-FFF2-40B4-BE49-F238E27FC236}">
                <a16:creationId xmlns:a16="http://schemas.microsoft.com/office/drawing/2014/main" id="{982C5061-6B86-44D4-A762-8A9F4111E1E1}"/>
              </a:ext>
            </a:extLst>
          </p:cNvPr>
          <p:cNvSpPr/>
          <p:nvPr/>
        </p:nvSpPr>
        <p:spPr>
          <a:xfrm>
            <a:off x="3533843" y="5532272"/>
            <a:ext cx="1106439" cy="443354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sp>
        <p:nvSpPr>
          <p:cNvPr id="25" name="Arrow: Left 24">
            <a:extLst>
              <a:ext uri="{FF2B5EF4-FFF2-40B4-BE49-F238E27FC236}">
                <a16:creationId xmlns:a16="http://schemas.microsoft.com/office/drawing/2014/main" id="{178D7EBC-8ED6-4FCC-A8BB-D730B3988E48}"/>
              </a:ext>
            </a:extLst>
          </p:cNvPr>
          <p:cNvSpPr/>
          <p:nvPr/>
        </p:nvSpPr>
        <p:spPr>
          <a:xfrm rot="5400000">
            <a:off x="3519901" y="4131804"/>
            <a:ext cx="863024" cy="46526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B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5BFE9E-BC25-4D7C-9AE0-7740F3BCE9C9}"/>
              </a:ext>
            </a:extLst>
          </p:cNvPr>
          <p:cNvSpPr txBox="1"/>
          <p:nvPr/>
        </p:nvSpPr>
        <p:spPr>
          <a:xfrm>
            <a:off x="1671989" y="2838451"/>
            <a:ext cx="98596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BH" sz="2800" b="1" dirty="0">
                <a:solidFill>
                  <a:srgbClr val="C00000"/>
                </a:solidFill>
              </a:rPr>
              <a:t>نعم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3EE1F9-ABD3-49EF-8884-1CB506BBF9BF}"/>
              </a:ext>
            </a:extLst>
          </p:cNvPr>
          <p:cNvSpPr txBox="1"/>
          <p:nvPr/>
        </p:nvSpPr>
        <p:spPr>
          <a:xfrm>
            <a:off x="1660881" y="4083072"/>
            <a:ext cx="98596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BH" sz="2800" b="1" dirty="0">
                <a:solidFill>
                  <a:srgbClr val="C00000"/>
                </a:solidFill>
              </a:rPr>
              <a:t>نعم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EDFA6A2-5492-4F63-BD7B-DFA1DE4AFF5C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2217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 animBg="1"/>
      <p:bldP spid="7" grpId="0" animBg="1"/>
      <p:bldP spid="18" grpId="0"/>
      <p:bldP spid="2" grpId="0"/>
      <p:bldP spid="16" grpId="0"/>
      <p:bldP spid="19" grpId="0"/>
      <p:bldP spid="22" grpId="0" animBg="1"/>
      <p:bldP spid="23" grpId="0" animBg="1"/>
      <p:bldP spid="24" grpId="0" animBg="1"/>
      <p:bldP spid="25" grpId="0" animBg="1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4D2DD9-F4EC-478A-917A-6AF99E28E499}"/>
              </a:ext>
            </a:extLst>
          </p:cNvPr>
          <p:cNvSpPr/>
          <p:nvPr/>
        </p:nvSpPr>
        <p:spPr>
          <a:xfrm>
            <a:off x="732049" y="1318258"/>
            <a:ext cx="10727902" cy="3970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endParaRPr lang="ar-BH" altLang="ar-BH" sz="500" b="1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r">
              <a:spcBef>
                <a:spcPct val="50000"/>
              </a:spcBef>
            </a:pPr>
            <a:r>
              <a:rPr lang="ar-BH" altLang="ar-BH" sz="3200" b="1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معادلة الشغل: </a:t>
            </a:r>
          </a:p>
          <a:p>
            <a:pPr algn="r">
              <a:spcBef>
                <a:spcPct val="50000"/>
              </a:spcBef>
            </a:pPr>
            <a:r>
              <a:rPr lang="ar-BH" altLang="ar-BH" sz="28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                </a:t>
            </a:r>
            <a:r>
              <a:rPr lang="ar-BH" altLang="ar-BH" sz="32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الشغل ( جول ) = القوة ( نيوتن ) × المسافة ( م )</a:t>
            </a:r>
          </a:p>
          <a:p>
            <a:pPr algn="r">
              <a:spcBef>
                <a:spcPct val="50000"/>
              </a:spcBef>
            </a:pPr>
            <a:r>
              <a:rPr lang="ar-BH" altLang="ar-BH" sz="3200" b="1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                                         ش= ق × ف</a:t>
            </a:r>
          </a:p>
          <a:p>
            <a:pPr algn="ctr">
              <a:spcBef>
                <a:spcPct val="50000"/>
              </a:spcBef>
            </a:pPr>
            <a:r>
              <a:rPr lang="ar-BH" altLang="ar-BH" sz="2600" b="1" dirty="0">
                <a:solidFill>
                  <a:srgbClr val="00206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   </a:t>
            </a:r>
            <a:r>
              <a:rPr lang="ar-BH" alt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تقاس القوة بوحدة (نيوتن) و المسافة بوحدة (متر) لذا فإن وحدة قياس الشغل هي (نيوتن. متر )، وتعرف بـ </a:t>
            </a:r>
            <a:r>
              <a:rPr lang="ar-BH" altLang="ar-BH" sz="2800" b="1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( جول ) </a:t>
            </a:r>
            <a:r>
              <a:rPr lang="ar-BH" altLang="ar-BH" sz="28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نسبة إلى العالم البريطاني جيمس بريسكوت جول.</a:t>
            </a:r>
          </a:p>
          <a:p>
            <a:pPr algn="ctr">
              <a:spcBef>
                <a:spcPct val="50000"/>
              </a:spcBef>
            </a:pPr>
            <a:endParaRPr lang="ar-BH" altLang="ar-BH" sz="2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4D231F-C426-4850-B517-E37F342C701B}"/>
              </a:ext>
            </a:extLst>
          </p:cNvPr>
          <p:cNvSpPr/>
          <p:nvPr/>
        </p:nvSpPr>
        <p:spPr>
          <a:xfrm>
            <a:off x="3344075" y="38830"/>
            <a:ext cx="6555300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حساب الشغل ووحدة قياسه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A0FDCC3-09BC-4A7C-8CA3-D43803E74CC3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6290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>
            <a:extLst>
              <a:ext uri="{FF2B5EF4-FFF2-40B4-BE49-F238E27FC236}">
                <a16:creationId xmlns:a16="http://schemas.microsoft.com/office/drawing/2014/main" id="{A5914089-A4FB-4309-B8E3-D9D0D6A35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9453" y="1610671"/>
            <a:ext cx="10468260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ar-BH" altLang="ar-BH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قوة مقدارها 50 نيوتن تدفع عربة حاسوب مسافة 10 أمتار . احسب مقدار الشغل الذي تبذله؟</a:t>
            </a:r>
          </a:p>
          <a:p>
            <a:pPr marL="0" indent="0" eaLnBrk="1" hangingPunct="1">
              <a:spcBef>
                <a:spcPct val="50000"/>
              </a:spcBef>
              <a:buNone/>
            </a:pPr>
            <a:endParaRPr lang="ar-BH" altLang="ar-BH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endParaRPr lang="ar-BH" altLang="ar-BH" sz="14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0" indent="0" eaLnBrk="1" hangingPunct="1">
              <a:spcBef>
                <a:spcPct val="50000"/>
              </a:spcBef>
              <a:buNone/>
            </a:pPr>
            <a:endParaRPr lang="ar-BH" altLang="ar-BH" sz="8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ar-BH" altLang="ar-BH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2. احسب مقدار الشغل الذي يبذله متسابق في أولمبياد سباق الجري في أثناء ركضة مسافة 200 متر بقوة 6 نيوتن؟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ar-BH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37F861-E2D2-45A6-9665-DF8E35F863B3}"/>
              </a:ext>
            </a:extLst>
          </p:cNvPr>
          <p:cNvSpPr txBox="1"/>
          <p:nvPr/>
        </p:nvSpPr>
        <p:spPr>
          <a:xfrm>
            <a:off x="1026543" y="1064337"/>
            <a:ext cx="1063408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BH" sz="3200" b="1" dirty="0">
                <a:solidFill>
                  <a:srgbClr val="7030A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عزيزي الطالب: مستعينًا بمقطع الفيديو  والمعلومات السابقة، أجب عن الأسئلة التالية: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F15063-E18B-4BDC-9FE9-91D79658B78A}"/>
              </a:ext>
            </a:extLst>
          </p:cNvPr>
          <p:cNvSpPr/>
          <p:nvPr/>
        </p:nvSpPr>
        <p:spPr>
          <a:xfrm>
            <a:off x="3342907" y="40306"/>
            <a:ext cx="6250634" cy="8920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BH" sz="4400" b="1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حساب الشغل- النشاط التقييمي</a:t>
            </a:r>
            <a:endParaRPr lang="en-US" sz="4400" b="1" dirty="0">
              <a:solidFill>
                <a:schemeClr val="bg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27C0BF-3150-4F2F-AA9A-7EFE869E2C25}"/>
              </a:ext>
            </a:extLst>
          </p:cNvPr>
          <p:cNvSpPr txBox="1"/>
          <p:nvPr/>
        </p:nvSpPr>
        <p:spPr>
          <a:xfrm>
            <a:off x="2786314" y="2310194"/>
            <a:ext cx="5557960" cy="16927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BH" altLang="ar-BH" sz="2600" b="1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الشغل ( جول ) = القوة ( نيوتن ) × المسافة ( م )</a:t>
            </a:r>
          </a:p>
          <a:p>
            <a:pPr algn="r">
              <a:spcBef>
                <a:spcPct val="50000"/>
              </a:spcBef>
            </a:pPr>
            <a:r>
              <a:rPr lang="ar-BH" altLang="ar-BH" sz="2600" b="1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                ش= ق × ف</a:t>
            </a:r>
          </a:p>
          <a:p>
            <a:pPr algn="r">
              <a:spcBef>
                <a:spcPct val="50000"/>
              </a:spcBef>
            </a:pPr>
            <a:r>
              <a:rPr lang="ar-BH" altLang="ar-BH" sz="2600" b="1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                   = 50 × 10 = 500 جول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51A407-E651-48E2-A9FA-373796B225EA}"/>
              </a:ext>
            </a:extLst>
          </p:cNvPr>
          <p:cNvSpPr txBox="1"/>
          <p:nvPr/>
        </p:nvSpPr>
        <p:spPr>
          <a:xfrm>
            <a:off x="2853550" y="4681322"/>
            <a:ext cx="5557960" cy="16927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BH" altLang="ar-BH" sz="2600" b="1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الشغل ( جول ) = القوة ( نيوتن ) × المسافة ( م )</a:t>
            </a:r>
          </a:p>
          <a:p>
            <a:pPr algn="r">
              <a:spcBef>
                <a:spcPct val="50000"/>
              </a:spcBef>
            </a:pPr>
            <a:r>
              <a:rPr lang="ar-BH" altLang="ar-BH" sz="2600" b="1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                ش= ق × ف</a:t>
            </a:r>
          </a:p>
          <a:p>
            <a:pPr algn="r">
              <a:spcBef>
                <a:spcPct val="50000"/>
              </a:spcBef>
            </a:pPr>
            <a:r>
              <a:rPr lang="ar-BH" altLang="ar-BH" sz="2600" b="1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                   = 6 × 200 = 1200 جول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CDD390-763F-4ECC-8839-7E8955BF5FDB}"/>
              </a:ext>
            </a:extLst>
          </p:cNvPr>
          <p:cNvSpPr/>
          <p:nvPr/>
        </p:nvSpPr>
        <p:spPr>
          <a:xfrm>
            <a:off x="-16826" y="38830"/>
            <a:ext cx="3171880" cy="6619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الشغل والآلات البسيطة- الجزء الأول</a:t>
            </a:r>
            <a:endParaRPr kumimoji="0" lang="ar-BH" alt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BH" altLang="en-US" sz="22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akkal Majalla" panose="02000000000000000000" pitchFamily="2" charset="-78"/>
                <a:ea typeface="+mn-ea"/>
                <a:cs typeface="Sakkal Majalla" panose="02000000000000000000" pitchFamily="2" charset="-78"/>
              </a:rPr>
              <a:t> العلوم -الأول الإعدادي 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akkal Majalla" panose="02000000000000000000" pitchFamily="2" charset="-78"/>
              <a:ea typeface="+mn-ea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7778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9B6F7093-7B83-4D0A-BC1F-683D122F6A48}" vid="{1FAA4335-E554-4125-ACCC-D1CCCAA2166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TMPLT.potx</Template>
  <TotalTime>51</TotalTime>
  <Words>1143</Words>
  <Application>Microsoft Office PowerPoint</Application>
  <PresentationFormat>Widescreen</PresentationFormat>
  <Paragraphs>199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Sakkal Majalla</vt:lpstr>
      <vt:lpstr>Segoe UI 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Maryam Khaled Mohamed Ebrahim Busaad</dc:creator>
  <cp:lastModifiedBy>Dr. Sameer Abed Salem Alkhraisat</cp:lastModifiedBy>
  <cp:revision>967</cp:revision>
  <dcterms:created xsi:type="dcterms:W3CDTF">2020-03-04T10:47:58Z</dcterms:created>
  <dcterms:modified xsi:type="dcterms:W3CDTF">2020-10-07T09:50:33Z</dcterms:modified>
</cp:coreProperties>
</file>